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57" r:id="rId4"/>
    <p:sldId id="267" r:id="rId5"/>
    <p:sldId id="278" r:id="rId6"/>
    <p:sldId id="269" r:id="rId7"/>
    <p:sldId id="270" r:id="rId8"/>
    <p:sldId id="279" r:id="rId9"/>
    <p:sldId id="271" r:id="rId10"/>
    <p:sldId id="280" r:id="rId11"/>
    <p:sldId id="281" r:id="rId12"/>
    <p:sldId id="282" r:id="rId13"/>
    <p:sldId id="283" r:id="rId14"/>
    <p:sldId id="284" r:id="rId15"/>
    <p:sldId id="273" r:id="rId16"/>
    <p:sldId id="27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</a:t>
            </a:r>
            <a:r>
              <a:rPr lang="ar-SA" dirty="0" err="1" smtClean="0">
                <a:solidFill>
                  <a:srgbClr val="C00000"/>
                </a:solidFill>
              </a:rPr>
              <a:t>المقرر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81000" y="1447800"/>
            <a:ext cx="89916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المجتمع: تعريفه،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سمات المجتمع الإسلامي، تقوية الروابط </a:t>
            </a:r>
            <a:r>
              <a:rPr lang="ar-SA" b="1" dirty="0" err="1" smtClean="0"/>
              <a:t>الاجتماعية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الأسرة في الإسلام: تعريفها، مكانتها، أهميتها، أسس بناء </a:t>
            </a:r>
            <a:r>
              <a:rPr lang="ar-SA" b="1" dirty="0" err="1" smtClean="0"/>
              <a:t>الأسرة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الزواج ومقاصده، حقوق </a:t>
            </a:r>
            <a:r>
              <a:rPr lang="ar-SA" b="1" dirty="0" err="1" smtClean="0"/>
              <a:t>الزوجين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حقوق الآباء والأولاد </a:t>
            </a:r>
            <a:r>
              <a:rPr lang="ar-SA" b="1" dirty="0" err="1" smtClean="0"/>
              <a:t>والأقارب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مكانة المرأة وحقوقها في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تعدد </a:t>
            </a:r>
            <a:r>
              <a:rPr lang="ar-SA" b="1" dirty="0" err="1" smtClean="0"/>
              <a:t>الزوجات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ميراث </a:t>
            </a:r>
            <a:r>
              <a:rPr lang="ar-SA" b="1" dirty="0" err="1" smtClean="0"/>
              <a:t>المرأة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دية </a:t>
            </a:r>
            <a:r>
              <a:rPr lang="ar-SA" b="1" dirty="0" err="1" smtClean="0"/>
              <a:t>المرأة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</a:t>
            </a:r>
            <a:r>
              <a:rPr lang="ar-SA" b="1" dirty="0" err="1" smtClean="0"/>
              <a:t>الحجاب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err="1" smtClean="0"/>
              <a:t>الطلاق .</a:t>
            </a:r>
            <a:r>
              <a:rPr lang="ar-SA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تحديد </a:t>
            </a:r>
            <a:r>
              <a:rPr lang="ar-SA" b="1" dirty="0" err="1" smtClean="0"/>
              <a:t>النسل .</a:t>
            </a:r>
            <a:endParaRPr lang="ar-SA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b="1" dirty="0" smtClean="0"/>
              <a:t> المشكلات الأسرية </a:t>
            </a:r>
            <a:r>
              <a:rPr lang="ar-SA" b="1" dirty="0" err="1" smtClean="0"/>
              <a:t>وعلاجها  :  </a:t>
            </a:r>
            <a:r>
              <a:rPr lang="ar-SA" b="1" dirty="0" smtClean="0"/>
              <a:t>( عمل المرأة، القوامة، النفقة، </a:t>
            </a:r>
            <a:r>
              <a:rPr lang="ar-SA" b="1" dirty="0" err="1" smtClean="0"/>
              <a:t>النشوز ) .</a:t>
            </a:r>
            <a:endParaRPr lang="en-US" b="1" dirty="0" smtClean="0"/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 rot="261879">
            <a:off x="4163351" y="3423199"/>
            <a:ext cx="12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991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96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2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 الإنسان في الإسلام، أسس بناء المجتمع وعناية الإسلام </a:t>
            </a:r>
            <a:r>
              <a:rPr lang="ar-SA" b="1" dirty="0" err="1" smtClean="0"/>
              <a:t>به</a:t>
            </a:r>
            <a:r>
              <a:rPr lang="ar-SA" b="1" dirty="0" smtClean="0"/>
              <a:t> , سمات المجتمع الإسلامي، تقوية الروابط </a:t>
            </a:r>
            <a:r>
              <a:rPr lang="ar-SA" b="1" dirty="0" err="1" smtClean="0"/>
              <a:t>الاجتماعية.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 smtClean="0"/>
              <a:t> </a:t>
            </a:r>
            <a:br>
              <a:rPr lang="ar-SA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b="1" dirty="0" smtClean="0"/>
              <a:t>أسس بناء المجتمع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الأول </a:t>
            </a:r>
            <a:r>
              <a:rPr lang="ar-SA" b="1" dirty="0" smtClean="0"/>
              <a:t>: </a:t>
            </a:r>
            <a:r>
              <a:rPr lang="ar-SA" b="1" dirty="0" err="1" smtClean="0"/>
              <a:t>الإنسان 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الروابط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الثالث </a:t>
            </a:r>
            <a:r>
              <a:rPr lang="ar-SA" b="1" dirty="0" smtClean="0"/>
              <a:t>: الضبط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الأساس </a:t>
            </a:r>
            <a:r>
              <a:rPr lang="ar-SA" b="1" dirty="0" err="1" smtClean="0"/>
              <a:t>الرابع </a:t>
            </a:r>
            <a:r>
              <a:rPr lang="ar-SA" b="1" dirty="0" smtClean="0"/>
              <a:t>: </a:t>
            </a:r>
            <a:r>
              <a:rPr lang="ar-SA" b="1" dirty="0" err="1" smtClean="0"/>
              <a:t>الأرض </a:t>
            </a:r>
            <a:r>
              <a:rPr lang="ar-SA" dirty="0" err="1" smtClean="0"/>
              <a:t>.</a:t>
            </a:r>
            <a:endParaRPr lang="ar-SA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r>
              <a:rPr lang="ar-SA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</a:t>
            </a:r>
            <a:r>
              <a:rPr lang="ar-SA" b="1" dirty="0" smtClean="0"/>
              <a:t>لإنسان في </a:t>
            </a:r>
            <a:r>
              <a:rPr lang="ar-SA" b="1" dirty="0" err="1" smtClean="0"/>
              <a:t>الإسلام 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تكريم </a:t>
            </a:r>
            <a:r>
              <a:rPr lang="ar-SA" b="1" dirty="0" err="1" smtClean="0"/>
              <a:t>الإنسان .</a:t>
            </a:r>
            <a:endParaRPr lang="ar-SA" b="1" dirty="0" smtClean="0"/>
          </a:p>
          <a:p>
            <a:r>
              <a:rPr lang="ar-SA" b="1" dirty="0" smtClean="0"/>
              <a:t>خليفة الله في الأرض</a:t>
            </a:r>
            <a:endParaRPr lang="en-US" b="1" dirty="0" smtClean="0"/>
          </a:p>
          <a:p>
            <a:r>
              <a:rPr lang="ar-SA" b="1" dirty="0" smtClean="0"/>
              <a:t>الرغبات و </a:t>
            </a:r>
            <a:r>
              <a:rPr lang="ar-SA" b="1" dirty="0" err="1" smtClean="0"/>
              <a:t>النزعات  </a:t>
            </a:r>
            <a:r>
              <a:rPr lang="ar-SA" b="1" dirty="0" smtClean="0"/>
              <a:t>, و </a:t>
            </a:r>
            <a:r>
              <a:rPr lang="ar-SA" b="1" dirty="0" err="1" smtClean="0"/>
              <a:t>المسئوليات .</a:t>
            </a:r>
            <a:endParaRPr lang="ar-SA" b="1" dirty="0" smtClean="0"/>
          </a:p>
          <a:p>
            <a:r>
              <a:rPr lang="ar-SA" b="1" dirty="0" smtClean="0"/>
              <a:t>النزعة الفردية و النزعة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العمل </a:t>
            </a:r>
            <a:r>
              <a:rPr lang="ar-SA" b="1" dirty="0" err="1" smtClean="0"/>
              <a:t>الصالح .</a:t>
            </a:r>
            <a:endParaRPr lang="ar-SA" b="1" dirty="0" smtClean="0"/>
          </a:p>
          <a:p>
            <a:r>
              <a:rPr lang="en-US" b="1" dirty="0" smtClean="0"/>
              <a:t>  </a:t>
            </a:r>
            <a:r>
              <a:rPr lang="ar-SA" b="1" dirty="0" smtClean="0"/>
              <a:t>ما بعد </a:t>
            </a:r>
            <a:r>
              <a:rPr lang="ar-SA" b="1" dirty="0" err="1" smtClean="0"/>
              <a:t>الموت .</a:t>
            </a:r>
            <a:r>
              <a:rPr lang="en-US" b="1" dirty="0" smtClean="0"/>
              <a:t>      </a:t>
            </a:r>
          </a:p>
          <a:p>
            <a:r>
              <a:rPr lang="ar-SA" b="1" dirty="0" smtClean="0"/>
              <a:t>اللبنة الأولى في المجتمع </a:t>
            </a:r>
            <a:endParaRPr lang="ar-SA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عناية الإسلام </a:t>
            </a:r>
            <a:r>
              <a:rPr lang="ar-SA" b="1" dirty="0" err="1" smtClean="0"/>
              <a:t>بالمجتمع </a:t>
            </a:r>
            <a:r>
              <a:rPr lang="ar-SA" dirty="0" err="1" smtClean="0">
                <a:solidFill>
                  <a:srgbClr val="C00000"/>
                </a:solidFill>
              </a:rPr>
              <a:t>: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عناية الإسلام بالمجتمع </a:t>
            </a:r>
          </a:p>
          <a:p>
            <a:r>
              <a:rPr lang="ar-SA" b="1" dirty="0" smtClean="0"/>
              <a:t>الاسس المشتركة بين المجتمعات </a:t>
            </a:r>
          </a:p>
          <a:p>
            <a:r>
              <a:rPr lang="ar-SA" b="1" dirty="0" smtClean="0"/>
              <a:t>التميز من </a:t>
            </a:r>
            <a:r>
              <a:rPr lang="ar-SA" b="1" dirty="0" err="1" smtClean="0"/>
              <a:t>جهتين :</a:t>
            </a:r>
            <a:endParaRPr lang="ar-SA" b="1" dirty="0" smtClean="0"/>
          </a:p>
          <a:p>
            <a:r>
              <a:rPr lang="ar-SA" b="1" dirty="0" err="1" smtClean="0"/>
              <a:t>الأولى </a:t>
            </a:r>
            <a:r>
              <a:rPr lang="ar-SA" b="1" dirty="0" smtClean="0"/>
              <a:t>: الصبغة </a:t>
            </a:r>
            <a:r>
              <a:rPr lang="ar-SA" b="1" dirty="0" err="1" smtClean="0"/>
              <a:t>الإسلامية .</a:t>
            </a:r>
            <a:endParaRPr lang="ar-SA" b="1" dirty="0" smtClean="0"/>
          </a:p>
          <a:p>
            <a:r>
              <a:rPr lang="ar-SA" b="1" dirty="0" err="1" smtClean="0"/>
              <a:t>الثانية </a:t>
            </a:r>
            <a:r>
              <a:rPr lang="ar-SA" b="1" dirty="0" smtClean="0"/>
              <a:t>: ما أوجده من </a:t>
            </a:r>
            <a:r>
              <a:rPr lang="ar-SA" b="1" dirty="0" err="1" smtClean="0"/>
              <a:t>مواصفات </a:t>
            </a:r>
            <a:r>
              <a:rPr lang="ar-SA" b="1" dirty="0" smtClean="0"/>
              <a:t>, و اعتبارات تجاه </a:t>
            </a:r>
            <a:r>
              <a:rPr lang="ar-SA" b="1" dirty="0" err="1" smtClean="0"/>
              <a:t>الاسس .</a:t>
            </a:r>
            <a:endParaRPr lang="ar-SA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3810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cs typeface="+mn-cs"/>
              </a:rPr>
              <a:t>سمات المجتمع الإسلامي</a:t>
            </a:r>
            <a:endParaRPr lang="en-US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السمة </a:t>
            </a:r>
            <a:r>
              <a:rPr lang="ar-SA" b="1" dirty="0" err="1" smtClean="0"/>
              <a:t>الأولى </a:t>
            </a:r>
            <a:r>
              <a:rPr lang="ar-SA" b="1" dirty="0" smtClean="0"/>
              <a:t>: أنه مجتمع ملتزم </a:t>
            </a:r>
            <a:r>
              <a:rPr lang="ar-SA" b="1" dirty="0" err="1" smtClean="0"/>
              <a:t>بالشرع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en-US" b="1" dirty="0" smtClean="0"/>
              <a:t> </a:t>
            </a:r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الثانية 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جاد .</a:t>
            </a:r>
            <a:endParaRPr lang="ar-SA" b="1" dirty="0" smtClean="0"/>
          </a:p>
          <a:p>
            <a:r>
              <a:rPr lang="ar-SA" b="1" dirty="0" smtClean="0"/>
              <a:t>      المظهر </a:t>
            </a:r>
            <a:r>
              <a:rPr lang="ar-SA" b="1" dirty="0" err="1" smtClean="0"/>
              <a:t>الأول </a:t>
            </a:r>
            <a:r>
              <a:rPr lang="ar-SA" b="1" dirty="0" smtClean="0"/>
              <a:t>: العلم </a:t>
            </a:r>
            <a:r>
              <a:rPr lang="ar-SA" b="1" dirty="0" err="1" smtClean="0"/>
              <a:t>النافع .</a:t>
            </a:r>
            <a:endParaRPr lang="ar-SA" b="1" dirty="0" smtClean="0"/>
          </a:p>
          <a:p>
            <a:r>
              <a:rPr lang="ar-SA" b="1" dirty="0" smtClean="0"/>
              <a:t>      المظهر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العمل </a:t>
            </a:r>
            <a:r>
              <a:rPr lang="ar-SA" b="1" dirty="0" err="1" smtClean="0"/>
              <a:t>الصالح .</a:t>
            </a:r>
            <a:endParaRPr lang="ar-SA" b="1" dirty="0" smtClean="0"/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الثالثة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متسامح  .</a:t>
            </a:r>
            <a:endParaRPr lang="ar-SA" b="1" dirty="0" smtClean="0"/>
          </a:p>
          <a:p>
            <a:r>
              <a:rPr lang="ar-SA" b="1" dirty="0" smtClean="0"/>
              <a:t>السمة </a:t>
            </a:r>
            <a:r>
              <a:rPr lang="ar-SA" b="1" dirty="0" err="1" smtClean="0"/>
              <a:t>الرابعة 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آمن  .</a:t>
            </a:r>
            <a:endParaRPr lang="ar-SA" b="1" dirty="0" smtClean="0"/>
          </a:p>
          <a:p>
            <a:r>
              <a:rPr lang="ar-SA" b="1" dirty="0" smtClean="0"/>
              <a:t>( طريق الفرد ــ طريق المجتمع ــ طريق </a:t>
            </a:r>
            <a:r>
              <a:rPr lang="ar-SA" b="1" dirty="0" err="1" smtClean="0"/>
              <a:t>العقوبات )</a:t>
            </a:r>
            <a:endParaRPr lang="ar-SA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3"/>
          <p:cNvSpPr txBox="1">
            <a:spLocks/>
          </p:cNvSpPr>
          <p:nvPr/>
        </p:nvSpPr>
        <p:spPr bwMode="auto">
          <a:xfrm>
            <a:off x="4572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سمات المجتمع الإسلامي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الخامسة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متناصح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en-US" b="1" dirty="0" smtClean="0"/>
              <a:t> </a:t>
            </a:r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السادسة </a:t>
            </a:r>
            <a:r>
              <a:rPr lang="ar-SA" b="1" dirty="0" smtClean="0"/>
              <a:t>: أنه مجتمع تسوده </a:t>
            </a:r>
            <a:r>
              <a:rPr lang="ar-SA" b="1" dirty="0" err="1" smtClean="0"/>
              <a:t>المساواة .</a:t>
            </a:r>
            <a:endParaRPr lang="ar-SA" b="1" dirty="0" smtClean="0"/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السابعة </a:t>
            </a:r>
            <a:r>
              <a:rPr lang="ar-SA" b="1" dirty="0" smtClean="0"/>
              <a:t>: أنه مجتمع </a:t>
            </a:r>
            <a:r>
              <a:rPr lang="ar-SA" b="1" dirty="0" err="1" smtClean="0"/>
              <a:t>متراحم  .</a:t>
            </a:r>
            <a:endParaRPr lang="ar-SA" b="1" dirty="0" smtClean="0"/>
          </a:p>
          <a:p>
            <a:pPr lvl="0">
              <a:defRPr/>
            </a:pPr>
            <a:r>
              <a:rPr lang="ar-SA" b="1" dirty="0" smtClean="0"/>
              <a:t>السمة </a:t>
            </a:r>
            <a:r>
              <a:rPr lang="ar-SA" b="1" dirty="0" err="1" smtClean="0"/>
              <a:t>الثامنة </a:t>
            </a:r>
            <a:r>
              <a:rPr lang="ar-SA" b="1" dirty="0" smtClean="0"/>
              <a:t>: مجتمع مطيع لولي </a:t>
            </a:r>
            <a:r>
              <a:rPr lang="ar-SA" b="1" dirty="0" err="1" smtClean="0"/>
              <a:t>الأمر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/>
              <a:t> تقوية الروابط الاجتماعية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b="1" dirty="0" smtClean="0"/>
              <a:t>أسباب تقوية الروابط </a:t>
            </a:r>
            <a:r>
              <a:rPr lang="ar-SA" sz="3600" b="1" dirty="0" err="1" smtClean="0"/>
              <a:t>الإجتماعية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:</a:t>
            </a:r>
            <a:endParaRPr lang="ar-SA" sz="3600" b="1" dirty="0" smtClean="0"/>
          </a:p>
          <a:p>
            <a:r>
              <a:rPr lang="ar-SA" sz="3600" b="1" dirty="0" smtClean="0"/>
              <a:t> السبب </a:t>
            </a:r>
            <a:r>
              <a:rPr lang="ar-SA" sz="3600" b="1" dirty="0" err="1" smtClean="0"/>
              <a:t>الأول </a:t>
            </a:r>
            <a:r>
              <a:rPr lang="ar-SA" sz="3600" b="1" dirty="0" smtClean="0"/>
              <a:t>: تشريع صلاة الجماعة و الجمعة و العيدين و </a:t>
            </a:r>
          </a:p>
          <a:p>
            <a:r>
              <a:rPr lang="ar-SA" sz="3600" b="1" dirty="0" err="1" smtClean="0"/>
              <a:t>الجنازة .</a:t>
            </a:r>
            <a:r>
              <a:rPr lang="ar-SA" sz="3600" b="1" dirty="0" smtClean="0"/>
              <a:t> </a:t>
            </a:r>
          </a:p>
          <a:p>
            <a:r>
              <a:rPr lang="ar-SA" sz="3600" b="1" dirty="0" smtClean="0"/>
              <a:t>ــ صلاة الجماعة </a:t>
            </a:r>
          </a:p>
          <a:p>
            <a:r>
              <a:rPr lang="ar-SA" sz="3600" b="1" dirty="0" smtClean="0"/>
              <a:t>ــ صلاة الجمعة </a:t>
            </a:r>
          </a:p>
          <a:p>
            <a:r>
              <a:rPr lang="ar-SA" sz="3600" b="1" dirty="0" smtClean="0"/>
              <a:t>ــ صلاة العيدين </a:t>
            </a:r>
          </a:p>
          <a:p>
            <a:r>
              <a:rPr lang="ar-SA" sz="3600" b="1" dirty="0" smtClean="0"/>
              <a:t>ــ صلاة الجنازة </a:t>
            </a:r>
            <a:endParaRPr lang="ar-SA" sz="36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السبب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تشريع الإسلام للواجبات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الخاصة ؛</a:t>
            </a:r>
            <a:r>
              <a:rPr lang="ar-SA" b="1" dirty="0" smtClean="0"/>
              <a:t> </a:t>
            </a:r>
            <a:endParaRPr lang="en-US" b="1" dirty="0" smtClean="0"/>
          </a:p>
          <a:p>
            <a:r>
              <a:rPr lang="ar-SA" b="1" dirty="0" smtClean="0"/>
              <a:t>تقوية للروابط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  ـــ بر الوالدين و </a:t>
            </a:r>
            <a:r>
              <a:rPr lang="ar-SA" b="1" dirty="0" err="1" smtClean="0"/>
              <a:t>طاعتهما .</a:t>
            </a:r>
            <a:endParaRPr lang="ar-SA" b="1" dirty="0" smtClean="0"/>
          </a:p>
          <a:p>
            <a:r>
              <a:rPr lang="ar-SA" b="1" dirty="0" smtClean="0"/>
              <a:t>  ـــ صلة الأرحام و الإحسان إليهم </a:t>
            </a:r>
          </a:p>
          <a:p>
            <a:r>
              <a:rPr lang="ar-SA" b="1" dirty="0" smtClean="0"/>
              <a:t>  ـــ الإحسان إلى الجيران و تجنّب إيذائهم </a:t>
            </a:r>
          </a:p>
          <a:p>
            <a:r>
              <a:rPr lang="ar-SA" b="1" dirty="0" smtClean="0"/>
              <a:t>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السبب </a:t>
            </a:r>
            <a:r>
              <a:rPr lang="ar-SA" b="1" dirty="0" err="1" smtClean="0"/>
              <a:t>الثالث </a:t>
            </a:r>
            <a:r>
              <a:rPr lang="ar-SA" b="1" dirty="0" smtClean="0"/>
              <a:t>: دعوة الإسلام إلى أسباب التآلف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العام </a:t>
            </a:r>
            <a:r>
              <a:rPr lang="ar-SA" b="1" dirty="0" smtClean="0"/>
              <a:t>؛ تقوية للروابط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ـــ إفشاء السلام</a:t>
            </a:r>
          </a:p>
          <a:p>
            <a:r>
              <a:rPr lang="ar-SA" b="1" dirty="0" smtClean="0"/>
              <a:t>ـــ توقير الكبار و العطف على </a:t>
            </a:r>
            <a:r>
              <a:rPr lang="ar-SA" b="1" dirty="0" err="1" smtClean="0"/>
              <a:t>الصغار .</a:t>
            </a:r>
            <a:endParaRPr lang="ar-SA" b="1" dirty="0" smtClean="0"/>
          </a:p>
          <a:p>
            <a:r>
              <a:rPr lang="ar-SA" b="1" dirty="0" smtClean="0"/>
              <a:t>ـــ سلوكيات اخرى تقويّ التآلف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    </a:t>
            </a:r>
            <a:endParaRPr lang="ar-SA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ar-SA" b="1" dirty="0" smtClean="0"/>
              <a:t>السبب </a:t>
            </a:r>
            <a:r>
              <a:rPr lang="ar-SA" b="1" dirty="0" err="1" smtClean="0"/>
              <a:t>الرابع </a:t>
            </a:r>
            <a:r>
              <a:rPr lang="ar-SA" b="1" dirty="0" smtClean="0"/>
              <a:t>: دعوة الإسلام إلى الأخلاق </a:t>
            </a:r>
            <a:r>
              <a:rPr lang="ar-SA" b="1" dirty="0" err="1" smtClean="0"/>
              <a:t>الفاضلة :</a:t>
            </a:r>
            <a:endParaRPr lang="ar-SA" b="1" dirty="0" smtClean="0"/>
          </a:p>
          <a:p>
            <a:r>
              <a:rPr lang="en-US" b="1" dirty="0" smtClean="0"/>
              <a:t>     </a:t>
            </a:r>
            <a:r>
              <a:rPr lang="ar-SA" b="1" dirty="0" smtClean="0"/>
              <a:t>(تفاعل النفس و تأثرها بما ينبغي أن تكون </a:t>
            </a:r>
            <a:r>
              <a:rPr lang="ar-SA" b="1" dirty="0" err="1" smtClean="0"/>
              <a:t>عليه )</a:t>
            </a:r>
            <a:r>
              <a:rPr lang="en-US" b="1" dirty="0" smtClean="0"/>
              <a:t> </a:t>
            </a:r>
            <a:endParaRPr lang="ar-SA" b="1" dirty="0" smtClean="0"/>
          </a:p>
          <a:p>
            <a:r>
              <a:rPr lang="ar-SA" b="1" dirty="0" smtClean="0"/>
              <a:t>السبب </a:t>
            </a:r>
            <a:r>
              <a:rPr lang="ar-SA" b="1" dirty="0" err="1" smtClean="0"/>
              <a:t>الخامس </a:t>
            </a:r>
            <a:r>
              <a:rPr lang="ar-SA" b="1" dirty="0" smtClean="0"/>
              <a:t>: تشريع الإسلام للتكافل </a:t>
            </a:r>
            <a:r>
              <a:rPr lang="ar-SA" b="1" dirty="0" err="1" smtClean="0"/>
              <a:t>الإجتماعي</a:t>
            </a:r>
            <a:r>
              <a:rPr lang="ar-SA" b="1" dirty="0" smtClean="0"/>
              <a:t> ؛ تقوية للروابط </a:t>
            </a:r>
          </a:p>
          <a:p>
            <a:r>
              <a:rPr lang="ar-SA" b="1" dirty="0" err="1" smtClean="0"/>
              <a:t>أولاً </a:t>
            </a:r>
            <a:r>
              <a:rPr lang="ar-SA" b="1" dirty="0" smtClean="0"/>
              <a:t>: تشريع فريضة </a:t>
            </a:r>
            <a:r>
              <a:rPr lang="ar-SA" b="1" dirty="0" err="1" smtClean="0"/>
              <a:t>الزكاة .</a:t>
            </a:r>
            <a:endParaRPr lang="ar-SA" b="1" dirty="0" smtClean="0"/>
          </a:p>
          <a:p>
            <a:r>
              <a:rPr lang="ar-SA" b="1" dirty="0" err="1" smtClean="0"/>
              <a:t>ثانياً </a:t>
            </a:r>
            <a:r>
              <a:rPr lang="ar-SA" b="1" dirty="0" smtClean="0"/>
              <a:t>: تشريع زكاة </a:t>
            </a:r>
            <a:r>
              <a:rPr lang="ar-SA" b="1" dirty="0" err="1" smtClean="0"/>
              <a:t>الفطر .</a:t>
            </a:r>
            <a:r>
              <a:rPr lang="ar-SA" b="1" dirty="0" smtClean="0"/>
              <a:t> </a:t>
            </a:r>
          </a:p>
          <a:p>
            <a:r>
              <a:rPr lang="en-US" b="1" dirty="0" smtClean="0"/>
              <a:t> </a:t>
            </a:r>
            <a:r>
              <a:rPr lang="ar-SA" b="1" dirty="0" smtClean="0"/>
              <a:t>النفقة على </a:t>
            </a:r>
            <a:r>
              <a:rPr lang="ar-SA" b="1" dirty="0" err="1" smtClean="0"/>
              <a:t>الزوجة </a:t>
            </a:r>
            <a:r>
              <a:rPr lang="ar-SA" b="1" dirty="0" smtClean="0"/>
              <a:t>, الأقارب  </a:t>
            </a:r>
            <a:r>
              <a:rPr lang="en-US" b="1" dirty="0" smtClean="0"/>
              <a:t> </a:t>
            </a:r>
            <a:r>
              <a:rPr lang="ar-SA" b="1" dirty="0" err="1" smtClean="0"/>
              <a:t>ثالثاً </a:t>
            </a:r>
            <a:r>
              <a:rPr lang="ar-SA" b="1" dirty="0" smtClean="0"/>
              <a:t>: تشريع النفقات </a:t>
            </a:r>
            <a:r>
              <a:rPr lang="ar-SA" b="1" dirty="0" err="1" smtClean="0"/>
              <a:t>الواجبة .</a:t>
            </a:r>
            <a:endParaRPr lang="ar-SA" b="1" dirty="0" smtClean="0"/>
          </a:p>
          <a:p>
            <a:r>
              <a:rPr lang="ar-SA" b="1" dirty="0" err="1" smtClean="0"/>
              <a:t>رابعاً </a:t>
            </a:r>
            <a:r>
              <a:rPr lang="ar-SA" b="1" dirty="0" smtClean="0"/>
              <a:t>: تشريع واجبات مالية اخرى </a:t>
            </a:r>
            <a:r>
              <a:rPr lang="ar-SA" b="1" dirty="0" err="1" smtClean="0"/>
              <a:t>تكافلية .</a:t>
            </a:r>
            <a:endParaRPr lang="ar-SA" b="1" dirty="0" smtClean="0"/>
          </a:p>
          <a:p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أصناف </a:t>
            </a:r>
            <a:r>
              <a:rPr lang="ar-SA" b="1" dirty="0" err="1" smtClean="0"/>
              <a:t>الأخلاق 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الفردية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الاسرية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الإجتماعية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ــ الأخلاق المتصلة بحق </a:t>
            </a:r>
            <a:r>
              <a:rPr lang="ar-SA" b="1" dirty="0" err="1" smtClean="0"/>
              <a:t>الله .</a:t>
            </a:r>
            <a:endParaRPr lang="ar-SA" b="1" dirty="0" smtClean="0"/>
          </a:p>
          <a:p>
            <a:r>
              <a:rPr lang="ar-SA" b="1" dirty="0" smtClean="0"/>
              <a:t>ــ الأخلاق </a:t>
            </a:r>
            <a:r>
              <a:rPr lang="ar-SA" b="1" dirty="0" err="1" smtClean="0"/>
              <a:t>الدولة .</a:t>
            </a:r>
            <a:endParaRPr lang="ar-SA" b="1" dirty="0" smtClean="0"/>
          </a:p>
          <a:p>
            <a:pPr algn="ctr"/>
            <a:r>
              <a:rPr lang="ar-SA" b="1" dirty="0" err="1" smtClean="0"/>
              <a:t>(الصدق </a:t>
            </a:r>
            <a:r>
              <a:rPr lang="ar-SA" b="1" dirty="0" smtClean="0"/>
              <a:t>, </a:t>
            </a:r>
            <a:r>
              <a:rPr lang="ar-SA" b="1" dirty="0" err="1" smtClean="0"/>
              <a:t>الحياء </a:t>
            </a:r>
            <a:r>
              <a:rPr lang="ar-SA" b="1" dirty="0" smtClean="0"/>
              <a:t>, البشاشة و طلاقة </a:t>
            </a:r>
            <a:r>
              <a:rPr lang="ar-SA" b="1" dirty="0" err="1" smtClean="0"/>
              <a:t>الوجه </a:t>
            </a:r>
            <a:r>
              <a:rPr lang="ar-SA" b="1" dirty="0" smtClean="0"/>
              <a:t>, المداراة و التلطف </a:t>
            </a:r>
            <a:r>
              <a:rPr lang="ar-SA" b="1" dirty="0" err="1" smtClean="0"/>
              <a:t>بالآخرين </a:t>
            </a:r>
            <a:r>
              <a:rPr lang="ar-SA" b="1" dirty="0" smtClean="0"/>
              <a:t>, اخلاق دعى إليها الإسلام و أخلاق حذر </a:t>
            </a:r>
            <a:r>
              <a:rPr lang="ar-SA" b="1" dirty="0" err="1" smtClean="0"/>
              <a:t>منها )</a:t>
            </a:r>
            <a:r>
              <a:rPr lang="ar-SA" b="1" dirty="0" smtClean="0"/>
              <a:t> </a:t>
            </a:r>
            <a:endParaRPr lang="ar-SA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تقوية الروابط الاجتماعية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 err="1" smtClean="0"/>
              <a:t>خامساً </a:t>
            </a:r>
            <a:r>
              <a:rPr lang="ar-SA" b="1" dirty="0" smtClean="0"/>
              <a:t>: تشريع الصدقات </a:t>
            </a:r>
            <a:r>
              <a:rPr lang="ar-SA" b="1" dirty="0" err="1" smtClean="0"/>
              <a:t>التطوعية .</a:t>
            </a: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ar-SA" b="1" dirty="0" smtClean="0"/>
              <a:t>(الصدقة </a:t>
            </a:r>
            <a:r>
              <a:rPr lang="ar-SA" b="1" dirty="0" err="1" smtClean="0"/>
              <a:t>النافلة </a:t>
            </a:r>
            <a:r>
              <a:rPr lang="ar-SA" b="1" dirty="0" smtClean="0"/>
              <a:t>, </a:t>
            </a:r>
            <a:r>
              <a:rPr lang="ar-SA" b="1" dirty="0" err="1" smtClean="0"/>
              <a:t>الوقف </a:t>
            </a:r>
            <a:r>
              <a:rPr lang="ar-SA" b="1" dirty="0" smtClean="0"/>
              <a:t>, </a:t>
            </a:r>
            <a:r>
              <a:rPr lang="ar-SA" b="1" dirty="0" err="1" smtClean="0"/>
              <a:t>الوصايا </a:t>
            </a:r>
            <a:r>
              <a:rPr lang="ar-SA" b="1" dirty="0" smtClean="0"/>
              <a:t>, </a:t>
            </a:r>
            <a:r>
              <a:rPr lang="ar-SA" b="1" dirty="0" err="1" smtClean="0"/>
              <a:t>العواري</a:t>
            </a:r>
            <a:r>
              <a:rPr lang="ar-SA" b="1" dirty="0" smtClean="0"/>
              <a:t> و </a:t>
            </a:r>
            <a:r>
              <a:rPr lang="ar-SA" b="1" dirty="0" err="1" smtClean="0"/>
              <a:t>المنائح</a:t>
            </a:r>
            <a:r>
              <a:rPr lang="ar-SA" b="1" dirty="0" smtClean="0"/>
              <a:t> 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r>
              <a:rPr lang="ar-SA" b="1" dirty="0" smtClean="0"/>
              <a:t>السبب </a:t>
            </a:r>
            <a:r>
              <a:rPr lang="ar-SA" b="1" dirty="0" err="1" smtClean="0"/>
              <a:t>السادس :</a:t>
            </a:r>
            <a:endParaRPr lang="ar-SA" b="1" dirty="0" smtClean="0"/>
          </a:p>
          <a:p>
            <a:r>
              <a:rPr lang="ar-SA" b="1" dirty="0" smtClean="0"/>
              <a:t>ـــ الإسلام دعوة </a:t>
            </a:r>
            <a:r>
              <a:rPr lang="ar-SA" b="1" dirty="0" err="1" smtClean="0"/>
              <a:t>عالمية .</a:t>
            </a:r>
            <a:endParaRPr lang="ar-SA" b="1" dirty="0" smtClean="0"/>
          </a:p>
          <a:p>
            <a:r>
              <a:rPr lang="ar-SA" b="1" dirty="0" smtClean="0"/>
              <a:t>ـــ اعتماد الإسلام طريق الحوار الحسن في تبليغ </a:t>
            </a:r>
            <a:r>
              <a:rPr lang="ar-SA" b="1" dirty="0" err="1" smtClean="0"/>
              <a:t>الرسالة .</a:t>
            </a:r>
            <a:endParaRPr lang="ar-SA" b="1" dirty="0" smtClean="0"/>
          </a:p>
          <a:p>
            <a:r>
              <a:rPr lang="ar-SA" b="1" dirty="0" smtClean="0"/>
              <a:t>ـــ حقيقة الحوار و اقسامه و </a:t>
            </a:r>
            <a:r>
              <a:rPr lang="ar-SA" b="1" dirty="0" err="1" smtClean="0"/>
              <a:t>لوازمه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( من الجدل </a:t>
            </a:r>
            <a:r>
              <a:rPr lang="ar-SA" b="1" dirty="0" err="1" smtClean="0"/>
              <a:t>المشروع </a:t>
            </a:r>
            <a:r>
              <a:rPr lang="ar-SA" b="1" dirty="0" smtClean="0"/>
              <a:t>, و أخر منهي </a:t>
            </a:r>
            <a:r>
              <a:rPr lang="ar-SA" b="1" dirty="0" err="1" smtClean="0"/>
              <a:t>عنه ) .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مناقشة :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  </a:t>
            </a:r>
            <a:r>
              <a:rPr lang="ar-SA" b="1" dirty="0" smtClean="0"/>
              <a:t>من لوازم الجدل و متطلبات الحوار ستة </a:t>
            </a:r>
            <a:r>
              <a:rPr lang="ar-SA" b="1" dirty="0" err="1" smtClean="0"/>
              <a:t>امور </a:t>
            </a:r>
            <a:r>
              <a:rPr lang="ar-SA" b="1" dirty="0" smtClean="0"/>
              <a:t>,, فما </a:t>
            </a:r>
            <a:r>
              <a:rPr lang="ar-SA" b="1" dirty="0" err="1" smtClean="0"/>
              <a:t>هي ؟؟؟؟؟؟</a:t>
            </a:r>
            <a:r>
              <a:rPr lang="ar-SA" b="1" dirty="0" smtClean="0"/>
              <a:t> </a:t>
            </a:r>
            <a:endParaRPr lang="ar-SA" sz="5400" b="1" dirty="0" smtClean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860634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كلمة أخيرة في </a:t>
            </a:r>
            <a:r>
              <a:rPr lang="ar-SA" dirty="0" err="1" smtClean="0"/>
              <a:t>الدرس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b="1" dirty="0" smtClean="0"/>
              <a:t>(تفاعل النفس و تأثرها بما ينبغي أن تكون عليه ابتغاء رضوان </a:t>
            </a:r>
            <a:r>
              <a:rPr lang="ar-SA" sz="4800" b="1" smtClean="0"/>
              <a:t>الله )</a:t>
            </a:r>
            <a:endParaRPr lang="ar-SA" sz="4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</TotalTime>
  <Words>643</Words>
  <Application>Microsoft Office PowerPoint</Application>
  <PresentationFormat>A4 Paper (210x297 mm)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محتوى المقرر :</vt:lpstr>
      <vt:lpstr>    2    الإنسان في الإسلام، أسس بناء المجتمع وعناية الإسلام به , سمات المجتمع الإسلامي، تقوية الروابط الاجتماعية.      </vt:lpstr>
      <vt:lpstr>أسس بناء المجتمع</vt:lpstr>
      <vt:lpstr>الإنسان في الإسلام :</vt:lpstr>
      <vt:lpstr>عناية الإسلام بالمجتمع : </vt:lpstr>
      <vt:lpstr>سمات المجتمع الإسلامي</vt:lpstr>
      <vt:lpstr>سمات المجتمع الإسلامي</vt:lpstr>
      <vt:lpstr> 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تقوية الروابط الاجتماعية</vt:lpstr>
      <vt:lpstr>مناقشة :</vt:lpstr>
      <vt:lpstr>كلمة أخيرة في الدرس :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180</cp:revision>
  <dcterms:created xsi:type="dcterms:W3CDTF">2009-10-14T19:14:34Z</dcterms:created>
  <dcterms:modified xsi:type="dcterms:W3CDTF">2013-02-19T01:13:26Z</dcterms:modified>
</cp:coreProperties>
</file>