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00" r:id="rId2"/>
    <p:sldId id="257" r:id="rId3"/>
    <p:sldId id="302" r:id="rId4"/>
    <p:sldId id="303" r:id="rId5"/>
    <p:sldId id="304" r:id="rId6"/>
    <p:sldId id="305" r:id="rId7"/>
    <p:sldId id="306" r:id="rId8"/>
    <p:sldId id="307" r:id="rId9"/>
    <p:sldId id="308" r:id="rId10"/>
    <p:sldId id="309" r:id="rId11"/>
    <p:sldId id="310" r:id="rId12"/>
    <p:sldId id="311" r:id="rId13"/>
    <p:sldId id="312" r:id="rId14"/>
    <p:sldId id="313" r:id="rId15"/>
    <p:sldId id="315" r:id="rId16"/>
    <p:sldId id="316" r:id="rId17"/>
    <p:sldId id="317" r:id="rId18"/>
    <p:sldId id="318" r:id="rId19"/>
    <p:sldId id="319" r:id="rId20"/>
    <p:sldId id="320" r:id="rId21"/>
    <p:sldId id="321" r:id="rId22"/>
    <p:sldId id="322" r:id="rId23"/>
    <p:sldId id="323" r:id="rId24"/>
    <p:sldId id="324" r:id="rId25"/>
    <p:sldId id="325" r:id="rId26"/>
    <p:sldId id="326" r:id="rId27"/>
    <p:sldId id="327" r:id="rId28"/>
    <p:sldId id="328" r:id="rId29"/>
    <p:sldId id="329" r:id="rId30"/>
    <p:sldId id="330" r:id="rId31"/>
    <p:sldId id="331" r:id="rId32"/>
    <p:sldId id="266" r:id="rId3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98" d="100"/>
          <a:sy n="98" d="100"/>
        </p:scale>
        <p:origin x="-72" y="78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2/22/2013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أصول البحث العلمي</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FF0000"/>
                </a:solidFill>
                <a:latin typeface="ae_AlMateen" pitchFamily="2" charset="-78"/>
                <a:cs typeface="ae_AlMateen" pitchFamily="2" charset="-78"/>
              </a:rPr>
              <a:t>المحاضرة الرابعة</a:t>
            </a:r>
            <a:br>
              <a:rPr lang="ar-SA" spc="-150" dirty="0" smtClean="0">
                <a:solidFill>
                  <a:srgbClr val="FF0000"/>
                </a:solidFill>
                <a:latin typeface="ae_AlMateen" pitchFamily="2" charset="-78"/>
                <a:cs typeface="ae_AlMateen" pitchFamily="2" charset="-78"/>
              </a:rPr>
            </a:br>
            <a:r>
              <a:rPr lang="ar-SA" sz="3600" spc="-150" dirty="0" smtClean="0">
                <a:solidFill>
                  <a:srgbClr val="FF0000"/>
                </a:solidFill>
                <a:latin typeface="ae_AlMateen" pitchFamily="2" charset="-78"/>
                <a:cs typeface="ae_AlMateen" pitchFamily="2" charset="-78"/>
              </a:rPr>
              <a:t>صياغة البحث وكتابته والرموز المستعملة فيه</a:t>
            </a:r>
            <a:endParaRPr lang="en-US" sz="3600"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b="1" dirty="0" smtClean="0">
                <a:solidFill>
                  <a:srgbClr val="FF0000"/>
                </a:solidFill>
              </a:rPr>
              <a:t>صياغة البحث:</a:t>
            </a:r>
            <a:r>
              <a:rPr lang="ar-SA" b="1" dirty="0" smtClean="0"/>
              <a:t> وتعني أن ينقل الباحث إلى القراء الصورة الكاملة عن موضوعه في جميع مراحل البحث منذ كان مشكلة حتى النتائج التي وصل إليها، وتعني عرض جهوده برصد المعلومات وتحليلها ومناقشتها وإعلان الآراء التي وصل إليها والنتائج التي انتهى إليها وفق منهج علمي سليم</a:t>
            </a:r>
            <a:r>
              <a:rPr lang="en-US" b="1" dirty="0" smtClean="0"/>
              <a:t> </a:t>
            </a:r>
            <a:r>
              <a:rPr lang="ar-SA" b="1" dirty="0" smtClean="0"/>
              <a:t> يبدو من خلاله التنظيم السليم والترتيب الدقيق والمعالجة الصائبة مع ظهور الشخصية فيما يصل إليه من آراء ،وما يخوضه من تحليلات ، </a:t>
            </a:r>
            <a:endParaRPr lang="en-US"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وتعني إخراج ما وصل إليه من رصد علمي وجهد في التحليل والاستنتاج بأسلوب علمي رصين وبألفاظ بارعة في التعبير تزيد المعنى المكشوف </a:t>
            </a:r>
            <a:r>
              <a:rPr lang="ar-SA" b="1" dirty="0" err="1" smtClean="0"/>
              <a:t>بهائاً</a:t>
            </a:r>
            <a:r>
              <a:rPr lang="ar-SA" b="1" dirty="0" smtClean="0"/>
              <a:t> وحسناً ورونقاً.</a:t>
            </a:r>
            <a:endParaRPr lang="en-US" b="1" dirty="0" smtClean="0"/>
          </a:p>
          <a:p>
            <a:pPr rtl="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 </a:t>
            </a:r>
            <a:r>
              <a:rPr lang="ar-SA" b="1" dirty="0" smtClean="0">
                <a:solidFill>
                  <a:srgbClr val="FF0000"/>
                </a:solidFill>
              </a:rPr>
              <a:t>الجوانب التي يدور عليه الكلام في صياغة البحث وكتابته</a:t>
            </a:r>
            <a:endParaRPr lang="en-US" dirty="0" smtClean="0">
              <a:solidFill>
                <a:srgbClr val="FF0000"/>
              </a:solidFill>
            </a:endParaRPr>
          </a:p>
          <a:p>
            <a:pPr lvl="0" rtl="1"/>
            <a:r>
              <a:rPr lang="ar-SA" b="1" dirty="0" smtClean="0">
                <a:solidFill>
                  <a:srgbClr val="FF0000"/>
                </a:solidFill>
              </a:rPr>
              <a:t>1- المادة العلمية: </a:t>
            </a:r>
            <a:r>
              <a:rPr lang="ar-SA" b="1" dirty="0" err="1" smtClean="0"/>
              <a:t>يعمد</a:t>
            </a:r>
            <a:r>
              <a:rPr lang="ar-SA" b="1" dirty="0" smtClean="0"/>
              <a:t> الباحث إلى المادة العلمية التي جمعها ودونها ورتبها بصورة منهجيه تعين على حسن الانتفاع </a:t>
            </a:r>
            <a:r>
              <a:rPr lang="ar-SA" b="1" dirty="0" err="1" smtClean="0"/>
              <a:t>بها</a:t>
            </a:r>
            <a:r>
              <a:rPr lang="ar-SA" b="1" dirty="0" smtClean="0"/>
              <a:t> ويختار منها ما يناسب البحث ويرقى </a:t>
            </a:r>
            <a:r>
              <a:rPr lang="ar-SA" b="1" dirty="0" err="1" smtClean="0"/>
              <a:t>به</a:t>
            </a:r>
            <a:r>
              <a:rPr lang="ar-SA" b="1" dirty="0" smtClean="0"/>
              <a:t> من حيث جدتها وأصالة مراجعها ثم يبدأ حسب الترتيب للمادة الموضوعة أمامه، بقراءة كل مادة على حده. وليعلم هذه القراءة هي من أجل الكتابة النهائية التي يرسم فيها الباحث موضوعه مدوناً فيه الصورة الكاملة له مدللاً لآرائه مرجحاً لها ومناقشاً ومحللاً لما ورد فيها من معلومات وآراء وكاشف لما توصل إليه من نتائج.</a:t>
            </a:r>
            <a:endParaRPr lang="en-US" dirty="0" smtClean="0"/>
          </a:p>
          <a:p>
            <a:pPr rtl="1"/>
            <a:r>
              <a:rPr lang="en-US" b="1" dirty="0" smtClean="0"/>
              <a:t> </a:t>
            </a:r>
            <a:endParaRPr lang="en-US" dirty="0" smtClean="0"/>
          </a:p>
          <a:p>
            <a:pPr rtl="1"/>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solidFill>
                  <a:srgbClr val="FF0000"/>
                </a:solidFill>
              </a:rPr>
              <a:t>2- المنهج العلمي :</a:t>
            </a:r>
            <a:r>
              <a:rPr lang="ar-SA" b="1" dirty="0" smtClean="0"/>
              <a:t>للمنهج العلمي السليم في دراسة المادة وتحليلها والاستنتاج منها أهمية كبيرة شأنه في ذلك شأن المهارات الأخرى التي يتوصل </a:t>
            </a:r>
            <a:r>
              <a:rPr lang="ar-SA" b="1" dirty="0" err="1" smtClean="0"/>
              <a:t>بها</a:t>
            </a:r>
            <a:r>
              <a:rPr lang="ar-SA" b="1" dirty="0" smtClean="0"/>
              <a:t> إلى أعمال أخرى فالإنتاج يكثر والعمل يكون متقناً إذا كانت المناهج سليمة والمهارات قوية. وهكذا شأن المادة العلمية يستطيع باحث ماهر متمرس بمنهج البحث أن يخرج منها بحثاً علمياً رصيناً وقد يخرج منها على يد باحث غير متمرس بحث يفتقد مقومات البحث العلمي الرصين.</a:t>
            </a:r>
            <a:endParaRPr lang="en-US" dirty="0" smtClean="0"/>
          </a:p>
          <a:p>
            <a:pPr rtl="1"/>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ويحتاج المنهج العلمي السليم إلى اتصاف الباحث بالتواضع وترك الغرور العلمي وباحترام آراء الآخرين وترك التهجم على أصحابها وبعدم الجزم بصحة ما وصل إليه من نتائج ولهذا ينبغي أن يستبعد الباحث في منهجه في الكتابة ما يفيد هذا الأمر مثل ونحن ، والرأي عندي ، ويرى الكاتب ، والمؤلف لا يوافق ،والرأي الذي لا صواب غيره، وينبغي أن يعبر بمثل : والذي يظهر لي ، ويبدو أنه ، ويتضح من ذلك ، ولعل الصواب .</a:t>
            </a:r>
            <a:endParaRPr lang="en-US" dirty="0" smtClean="0"/>
          </a:p>
          <a:p>
            <a:pPr rtl="1"/>
            <a:r>
              <a:rPr lang="en-US" b="1" dirty="0" smtClean="0"/>
              <a:t> </a:t>
            </a:r>
            <a:endParaRPr lang="en-US" dirty="0" smtClean="0"/>
          </a:p>
          <a:p>
            <a:pPr rtl="1"/>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ومما يفيد في المنهج في الصياغة والمتابعة وضع </a:t>
            </a:r>
            <a:r>
              <a:rPr lang="ar-SA" b="1" dirty="0" err="1" smtClean="0"/>
              <a:t>عنوانات</a:t>
            </a:r>
            <a:r>
              <a:rPr lang="ar-SA" b="1" dirty="0" smtClean="0"/>
              <a:t> رئيسية أخرى فرعية فإنها تزيد المنهج إحكاماً والنص وضوحاً ومما ينبغي ملاحظته بروز شخصية الباحث ويظهر ذلك بعرض المعلومات عرضاً منظماً جذاباً ، مع مقارنة بين النصوص ، ومناقشة لما يحتاج إلى مناقشة ، وإبداء الرأي حين يكون مجال لذلك ، وذلك ليدل على حسن فهمه للمعلومات وتأثره </a:t>
            </a:r>
            <a:r>
              <a:rPr lang="ar-SA" b="1" dirty="0" err="1" smtClean="0"/>
              <a:t>بها</a:t>
            </a:r>
            <a:r>
              <a:rPr lang="ar-SA" b="1" dirty="0" smtClean="0"/>
              <a:t>.</a:t>
            </a:r>
            <a:endParaRPr lang="en-US" dirty="0" smtClean="0"/>
          </a:p>
          <a:p>
            <a:pPr rtl="1"/>
            <a:r>
              <a:rPr lang="ar-SA" b="1" dirty="0" smtClean="0"/>
              <a:t> </a:t>
            </a:r>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lvl="0" rtl="1"/>
            <a:r>
              <a:rPr lang="ar-SA" b="1" dirty="0" smtClean="0">
                <a:solidFill>
                  <a:srgbClr val="FF0000"/>
                </a:solidFill>
              </a:rPr>
              <a:t>3-  الأسلوب : </a:t>
            </a:r>
            <a:r>
              <a:rPr lang="ar-SA" b="1" dirty="0" smtClean="0"/>
              <a:t>يطلق على أمرين :</a:t>
            </a:r>
            <a:endParaRPr lang="en-US" dirty="0" smtClean="0"/>
          </a:p>
          <a:p>
            <a:pPr rtl="1"/>
            <a:r>
              <a:rPr lang="ar-SA" b="1" dirty="0" smtClean="0">
                <a:solidFill>
                  <a:srgbClr val="FF0000"/>
                </a:solidFill>
              </a:rPr>
              <a:t>الأمر الأول : </a:t>
            </a:r>
            <a:r>
              <a:rPr lang="ar-SA" b="1" dirty="0" smtClean="0"/>
              <a:t>من حيث المعنى وخلاصته أن الأسلوب عبارة عن خطة البحث والبراعة في ترتيب الفقرات والأفكار وعرض المادة وإبراز النتائج، والأسلوب بهذا المعنى يجب أن يلاحظ فيه ما يأتي:</a:t>
            </a:r>
            <a:endParaRPr lang="en-US" dirty="0" smtClean="0"/>
          </a:p>
          <a:p>
            <a:pPr lvl="0" rtl="1"/>
            <a:r>
              <a:rPr lang="ar-SA" b="1" dirty="0" smtClean="0"/>
              <a:t>أ- كثرة الأدلة والبراهين أو قلتها ينبغي أن تخضع للرأي المستدل عليه من حيث وضوحه والتسليم </a:t>
            </a:r>
            <a:r>
              <a:rPr lang="ar-SA" b="1" dirty="0" err="1" smtClean="0"/>
              <a:t>به</a:t>
            </a:r>
            <a:r>
              <a:rPr lang="ar-SA" b="1" dirty="0" smtClean="0"/>
              <a:t> بسهولته أو </a:t>
            </a:r>
            <a:r>
              <a:rPr lang="ar-SA" b="1" dirty="0" err="1" smtClean="0"/>
              <a:t>خفاؤه</a:t>
            </a:r>
            <a:r>
              <a:rPr lang="ar-SA" b="1" dirty="0" smtClean="0"/>
              <a:t> فإذا كان الرأي المستدل عليه واضحاً قلل من الأدلة وإذا كان خفياً أكثر من الأدلة. </a:t>
            </a:r>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ب- أن يتحاشى الباحث المبالغات</a:t>
            </a:r>
            <a:endParaRPr lang="en-US" dirty="0" smtClean="0"/>
          </a:p>
          <a:p>
            <a:pPr rtl="1"/>
            <a:r>
              <a:rPr lang="ar-SA" b="1" dirty="0" smtClean="0"/>
              <a:t>ج- أن يتحاشى الباحث الأسلوب التهكمي وعبارات السخرية</a:t>
            </a:r>
            <a:endParaRPr lang="en-US" dirty="0" smtClean="0"/>
          </a:p>
          <a:p>
            <a:pPr rtl="1"/>
            <a:r>
              <a:rPr lang="ar-SA" b="1" dirty="0" smtClean="0"/>
              <a:t>د- أن يبتعد الباحث عن أسلوب الجدل الذي لا ينطوي على بيان حقيقة علمية.</a:t>
            </a:r>
            <a:endParaRPr lang="en-US" dirty="0" smtClean="0"/>
          </a:p>
          <a:p>
            <a:pPr rtl="1"/>
            <a:r>
              <a:rPr lang="ar-SA" b="1" dirty="0" smtClean="0"/>
              <a:t>هـ- أن يتجنب الباحث كل ما يفتح عليه باباً للخلاف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الأمر الثاني: </a:t>
            </a:r>
            <a:r>
              <a:rPr lang="ar-SA" b="1" dirty="0" smtClean="0"/>
              <a:t>أن الأسلوب يطلق ويراد </a:t>
            </a:r>
            <a:r>
              <a:rPr lang="ar-SA" b="1" dirty="0" err="1" smtClean="0"/>
              <a:t>به</a:t>
            </a:r>
            <a:r>
              <a:rPr lang="ar-SA" b="1" dirty="0" smtClean="0"/>
              <a:t> مجموعه من الألفاظ والجمل والعبارات التي تكون وعاءاً للمادة العلمية مع رقة العبارة وتسلسلها ويتكون الأسلوب من كلمة وجمله وعبارة وتعبير.</a:t>
            </a:r>
            <a:endParaRPr lang="en-US" dirty="0" smtClean="0"/>
          </a:p>
          <a:p>
            <a:r>
              <a:rPr lang="ar-SA" b="1" dirty="0" smtClean="0">
                <a:solidFill>
                  <a:srgbClr val="FF0000"/>
                </a:solidFill>
              </a:rPr>
              <a:t>أ- الكلمة: </a:t>
            </a:r>
            <a:r>
              <a:rPr lang="ar-SA" b="1" dirty="0" smtClean="0"/>
              <a:t>ينبغي على الباحث أن تكون معرفته باللغة التي يكتب </a:t>
            </a:r>
            <a:r>
              <a:rPr lang="ar-SA" b="1" dirty="0" err="1" smtClean="0"/>
              <a:t>بها</a:t>
            </a:r>
            <a:r>
              <a:rPr lang="ar-SA" b="1" dirty="0" smtClean="0"/>
              <a:t> واسعة ليسهل عليه الحصول على اللفظ المعبر على المعنى الذي يدور في ذهنه وإذا كانت اللغة التي يكتب </a:t>
            </a:r>
            <a:r>
              <a:rPr lang="ar-SA" b="1" dirty="0" err="1" smtClean="0"/>
              <a:t>بها</a:t>
            </a:r>
            <a:r>
              <a:rPr lang="ar-SA" b="1" dirty="0" smtClean="0"/>
              <a:t> العربية فينبغي أن تكون الكلمة فصيحة فيستعمل الكلمات العربية الواضحة في معناها الدقيقة في المراد </a:t>
            </a:r>
            <a:r>
              <a:rPr lang="ar-SA" b="1" dirty="0" err="1" smtClean="0"/>
              <a:t>بها</a:t>
            </a:r>
            <a:r>
              <a:rPr lang="ar-SA" b="1" dirty="0" smtClean="0"/>
              <a:t> الدارجة على الألسن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ويتجنب استعمال الكلمات العامية أو العبارات الأجنبية إلا إذا كانت العبارات الأجنبية اصطلاحية كما ينبغي مراعاة القواعد الإملائية كما ينبغي تجنب كل كلمة أو عبارة تشعر بالتعالي والإعجاب بالنفس والجزم بما وصل إليه من نتيجة كأن يقول وهذا هو الرأي الذي لا صواب غيره.</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solidFill>
                  <a:srgbClr val="FF0000"/>
                </a:solidFill>
              </a:rPr>
              <a:t>ب- الجملة: </a:t>
            </a:r>
            <a:r>
              <a:rPr lang="ar-SA" b="1" dirty="0" smtClean="0"/>
              <a:t>ينبغي على الباحث العناية بالجملة في تركيبها ومعناها ولفظها فعليه أن يلم بعلم البلاغة من بيان وبديع فيستعمل الحقيقة والمجاز والتشبيه والاستعارة ومراعاة حال المخاطب والإطناب والإيجاز والتقديم أو التأخير لبعض الكلمات من أجل المعنى المقصود والتطابق بين الجمل وتجنب الفواصل الطويلة بين الفعل والفاعل أو بين المبتدأ والخبر.</a:t>
            </a:r>
            <a:endParaRPr lang="en-US" dirty="0" smtClean="0"/>
          </a:p>
          <a:p>
            <a:pPr rtl="1"/>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ج- العبارة: </a:t>
            </a:r>
            <a:r>
              <a:rPr lang="ar-SA" b="1" dirty="0" smtClean="0"/>
              <a:t>ينبغي على الباحث أن تكون عبارته جميلة وقليلة في ألفاظها واضحة في المراد </a:t>
            </a:r>
            <a:r>
              <a:rPr lang="ar-SA" b="1" dirty="0" err="1" smtClean="0"/>
              <a:t>بها</a:t>
            </a:r>
            <a:r>
              <a:rPr lang="ar-SA" b="1" dirty="0" smtClean="0"/>
              <a:t> دقيقة في معناها كما ينبغي تجنب تكرار العبارات في معنى واحد في أكثر من مكان إلا حين تدعو الحاجة إلى ذلك فإنه يكررها ويشير إلى المعنى إشارة سريعة في المكان الآخر ويحدد المكان الذي ورد فيه التفصيل بتعيين الصفحة أو الفصل أو المبحث من خلال الهامش</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كما ينبغي التقليل من العبارات التي هي مجرد اقتباس مشهور الأمثال أو الأشعار أو الحكم أو الأقوال المشهورة وعدم الإكثار من العبارات التي هي نصوص منقولة من علماء آخرين لأن كثرة المنقول والاقتباس تحط من القيمة العلمية للبحث وإذا اضطر للاقتباس فعليه أن يلتزم بالشروط التالية للاقتباس </a:t>
            </a:r>
            <a:endParaRPr lang="en-US" dirty="0" smtClean="0"/>
          </a:p>
          <a:p>
            <a:pPr lvl="0" rtl="1"/>
            <a:r>
              <a:rPr lang="ar-SA" b="1" dirty="0" smtClean="0"/>
              <a:t>1- الدقة في اختيار المصدر الذي يقتبس منه بأن يكون المصدر أصيلاً في موضوعه.</a:t>
            </a:r>
            <a:endParaRPr lang="en-US" dirty="0" smtClean="0"/>
          </a:p>
          <a:p>
            <a:pPr lvl="0" rtl="1"/>
            <a:r>
              <a:rPr lang="ar-SA" b="1" dirty="0" smtClean="0"/>
              <a:t>2- الدقة التامة والأمانة في نقل النص المقتبس بألفاظه وحروفه .</a:t>
            </a:r>
            <a:endParaRPr lang="en-US"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3- وضع ما يقتبس بين </a:t>
            </a:r>
            <a:r>
              <a:rPr lang="ar-SA" b="1" dirty="0" err="1" smtClean="0"/>
              <a:t>شولات</a:t>
            </a:r>
            <a:r>
              <a:rPr lang="ar-SA" b="1" dirty="0" smtClean="0"/>
              <a:t>  هكذا كما في هذا الشكل "   " </a:t>
            </a:r>
            <a:endParaRPr lang="en-US" dirty="0" smtClean="0"/>
          </a:p>
          <a:p>
            <a:pPr lvl="0" rtl="1"/>
            <a:r>
              <a:rPr lang="ar-SA" b="1" dirty="0" smtClean="0"/>
              <a:t>4- الإشارة في الحاشية في المصدر المقتبس منه بوضع رقم مرتفع عن السطر يقابله رقم مثله في الحاشية يكتب بعده المصدر والجزء والصفحة مثال ذلك إحياء علوم الدين ج1ص100 .</a:t>
            </a:r>
            <a:endParaRPr lang="en-US" dirty="0" smtClean="0"/>
          </a:p>
          <a:p>
            <a:r>
              <a:rPr lang="ar-SA" b="1" dirty="0" smtClean="0"/>
              <a:t>5- حسن الانسجام ما بين النص المقتبس وما قبله وما بعده بحيث لا يبدو أي تنافر في </a:t>
            </a:r>
            <a:r>
              <a:rPr lang="ar-SA" b="1" dirty="0" err="1" smtClean="0"/>
              <a:t>السياقة</a:t>
            </a:r>
            <a:r>
              <a:rPr lang="ar-SA" b="1" dirty="0" smtClean="0"/>
              <a:t>.</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6- عدم اختفاء شخصية الباحث في خضم كثرة الاقتباسات .</a:t>
            </a:r>
            <a:endParaRPr lang="en-US" dirty="0" smtClean="0"/>
          </a:p>
          <a:p>
            <a:pPr lvl="0" rtl="1"/>
            <a:r>
              <a:rPr lang="ar-SA" b="1" dirty="0" smtClean="0"/>
              <a:t>7- عدم إسراف الباحث في الاقتباس بألا يكون بحثه سلسلة من الاقتباسات المتتالية.</a:t>
            </a:r>
            <a:endParaRPr lang="en-US" dirty="0" smtClean="0"/>
          </a:p>
          <a:p>
            <a:pPr lvl="0" rtl="1"/>
            <a:r>
              <a:rPr lang="ar-SA" b="1" dirty="0" smtClean="0"/>
              <a:t>8- عدم وضع الاقتباسات خالية من التقديم والمقارنة والنقد والتعليق.</a:t>
            </a:r>
            <a:endParaRPr lang="en-US" dirty="0" smtClean="0"/>
          </a:p>
          <a:p>
            <a:pPr lvl="0" rtl="1"/>
            <a:r>
              <a:rPr lang="ar-SA" b="1" dirty="0" smtClean="0"/>
              <a:t>9- إذا أراد الباحث أن يحذف من الفقرة المقتبسة كلمة أو جمله فيشترط ألا يضر الحذف بالمعنى الذي يريده الكاتب الأصلي</a:t>
            </a:r>
            <a:endParaRPr lang="en-US" dirty="0" smtClean="0"/>
          </a:p>
          <a:p>
            <a:r>
              <a:rPr lang="ar-SA" b="1" dirty="0" smtClean="0"/>
              <a:t>10-  وضع نقط أفقية متتابعة في موضع الحذف لا تقل عن ثلاث كما في هذا الشكل ...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11- إذا اضطر الباحث إلى إضافة كلمة في أثناء الاقتباس ليشرح شيئاً أو يعلق عليه أو يتم جمله سقط منها كلمة فإن هذه الزيادات توضع بين قوسين </a:t>
            </a:r>
            <a:r>
              <a:rPr lang="ar-SA" b="1" dirty="0" err="1" smtClean="0"/>
              <a:t>معكوفين</a:t>
            </a:r>
            <a:r>
              <a:rPr lang="ar-SA" b="1" dirty="0" smtClean="0"/>
              <a:t> هكذا   [      ] </a:t>
            </a:r>
            <a:endParaRPr lang="en-US" dirty="0" smtClean="0"/>
          </a:p>
          <a:p>
            <a:pPr lvl="0" rtl="1"/>
            <a:r>
              <a:rPr lang="ar-SA" b="1" dirty="0" smtClean="0"/>
              <a:t>12- ألا  يتجاوز الاقتباس الحرفي صفحة فإذا كان النص المراد اقتباسه أكثر من صفحة ينقل المعنى بأسلوب الباحث ويشير بالحاشية إلى ما يفيد أن هذا المعنى قد اقتبس من مصدر كذا.</a:t>
            </a:r>
            <a:endParaRPr lang="en-US"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د- التعبير: </a:t>
            </a:r>
            <a:r>
              <a:rPr lang="ar-SA" b="1" dirty="0" smtClean="0"/>
              <a:t>ينبغي أن يتصف أسلوب التعبير بالجمال والوضوح والسهولة والسلاسة والدقة والواقعية وبروز الشخصية ، أما الجمال فمن مظاهره السجع والارتباط بين الجمل ووقوع المفردات في أمكنتها المناسبة للدلالة على معانيها . وأما الوضوح والسهولة فمن مظاهره استخدام الكلمات الواضحة في معناها ووضعها في أمكنتها المناسبة للدلالة على معانيها، واجتناب الغموض والتعقيد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 </a:t>
            </a:r>
            <a:endParaRPr lang="en-US" dirty="0" smtClean="0"/>
          </a:p>
          <a:p>
            <a:pPr rtl="1"/>
            <a:r>
              <a:rPr lang="ar-SA" b="1" dirty="0" smtClean="0"/>
              <a:t> وأما السلاسة فمن مظاهرها إحكام الصياغة بالربط في التعبير بين المفردات والجمل المستخدمة والتناسق بينها . وأما الدقة  فمن مظاهرها تحديد الأسلوب وخلوه عن إيهام معنى غير مراد </a:t>
            </a:r>
            <a:r>
              <a:rPr lang="ar-SA" b="1" dirty="0" err="1" smtClean="0"/>
              <a:t>به</a:t>
            </a:r>
            <a:r>
              <a:rPr lang="ar-SA" b="1" dirty="0" smtClean="0"/>
              <a:t> . وأما الواقعية فمن مظاهرها الموضوعية في الأسلوب الذي يظهر </a:t>
            </a:r>
            <a:r>
              <a:rPr lang="ar-SA" b="1" dirty="0" err="1" smtClean="0"/>
              <a:t>به</a:t>
            </a:r>
            <a:r>
              <a:rPr lang="ar-SA" b="1" dirty="0" smtClean="0"/>
              <a:t> الحقائق على حقيقتها ،وتجنب المبالغات مدحاً لما يراه وقدحاً لما يرفضه ومدحاً لنفسه وذماً لغيره. </a:t>
            </a:r>
            <a:endParaRPr lang="en-US" dirty="0" smtClean="0"/>
          </a:p>
          <a:p>
            <a:pPr rtl="1"/>
            <a:r>
              <a:rPr lang="ar-SA" b="1" dirty="0" smtClean="0"/>
              <a:t> </a:t>
            </a:r>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وأما بروز الشخصية في الأسلوب فمن  مظاهره القدرة على الكتابة والاستقلال في الصياغة والتحكم في الأسلوب بأن يضفي عليه صفات الجمال والوضوح والسلاسة .</a:t>
            </a:r>
            <a:endParaRPr lang="en-US" dirty="0" smtClean="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اختلاف أسلوب البحث باختلاف التخصص</a:t>
            </a:r>
            <a:endParaRPr lang="en-US" dirty="0" smtClean="0">
              <a:solidFill>
                <a:srgbClr val="FF0000"/>
              </a:solidFill>
            </a:endParaRPr>
          </a:p>
          <a:p>
            <a:pPr rtl="1"/>
            <a:r>
              <a:rPr lang="ar-SA" b="1" dirty="0" smtClean="0"/>
              <a:t>يختلف أسلوب البحث في بعض الصفات باختلاف التخصص الذي يكون وسيلة للتعبير </a:t>
            </a:r>
            <a:r>
              <a:rPr lang="ar-SA" b="1" dirty="0" err="1" smtClean="0"/>
              <a:t>به</a:t>
            </a:r>
            <a:r>
              <a:rPr lang="ar-SA" b="1" dirty="0" smtClean="0"/>
              <a:t> عن موضوع من موضوعاته فإن كان الأسلوب في موضوع من الموضوعات العلمية كالطب والهندسة والعلوم والشريعة فلا بد من اتصافه بالجاذبية والقوة والدقة والرصانة وتقرير المعنى من أقرب وجوهه والبعد عن الخيال والأساليب الجمالية .</a:t>
            </a:r>
            <a:endParaRPr lang="en-US" dirty="0" smtClean="0"/>
          </a:p>
          <a:p>
            <a:pPr rtl="1"/>
            <a:r>
              <a:rPr lang="ar-SA" b="1" dirty="0" smtClean="0"/>
              <a:t>وإذا كان الأسلوب في موضوع من الموضوعات الأدبية فينبغي أن يفسح فيه المجال للخيال والأساليب الجمالية .</a:t>
            </a:r>
            <a:endParaRPr lang="en-US" dirty="0" smtClean="0"/>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رموز البحث: </a:t>
            </a:r>
            <a:endParaRPr lang="en-US" dirty="0" smtClean="0">
              <a:solidFill>
                <a:srgbClr val="FF0000"/>
              </a:solidFill>
            </a:endParaRPr>
          </a:p>
          <a:p>
            <a:pPr rtl="1"/>
            <a:r>
              <a:rPr lang="ar-SA" b="1" dirty="0" smtClean="0">
                <a:solidFill>
                  <a:srgbClr val="FF0000"/>
                </a:solidFill>
              </a:rPr>
              <a:t>معنى الرموز في اللغة والاصطلاح: </a:t>
            </a:r>
            <a:endParaRPr lang="en-US" dirty="0" smtClean="0">
              <a:solidFill>
                <a:srgbClr val="FF0000"/>
              </a:solidFill>
            </a:endParaRPr>
          </a:p>
          <a:p>
            <a:pPr rtl="1"/>
            <a:r>
              <a:rPr lang="ar-SA" b="1" dirty="0" smtClean="0"/>
              <a:t>الرموز جمع رمز والرمز في اللغة الإشارة أو الإيماء بالشفتين أو العينين أو الحاجبين أو الفم أو اليد أو اللسان .</a:t>
            </a:r>
            <a:endParaRPr lang="en-US" dirty="0" smtClean="0"/>
          </a:p>
          <a:p>
            <a:pPr rtl="1"/>
            <a:r>
              <a:rPr lang="ar-SA" b="1" dirty="0" smtClean="0"/>
              <a:t>ويطلق اصطلاحاً: على اختصار لكلمة تتكرر في البحث أو على لفظ ذي مدلول علمي ليغني هذا الرمز عن إعادة تكرار هذه الكلمات أو إعادة تدوين الألفاظ التي تعبر عن المدلول العلمي لهذا المصطلح ، وسنتناول في هذا البحث أمرين:</a:t>
            </a:r>
            <a:endParaRPr lang="en-US" dirty="0" smtClean="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b="1" dirty="0" smtClean="0">
                <a:solidFill>
                  <a:srgbClr val="FF0000"/>
                </a:solidFill>
              </a:rPr>
              <a:t>الأمر الأول: </a:t>
            </a:r>
            <a:r>
              <a:rPr lang="ar-SA" b="1" dirty="0" smtClean="0"/>
              <a:t>الألقاب :جمع لقب واللقب في اللغة يقوم على ثلاثة حروف هي اللام والقاف والباء  واللقب </a:t>
            </a:r>
            <a:r>
              <a:rPr lang="ar-SA" b="1" dirty="0" err="1" smtClean="0"/>
              <a:t>والنبز</a:t>
            </a:r>
            <a:r>
              <a:rPr lang="ar-SA" b="1" dirty="0" smtClean="0"/>
              <a:t> واحد قال الله تعالى: ((ولا </a:t>
            </a:r>
            <a:r>
              <a:rPr lang="ar-SA" b="1" dirty="0" err="1" smtClean="0"/>
              <a:t>تنابزوا</a:t>
            </a:r>
            <a:r>
              <a:rPr lang="ar-SA" b="1" dirty="0" smtClean="0"/>
              <a:t> بالألقاب)) وأما في اصطلاح النحويين فاللقب كل ما أشعر برفعة المسمى أو ضعته </a:t>
            </a:r>
            <a:r>
              <a:rPr lang="ar-SA" b="1" dirty="0" err="1" smtClean="0"/>
              <a:t>كزين</a:t>
            </a:r>
            <a:r>
              <a:rPr lang="ar-SA" b="1" dirty="0" smtClean="0"/>
              <a:t> العابدين  وأنف الناقة والمراد باللقب في بحثنا ما أشعر برفعة المسمى دون ضعته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وهناك ألقاب علمية وألقاب وظيفية فمن الألقاب العلمية الدكتور، الأستاذ ،العميد، العالم الجليل، شيخ الإسلام . ومن الألقاب الوظيفية : الوالي ، الأمير، الوزير . والقاعدة العامة أن الباحث إذا أشار في بحثه لشخص ماء فإنه يذكر أسمه دون ذكر لقبه سواء كان اللقب علمياً أو وظيفياً فيقول مثلاً ويرى ابن قدامه ويقول الغزالي ويرى سيد قطب ويذهب طه حسين</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وذلك لأن المقصود في الأبحاث العلمية أن تنبع النتائج وتتولد القناعات من النصوص ذاتها وذكر الألقاب قبلها قد يكون له أثر في بعض نفوس </a:t>
            </a:r>
            <a:r>
              <a:rPr lang="ar-SA" b="1" dirty="0" err="1" smtClean="0"/>
              <a:t>القرآء</a:t>
            </a:r>
            <a:r>
              <a:rPr lang="ar-SA" b="1" dirty="0" smtClean="0"/>
              <a:t> ينتج القناعة بأقوال هؤلاء لما لألقابهم من أثر في نفسه .</a:t>
            </a:r>
            <a:endParaRPr lang="en-US" dirty="0" smtClean="0"/>
          </a:p>
          <a:p>
            <a:pPr rtl="1"/>
            <a:r>
              <a:rPr lang="ar-SA" b="1" dirty="0" smtClean="0"/>
              <a:t>ومع أن الأمر كما ذكرنا فإن هناك حالات يذكر فيها اللقب :</a:t>
            </a:r>
            <a:endParaRPr lang="en-US" dirty="0" smtClean="0"/>
          </a:p>
          <a:p>
            <a:r>
              <a:rPr lang="ar-SA" b="1" dirty="0" smtClean="0">
                <a:solidFill>
                  <a:srgbClr val="FF0000"/>
                </a:solidFill>
              </a:rPr>
              <a:t>الحالة الأولى: </a:t>
            </a:r>
            <a:r>
              <a:rPr lang="ar-SA" b="1" dirty="0" smtClean="0"/>
              <a:t>إذا كان اللقب ذا صلة خاصة بالفكرة التي يتحدث عنها الباحث ولرأيه أهميه في هذه القضية</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فيذكر اللقب من أجل الإيضاح ودعم الرأي لا من أجل تكريم الشخص كأن تقول في فتوى علمية قال مفتي الحنابلة، أو تتحدث في قضية أدبية فتقول قال عميد الأدب العربي</a:t>
            </a:r>
            <a:endParaRPr lang="en-US" dirty="0" smtClean="0"/>
          </a:p>
          <a:p>
            <a:r>
              <a:rPr lang="ar-SA" b="1" dirty="0" smtClean="0"/>
              <a:t>أو تتحدث قي قضية عقدية ويرى فلان رئيس أهل السنة والجماعة، أو تتحدث في قضية سياسية فتقول ويرى الوالي فلان، فإن لهذه الألقاب أهمية خاصة في دعم هذه الآراء مما يجعل ذلك ضرورياً.</a:t>
            </a:r>
            <a:endParaRPr lang="en-US" dirty="0" smtClean="0"/>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الحالة الثانية: </a:t>
            </a:r>
            <a:r>
              <a:rPr lang="ar-SA" b="1" dirty="0" smtClean="0"/>
              <a:t>عند ذكر مصادر البحث فإن الألقاب تذكر مع اسم صاحب المصدر .</a:t>
            </a:r>
            <a:endParaRPr lang="en-US" dirty="0" smtClean="0"/>
          </a:p>
          <a:p>
            <a:pPr rtl="1"/>
            <a:r>
              <a:rPr lang="ar-SA" b="1" dirty="0" smtClean="0">
                <a:solidFill>
                  <a:srgbClr val="FF0000"/>
                </a:solidFill>
              </a:rPr>
              <a:t>الحالة الثالثة: </a:t>
            </a:r>
            <a:r>
              <a:rPr lang="ar-SA" b="1" dirty="0" smtClean="0"/>
              <a:t>في التقدير والاعتراف فإن الألقاب تذكر مع أسماء من قدموا  العون والمساعدة للباحث سواء كانت هذه الألقاب علمية كالألقاب الأستاذ المشرف أم وظيفية كلقب </a:t>
            </a:r>
            <a:r>
              <a:rPr lang="ar-SA" b="1" dirty="0" err="1" smtClean="0"/>
              <a:t>المسؤول</a:t>
            </a:r>
            <a:r>
              <a:rPr lang="ar-SA" b="1" dirty="0" smtClean="0"/>
              <a:t> عن مكتبة الجامعة كالمدير .</a:t>
            </a:r>
            <a:endParaRPr lang="en-US" dirty="0" smtClean="0"/>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solidFill>
                  <a:srgbClr val="FF0000"/>
                </a:solidFill>
              </a:rPr>
              <a:t>الحالة الرابعة: </a:t>
            </a:r>
            <a:r>
              <a:rPr lang="ar-SA" b="1" dirty="0" smtClean="0"/>
              <a:t>أن يكون الشخص الذي تناقشه أو تقتبس منه غير مشهور في الميدان الذي تبحث فيه لكن آراءه تستحق المناقشة أو أن يقتبس منها فتقول: قال فلان أستاذ أصول الفقه أو أستاذ العقيدة أو أستاذ الحديث وإنما جاز ذلك أن يشاركك القارئ في أن يستحق المناقشة أو أن يقتبس منه.</a:t>
            </a:r>
            <a:endParaRPr lang="en-US" dirty="0" smtClean="0"/>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الأمر الثاني: </a:t>
            </a:r>
            <a:r>
              <a:rPr lang="ar-SA" b="1" dirty="0" smtClean="0"/>
              <a:t>الاختصارات يتكرر في البحث استعمال كلمات أو جمل ولا شك أن إعادتها في كل مناسبة يرد ذكرها فيه تضييع للوقت وإطالة غير مفيدة فيلجا الباحث إلى اختصارها باستعمال مصطلحات أو رموز مختصرة تؤدي مؤداها وتغني عن تكرارها.</a:t>
            </a:r>
            <a:endParaRPr lang="en-US" dirty="0" smtClean="0"/>
          </a:p>
          <a:p>
            <a:pPr rtl="1"/>
            <a:r>
              <a:rPr lang="ar-SA" b="1" dirty="0" smtClean="0"/>
              <a:t>ولذلك كان العلم بالمختصرات من علم البحث وفنه شرط أن يكون العرف قد جرى على قبول اختصارها واستخدامها ومن أمثلة ذلك </a:t>
            </a:r>
            <a:endParaRPr lang="en-US" dirty="0" smtClean="0"/>
          </a:p>
          <a:p>
            <a:pPr rtl="1"/>
            <a:r>
              <a:rPr lang="ar-SA" b="1" dirty="0" smtClean="0"/>
              <a:t>ق </a:t>
            </a:r>
            <a:r>
              <a:rPr lang="ar-SA" b="1" dirty="0" err="1" smtClean="0"/>
              <a:t>م</a:t>
            </a:r>
            <a:r>
              <a:rPr lang="ar-SA" b="1" dirty="0" smtClean="0"/>
              <a:t> = قبل الميلاد.    هـ = التاريخ الهجري.        مج = مجلد.</a:t>
            </a:r>
            <a:endParaRPr lang="en-US" dirty="0" smtClean="0"/>
          </a:p>
          <a:p>
            <a:pPr rtl="1"/>
            <a:r>
              <a:rPr lang="ar-SA" b="1" dirty="0" err="1" smtClean="0"/>
              <a:t>جـ</a:t>
            </a:r>
            <a:r>
              <a:rPr lang="ar-SA" b="1" dirty="0" smtClean="0"/>
              <a:t> = جزء .            ص = صفحة .               س = سطر</a:t>
            </a:r>
            <a:endParaRPr lang="en-US" dirty="0" smtClean="0"/>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مخ = مخطوطة      نفسه = المصدر نفسه   </a:t>
            </a:r>
          </a:p>
          <a:p>
            <a:pPr rtl="1"/>
            <a:r>
              <a:rPr lang="ar-SA" b="1" dirty="0" smtClean="0"/>
              <a:t>السابق = المصدر السابق .</a:t>
            </a:r>
            <a:endParaRPr lang="en-US" dirty="0" smtClean="0"/>
          </a:p>
          <a:p>
            <a:pPr rtl="1"/>
            <a:r>
              <a:rPr lang="ar-SA" b="1" dirty="0" smtClean="0"/>
              <a:t>ط = طبعة .            د = دكتور .                    ف = فصل .</a:t>
            </a:r>
            <a:endParaRPr lang="en-US" dirty="0" smtClean="0"/>
          </a:p>
          <a:p>
            <a:pPr rtl="1"/>
            <a:r>
              <a:rPr lang="ar-SA" b="1" dirty="0" err="1" smtClean="0"/>
              <a:t>إلخ</a:t>
            </a:r>
            <a:r>
              <a:rPr lang="ar-SA" b="1" dirty="0" smtClean="0"/>
              <a:t> = إلى آخره .     </a:t>
            </a:r>
            <a:r>
              <a:rPr lang="ar-SA" b="1" dirty="0" err="1" smtClean="0"/>
              <a:t>اهـ</a:t>
            </a:r>
            <a:r>
              <a:rPr lang="ar-SA" b="1" dirty="0" smtClean="0"/>
              <a:t> = انتهى .                 ثنا = حدثنا .</a:t>
            </a:r>
            <a:endParaRPr lang="en-US" dirty="0" smtClean="0"/>
          </a:p>
          <a:p>
            <a:pPr rtl="1"/>
            <a:r>
              <a:rPr lang="ar-SA" b="1" dirty="0" smtClean="0"/>
              <a:t>أنا = أخبرنا .         أنبا = أنبأنا                    </a:t>
            </a:r>
            <a:endParaRPr lang="en-US" dirty="0" smtClean="0"/>
          </a:p>
          <a:p>
            <a:pPr rtl="1"/>
            <a:r>
              <a:rPr lang="ar-SA" b="1" dirty="0" smtClean="0"/>
              <a:t>ومع أن العرف قد جرى بين الباحثين على استعمال الاختصارات فالأفضل عدم الإكثار منها في البحث والاقتصار على استعمال على ما </a:t>
            </a:r>
            <a:r>
              <a:rPr lang="ar-SA" b="1" smtClean="0"/>
              <a:t>هو مشهور كثر </a:t>
            </a:r>
            <a:r>
              <a:rPr lang="ar-SA" b="1" dirty="0" smtClean="0"/>
              <a:t>تردده في البحث.</a:t>
            </a:r>
            <a:endParaRPr lang="en-US" dirty="0" smtClean="0"/>
          </a:p>
          <a:p>
            <a:pPr rtl="1"/>
            <a:r>
              <a:rPr lang="ar-SA" b="1" dirty="0" smtClean="0"/>
              <a:t> </a:t>
            </a:r>
            <a:endParaRPr lang="en-US" dirty="0" smtClean="0"/>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1682</TotalTime>
  <Words>1693</Words>
  <Application>Microsoft Office PowerPoint</Application>
  <PresentationFormat>A4 Paper (210x297 mm)</PresentationFormat>
  <Paragraphs>77</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Slide 1</vt:lpstr>
      <vt:lpstr>المحاضرة الرابعة صياغة البحث وكتابته والرموز المستعملة فيه</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almas</cp:lastModifiedBy>
  <cp:revision>141</cp:revision>
  <dcterms:created xsi:type="dcterms:W3CDTF">2009-10-14T19:14:34Z</dcterms:created>
  <dcterms:modified xsi:type="dcterms:W3CDTF">2013-02-22T18:41:01Z</dcterms:modified>
</cp:coreProperties>
</file>