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95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FF0000"/>
                </a:solidFill>
                <a:latin typeface="AYM Wadiy S_U normal."/>
                <a:cs typeface="+mn-cs"/>
              </a:rPr>
              <a:t>اسم </a:t>
            </a:r>
            <a:r>
              <a:rPr lang="ar-EG" sz="3700" b="1" dirty="0" smtClean="0">
                <a:solidFill>
                  <a:srgbClr val="FF0000"/>
                </a:solidFill>
                <a:latin typeface="AYM Wadiy S_U normal."/>
                <a:cs typeface="+mn-cs"/>
              </a:rPr>
              <a:t>المقرر</a:t>
            </a:r>
            <a:r>
              <a:rPr lang="ar-SA" sz="3700" b="1" dirty="0" smtClean="0">
                <a:solidFill>
                  <a:srgbClr val="FF0000"/>
                </a:solidFill>
                <a:latin typeface="AYM Wadiy S_U normal."/>
                <a:cs typeface="+mn-cs"/>
              </a:rPr>
              <a:t>: </a:t>
            </a:r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العقيدة 3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  <a:p>
            <a:pPr algn="ctr"/>
            <a:r>
              <a:rPr lang="ar-SA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د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.</a:t>
            </a:r>
            <a:r>
              <a:rPr lang="ar-KW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 </a:t>
            </a:r>
            <a:r>
              <a:rPr lang="ar-SA" sz="2600" b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زياد بن عبد الله الحمام</a:t>
            </a:r>
            <a:endParaRPr lang="en-US" sz="26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8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الإيمان بالملائكة</a:t>
            </a:r>
            <a:endParaRPr lang="en-US" sz="4800" b="1" dirty="0" smtClean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الكتاب والسنة أصل التلقي عند أهل السنة.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أركان الإيمان ومكانتها.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الإيمان بالملائكة، ويتضمن:</a:t>
            </a:r>
          </a:p>
          <a:p>
            <a:pPr algn="ctr" rtl="1" eaLnBrk="1" hangingPunct="1"/>
            <a:r>
              <a:rPr lang="ar-SA" b="1" dirty="0" smtClean="0">
                <a:solidFill>
                  <a:srgbClr val="00B050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rgbClr val="00B050"/>
                </a:solidFill>
                <a:cs typeface="Arial" pitchFamily="34" charset="0"/>
              </a:rPr>
              <a:t>1- تعريف الملائكة.</a:t>
            </a:r>
          </a:p>
          <a:p>
            <a:pPr algn="ctr" rtl="1" eaLnBrk="1" hangingPunct="1"/>
            <a:r>
              <a:rPr lang="ar-SA" sz="2400" b="1" dirty="0" smtClean="0">
                <a:solidFill>
                  <a:srgbClr val="00B050"/>
                </a:solidFill>
                <a:cs typeface="Arial" pitchFamily="34" charset="0"/>
              </a:rPr>
              <a:t>   2- ذكر الملائكة في القرآن والسنة.</a:t>
            </a:r>
          </a:p>
          <a:p>
            <a:pPr algn="ctr" rtl="1" eaLnBrk="1" hangingPunct="1"/>
            <a:r>
              <a:rPr lang="ar-SA" sz="2400" b="1" dirty="0" smtClean="0">
                <a:solidFill>
                  <a:srgbClr val="00B050"/>
                </a:solidFill>
                <a:cs typeface="Arial" pitchFamily="34" charset="0"/>
              </a:rPr>
              <a:t>  3- بعض أصناف الملائكة.</a:t>
            </a:r>
          </a:p>
          <a:p>
            <a:pPr algn="ctr" rtl="1" eaLnBrk="1" hangingPunct="1"/>
            <a:r>
              <a:rPr lang="ar-SA" sz="2400" b="1" dirty="0" smtClean="0">
                <a:solidFill>
                  <a:srgbClr val="00B050"/>
                </a:solidFill>
                <a:cs typeface="Arial" pitchFamily="34" charset="0"/>
              </a:rPr>
              <a:t>  4- المفاضلة بين الملائكة وصالحي البشر.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الكتاب والسنة أصل التلقي عند أهل السنة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en-US" sz="2800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 أصول تلقي الاعتقاد عند أهل السنة ومخالفيهم تتفرع إلى خمسة مناهج:</a:t>
            </a:r>
          </a:p>
          <a:p>
            <a:pPr algn="ctr" eaLnBrk="1" hangingPunct="1"/>
            <a:r>
              <a:rPr lang="ar-SA" sz="2800" dirty="0" smtClean="0">
                <a:cs typeface="Arial" pitchFamily="34" charset="0"/>
              </a:rPr>
              <a:t>1- </a:t>
            </a:r>
            <a:r>
              <a:rPr lang="ar-SA" sz="2800" dirty="0" smtClean="0">
                <a:solidFill>
                  <a:srgbClr val="7030A0"/>
                </a:solidFill>
                <a:cs typeface="Arial" pitchFamily="34" charset="0"/>
              </a:rPr>
              <a:t>المنهج </a:t>
            </a:r>
            <a:r>
              <a:rPr lang="ar-SA" sz="2800" dirty="0" err="1" smtClean="0">
                <a:solidFill>
                  <a:srgbClr val="7030A0"/>
                </a:solidFill>
                <a:cs typeface="Arial" pitchFamily="34" charset="0"/>
              </a:rPr>
              <a:t>النقلي</a:t>
            </a:r>
            <a:r>
              <a:rPr lang="ar-SA" sz="2800" dirty="0" smtClean="0">
                <a:solidFill>
                  <a:srgbClr val="7030A0"/>
                </a:solidFill>
                <a:cs typeface="Arial" pitchFamily="34" charset="0"/>
              </a:rPr>
              <a:t>.</a:t>
            </a:r>
          </a:p>
          <a:p>
            <a:pPr algn="ctr" eaLnBrk="1" hangingPunct="1"/>
            <a:r>
              <a:rPr lang="ar-SA" sz="2800" dirty="0" smtClean="0">
                <a:solidFill>
                  <a:srgbClr val="7030A0"/>
                </a:solidFill>
                <a:cs typeface="Arial" pitchFamily="34" charset="0"/>
              </a:rPr>
              <a:t>2- المنهج العقلي.</a:t>
            </a:r>
          </a:p>
          <a:p>
            <a:pPr algn="ctr" eaLnBrk="1" hangingPunct="1"/>
            <a:r>
              <a:rPr lang="ar-SA" sz="2800" dirty="0" smtClean="0">
                <a:solidFill>
                  <a:srgbClr val="7030A0"/>
                </a:solidFill>
                <a:cs typeface="Arial" pitchFamily="34" charset="0"/>
              </a:rPr>
              <a:t>3- المنهج الذوقي.</a:t>
            </a:r>
          </a:p>
          <a:p>
            <a:pPr algn="ctr" eaLnBrk="1" hangingPunct="1"/>
            <a:r>
              <a:rPr lang="ar-SA" sz="2800" dirty="0" smtClean="0">
                <a:solidFill>
                  <a:srgbClr val="7030A0"/>
                </a:solidFill>
                <a:cs typeface="Arial" pitchFamily="34" charset="0"/>
              </a:rPr>
              <a:t>4- المنهج العاطفي. </a:t>
            </a:r>
          </a:p>
          <a:p>
            <a:pPr algn="ctr" eaLnBrk="1" hangingPunct="1"/>
            <a:r>
              <a:rPr lang="ar-SA" sz="2800" dirty="0" smtClean="0">
                <a:solidFill>
                  <a:srgbClr val="7030A0"/>
                </a:solidFill>
                <a:cs typeface="Arial" pitchFamily="34" charset="0"/>
              </a:rPr>
              <a:t>5- المنهج السري.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  </a:t>
            </a:r>
            <a:endParaRPr lang="ar-SA" b="1" dirty="0" smtClean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أركان الإيمان ومكانتها.</a:t>
            </a:r>
            <a:br>
              <a:rPr lang="ar-SA" b="1" dirty="0" smtClean="0">
                <a:solidFill>
                  <a:srgbClr val="FF0000"/>
                </a:solidFill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أركان الإيمان وأصوله عند أهل السنة والجماعة ستة ورد ذكر بعضها في خواتيم سورة البقرة ، ولهذا كانت الآيتان من آخر سورة البقرة – لما تضمنتا </a:t>
            </a:r>
            <a:endParaRPr lang="en-US" sz="2800" dirty="0" smtClean="0"/>
          </a:p>
          <a:p>
            <a:r>
              <a:rPr lang="ar-SA" sz="2800" dirty="0" smtClean="0"/>
              <a:t>هذا الأصل- لهما شأن عظيم ليس لغيرهما: </a:t>
            </a:r>
            <a:r>
              <a:rPr lang="ar-SA" sz="2800" b="1" dirty="0" smtClean="0"/>
              <a:t>ففي الصحيحين عن أبي مسعود رضي الله عنه قال : قال النبي صلى الله عليه و سلم (من قرأ بالآيتين من آخر سورة البقرة في ليلة كفتاه) قال ابن القيم رحمه الله في كتابه الوابل الصيب: معنى كفتاه أي: من شر ما يؤذيه.</a:t>
            </a:r>
            <a:endParaRPr lang="ar-KW" sz="2800" dirty="0" smtClean="0"/>
          </a:p>
          <a:p>
            <a:r>
              <a:rPr lang="en-US" sz="2800" dirty="0" smtClean="0"/>
              <a:t>    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أركان الإيمان ومكانتها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ومما ورد في فضل هاتين الآيتين ما أخرجه الإمام مسلم في </a:t>
            </a:r>
            <a:r>
              <a:rPr lang="ar-SA" b="1" dirty="0" err="1" smtClean="0"/>
              <a:t>صحيحه</a:t>
            </a:r>
            <a:r>
              <a:rPr lang="ar-SA" b="1" dirty="0" smtClean="0"/>
              <a:t> عن ابن عباس رضي الله عنهما قال : (بينما جبريل قاعد عند النبي صلى الله عليه وسلم إذ سمع نقيضا من فوقه فرفع رأسه فقال : (هذا باب فتح اليوم لم يفتح قط إلا اليوم ، فنزل منه ملك فقال : هذا ملك نزل إلى الأرض لم ينزل قط إلا اليوم فسلم ، وقال أبشر بنورين أوتيتهما لم يؤتهما نبي قبلك ، فاتحة الكتاب وخواتيم البقرة ، لن تقرأ بحرف منها الا أعطيته)</a:t>
            </a:r>
            <a:endParaRPr lang="ar-K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الإيمان بالملائكة:     </a:t>
            </a:r>
            <a:r>
              <a:rPr lang="ar-SA" sz="3600" b="1" dirty="0" smtClean="0">
                <a:solidFill>
                  <a:srgbClr val="00B050"/>
                </a:solidFill>
                <a:cs typeface="Arial" pitchFamily="34" charset="0"/>
              </a:rPr>
              <a:t>أولاً/  تعريف الملائكة.</a:t>
            </a:r>
            <a:br>
              <a:rPr lang="ar-SA" sz="3600" b="1" dirty="0" smtClean="0">
                <a:solidFill>
                  <a:srgbClr val="00B050"/>
                </a:solidFill>
                <a:cs typeface="Arial" pitchFamily="34" charset="0"/>
              </a:rPr>
            </a:br>
            <a:endParaRPr lang="en-US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قال </a:t>
            </a:r>
            <a:r>
              <a:rPr lang="ar-SA" dirty="0" err="1" smtClean="0">
                <a:solidFill>
                  <a:srgbClr val="0070C0"/>
                </a:solidFill>
              </a:rPr>
              <a:t>الطحاوي</a:t>
            </a:r>
            <a:r>
              <a:rPr lang="ar-SA" dirty="0" smtClean="0">
                <a:solidFill>
                  <a:srgbClr val="0070C0"/>
                </a:solidFill>
              </a:rPr>
              <a:t> رحمه الله : ( ونؤمن بالملائكة والنبيين...)</a:t>
            </a:r>
          </a:p>
          <a:p>
            <a:r>
              <a:rPr lang="ar-SA" dirty="0" smtClean="0"/>
              <a:t>ملك أصلها </a:t>
            </a:r>
            <a:r>
              <a:rPr lang="ar-SA" dirty="0" err="1" smtClean="0"/>
              <a:t>مألك</a:t>
            </a:r>
            <a:r>
              <a:rPr lang="ar-SA" dirty="0" smtClean="0"/>
              <a:t> من </a:t>
            </a:r>
            <a:r>
              <a:rPr lang="ar-SA" dirty="0" err="1" smtClean="0"/>
              <a:t>الألوكة</a:t>
            </a:r>
            <a:r>
              <a:rPr lang="ar-SA" dirty="0" smtClean="0"/>
              <a:t>، وهي الرسالة.</a:t>
            </a:r>
          </a:p>
          <a:p>
            <a:r>
              <a:rPr lang="ar-SA" dirty="0" smtClean="0"/>
              <a:t>والملائكة هم رسل الله في خلقه وأمره، وسفراؤه بينه وبين عباده، ينزلون بالأمر من عنده في أقطار العالم، ويصعدون إليه بالأمر.</a:t>
            </a:r>
          </a:p>
          <a:p>
            <a:r>
              <a:rPr lang="ar-SA" dirty="0" smtClean="0"/>
              <a:t>ليس لهم من الأمر شيء، بل الأمر كله لله الواحد القهار، وهم ينفذون أمره </a:t>
            </a:r>
            <a:r>
              <a:rPr lang="ar-SA" b="1" dirty="0" smtClean="0"/>
              <a:t>{ لا يسبقونه بالقول وهم بأمره يعملون }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ثانياً/ ذكر الملائكة في القرآن والسنة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القرآن الكريم مملوء بذكر الملائكة وأصنافهم ومراتبهم، وكذلك الأحاديث النبوية طافحة بذكرهم . فلهذا كان الإيمان بالملائكة أحد أركان الإيمان وأصوله العظام.</a:t>
            </a:r>
          </a:p>
          <a:p>
            <a:r>
              <a:rPr lang="ar-SA" sz="2400" dirty="0" smtClean="0"/>
              <a:t>قال تعالى: { شهد الله أنه لا إله إلا هو والملائكة وأولوا العلم..}</a:t>
            </a:r>
          </a:p>
          <a:p>
            <a:r>
              <a:rPr lang="ar-SA" sz="2400" dirty="0" smtClean="0"/>
              <a:t>وقال تعالى: { هو الذي يصلي عليكم وملائكته ليخرجكم من الظلمات إلى النور..}.</a:t>
            </a:r>
          </a:p>
          <a:p>
            <a:r>
              <a:rPr lang="ar-SA" sz="2400" dirty="0" smtClean="0"/>
              <a:t>وقال تعالى: { وترى الملائكة حافين من حول العرش يسبحون بحمد ربهم..} وقال تعالى : {كرام بررة }.</a:t>
            </a:r>
          </a:p>
          <a:p>
            <a:r>
              <a:rPr lang="ar-SA" sz="2400" dirty="0" smtClean="0"/>
              <a:t>وغيرها من الآيات التي يقرن الله تعالى اسمه باسمهم، وصلاته بصلاتهم، ويضيفهم إليه في مواضع التشريف، ويصفهم بالكرم والطهارة والإخلاص.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ثالثاً: بعض أصناف الملائكة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وكل الله سبحانه ملائكة بالجبال، وملائكة بالسحاب والمطر، وملائكة بحفظ أعمال العباد، وملائكة بالرحم، وملائكة بالموت، وملائكة بالسؤال في القبر</a:t>
            </a:r>
          </a:p>
          <a:p>
            <a:r>
              <a:rPr lang="ar-SA" sz="2800" dirty="0" smtClean="0"/>
              <a:t>ورؤساء الملائكة ثلاثة – الموكلون بالحياة- :</a:t>
            </a:r>
          </a:p>
          <a:p>
            <a:r>
              <a:rPr lang="ar-SA" sz="2800" dirty="0" smtClean="0"/>
              <a:t>جبريل: الموكل بالوحي الذي </a:t>
            </a:r>
            <a:r>
              <a:rPr lang="ar-SA" sz="2800" dirty="0" err="1" smtClean="0"/>
              <a:t>به</a:t>
            </a:r>
            <a:r>
              <a:rPr lang="ar-SA" sz="2800" dirty="0" smtClean="0"/>
              <a:t> حياة القلوب والأرواح.</a:t>
            </a:r>
          </a:p>
          <a:p>
            <a:r>
              <a:rPr lang="ar-SA" sz="2800" dirty="0" err="1" smtClean="0"/>
              <a:t>ميكائيل</a:t>
            </a:r>
            <a:r>
              <a:rPr lang="ar-SA" sz="2800" dirty="0" smtClean="0"/>
              <a:t>: الموكل بالقطر الذي </a:t>
            </a:r>
            <a:r>
              <a:rPr lang="ar-SA" sz="2800" dirty="0" err="1" smtClean="0"/>
              <a:t>به</a:t>
            </a:r>
            <a:r>
              <a:rPr lang="ar-SA" sz="2800" dirty="0" smtClean="0"/>
              <a:t> حياة الأرض والنبات والحيوان.</a:t>
            </a:r>
          </a:p>
          <a:p>
            <a:r>
              <a:rPr lang="ar-SA" sz="2800" dirty="0" err="1" smtClean="0"/>
              <a:t>إسرافيل</a:t>
            </a:r>
            <a:r>
              <a:rPr lang="ar-SA" sz="2800" dirty="0" smtClean="0"/>
              <a:t>: الموكل بالنفخ في الصور الذي </a:t>
            </a:r>
            <a:r>
              <a:rPr lang="ar-SA" sz="2800" dirty="0" err="1" smtClean="0"/>
              <a:t>به</a:t>
            </a:r>
            <a:r>
              <a:rPr lang="ar-SA" sz="2800" dirty="0" smtClean="0"/>
              <a:t> حياة الخلق بعد مماتهم.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تتمة أصناف الملائكة: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قال </a:t>
            </a:r>
            <a:r>
              <a:rPr lang="ar-SA" dirty="0" err="1" smtClean="0">
                <a:solidFill>
                  <a:srgbClr val="0070C0"/>
                </a:solidFill>
              </a:rPr>
              <a:t>الطحاوي</a:t>
            </a:r>
            <a:r>
              <a:rPr lang="ar-SA" dirty="0" smtClean="0">
                <a:solidFill>
                  <a:srgbClr val="0070C0"/>
                </a:solidFill>
              </a:rPr>
              <a:t> : ( ونؤمن بالكرام الكاتبين، فإن الله قد جعلهم علينا حافظين)</a:t>
            </a:r>
          </a:p>
          <a:p>
            <a:r>
              <a:rPr lang="ar-SA" dirty="0" smtClean="0"/>
              <a:t>قال تعالى: { وإن عليكم لحافظين، كراماً كاتبين، يعلمون ما تفعلون}</a:t>
            </a:r>
          </a:p>
          <a:p>
            <a:r>
              <a:rPr lang="ar-SA" dirty="0" smtClean="0"/>
              <a:t>جاء في التفسير: اثنان عن اليمين والشمال يكتبان الأعمال، وملكان يحفظانه، واحد من ورائه، وواحد من أمامه، فهو بين أربعة أملاك</a:t>
            </a:r>
            <a:r>
              <a:rPr lang="en-US" dirty="0" smtClean="0"/>
              <a:t> </a:t>
            </a:r>
            <a:r>
              <a:rPr lang="ar-SA" dirty="0" smtClean="0"/>
              <a:t>بالنهار ، وأربعة آخرين بالليل، فإذا جاء قدر الله خلوا عنه.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تتمة أصناف الملائكة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والملائكة تكتب القول والفعل، وكذلك النية لأنها فعل القلب، ويشهد لذلك قوله صلى الله عليه وسلم : ( قال الله عز وجل: إذا همَّ عبدي بسيئة فلا تكتبوها عليه، فإن عملها فاكتبوها عليه سيئة، وإذا همَّ عبدي بحسن فلم يعملها فاكتبوها له حسنة، فإن عملها فاكتبوها عشراً) أخرجه البخاري ومسلم.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قال </a:t>
            </a:r>
            <a:r>
              <a:rPr lang="ar-SA" dirty="0" err="1" smtClean="0">
                <a:solidFill>
                  <a:srgbClr val="0070C0"/>
                </a:solidFill>
              </a:rPr>
              <a:t>الطحاوي</a:t>
            </a:r>
            <a:r>
              <a:rPr lang="ar-SA" dirty="0" smtClean="0">
                <a:solidFill>
                  <a:srgbClr val="0070C0"/>
                </a:solidFill>
              </a:rPr>
              <a:t>: (ونؤمن بملك الموت الموكل بقبض أرواح العالمين) </a:t>
            </a:r>
          </a:p>
          <a:p>
            <a:r>
              <a:rPr lang="ar-SA" dirty="0" smtClean="0"/>
              <a:t>قال تعالى : { قل يتوفاكم ملك الموت الذي وكل بكم ثم إلى ربكم ترجعون}</a:t>
            </a:r>
            <a:endParaRPr lang="ar-K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رابعاً: المفاضلة بين الملائكة وصالحي البشر: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قد تكلم الناس في المفاضلة بين الملائكة وصالحي البشر، وليس الواجب علينا أن نعتقد أي الفريقين أفضل ولكن نسب إلى أهل السنة تفضيل صالحي البشر أو الأنبياء فقط على الملائكة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752</Words>
  <Application>Microsoft Office PowerPoint</Application>
  <PresentationFormat>A4 Paper (210x297 mm)</PresentationFormat>
  <Paragraphs>61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عرض تقديمي في PowerPoint</vt:lpstr>
      <vt:lpstr>المحاضرة الأولى</vt:lpstr>
      <vt:lpstr>عناصر المحاضرة</vt:lpstr>
      <vt:lpstr>الكتاب والسنة أصل التلقي عند أهل السنة :</vt:lpstr>
      <vt:lpstr>أركان الإيمان ومكانتها. </vt:lpstr>
      <vt:lpstr>أركان الإيمان ومكانتها:</vt:lpstr>
      <vt:lpstr>الإيمان بالملائكة:     أولاً/  تعريف الملائكة. </vt:lpstr>
      <vt:lpstr>ثانياً/ ذكر الملائكة في القرآن والسنة</vt:lpstr>
      <vt:lpstr>ثالثاً: بعض أصناف الملائكة</vt:lpstr>
      <vt:lpstr>تتمة أصناف الملائكة:</vt:lpstr>
      <vt:lpstr>تتمة أصناف الملائكة</vt:lpstr>
      <vt:lpstr>رابعاً: المفاضلة بين الملائكة وصالحي البشر: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114</cp:revision>
  <dcterms:created xsi:type="dcterms:W3CDTF">2009-10-14T19:14:34Z</dcterms:created>
  <dcterms:modified xsi:type="dcterms:W3CDTF">2012-01-30T09:25:34Z</dcterms:modified>
</cp:coreProperties>
</file>