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76"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009900"/>
    <a:srgbClr val="709256"/>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324" y="35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العقيدة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تتمة الإيمان باليوم الآخر</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عذاب القبر ونعيمه، وفيه:</a:t>
            </a:r>
          </a:p>
          <a:p>
            <a:pPr algn="ctr" rtl="1" eaLnBrk="1" hangingPunct="1"/>
            <a:r>
              <a:rPr lang="ar-SA" b="1" dirty="0" smtClean="0">
                <a:cs typeface="Arial" pitchFamily="34" charset="0"/>
              </a:rPr>
              <a:t>- </a:t>
            </a:r>
            <a:r>
              <a:rPr lang="ar-SA" b="1" dirty="0" smtClean="0">
                <a:solidFill>
                  <a:srgbClr val="AD9968"/>
                </a:solidFill>
                <a:cs typeface="Arial" pitchFamily="34" charset="0"/>
              </a:rPr>
              <a:t>أدلته من القرآن والسنة</a:t>
            </a:r>
          </a:p>
          <a:p>
            <a:pPr algn="ctr" rtl="1" eaLnBrk="1" hangingPunct="1">
              <a:buFontTx/>
              <a:buChar char="-"/>
            </a:pPr>
            <a:r>
              <a:rPr lang="ar-SA" b="1" dirty="0" smtClean="0">
                <a:solidFill>
                  <a:srgbClr val="AD9968"/>
                </a:solidFill>
                <a:cs typeface="Arial" pitchFamily="34" charset="0"/>
              </a:rPr>
              <a:t>عذاب القبر ونعيمه بلا كيفية معلومة</a:t>
            </a:r>
          </a:p>
          <a:p>
            <a:pPr algn="ctr" rtl="1" eaLnBrk="1" hangingPunct="1">
              <a:buFontTx/>
              <a:buChar char="-"/>
            </a:pPr>
            <a:r>
              <a:rPr lang="ar-SA" b="1" dirty="0" smtClean="0">
                <a:solidFill>
                  <a:srgbClr val="AD9968"/>
                </a:solidFill>
                <a:cs typeface="Arial" pitchFamily="34" charset="0"/>
              </a:rPr>
              <a:t>سؤال القبر للروح والجسد معاً</a:t>
            </a:r>
          </a:p>
          <a:p>
            <a:pPr algn="ctr" rtl="1" eaLnBrk="1" hangingPunct="1">
              <a:buFontTx/>
              <a:buChar char="-"/>
            </a:pPr>
            <a:r>
              <a:rPr lang="ar-SA" b="1" dirty="0" smtClean="0">
                <a:solidFill>
                  <a:srgbClr val="AD9968"/>
                </a:solidFill>
                <a:cs typeface="Arial" pitchFamily="34" charset="0"/>
              </a:rPr>
              <a:t>هل عذاب القبر دائم أم منقطع؟</a:t>
            </a:r>
          </a:p>
          <a:p>
            <a:pPr algn="ctr" rtl="1" eaLnBrk="1" hangingPunct="1">
              <a:buFontTx/>
              <a:buChar char="-"/>
            </a:pPr>
            <a:r>
              <a:rPr lang="ar-SA" b="1" dirty="0" smtClean="0">
                <a:solidFill>
                  <a:srgbClr val="AD9968"/>
                </a:solidFill>
                <a:cs typeface="Arial" pitchFamily="34" charset="0"/>
              </a:rPr>
              <a:t>مستقر الأرواح بعد الموت.</a:t>
            </a:r>
          </a:p>
          <a:p>
            <a:pPr rtl="1" eaLnBrk="1" hangingPunct="1">
              <a:buFont typeface="Arial" pitchFamily="34" charset="0"/>
              <a:buChar char="•"/>
            </a:pP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200" b="1" dirty="0" smtClean="0">
                <a:cs typeface="Arial" pitchFamily="34" charset="0"/>
              </a:rPr>
              <a:t>عذاب القبر ونعيمه :</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b="1" dirty="0" smtClean="0">
                <a:solidFill>
                  <a:srgbClr val="3B84AF"/>
                </a:solidFill>
                <a:cs typeface="Arial" pitchFamily="34" charset="0"/>
              </a:rPr>
              <a:t>قال </a:t>
            </a:r>
            <a:r>
              <a:rPr lang="ar-SA" b="1" dirty="0" err="1" smtClean="0">
                <a:solidFill>
                  <a:srgbClr val="3B84AF"/>
                </a:solidFill>
                <a:cs typeface="Arial" pitchFamily="34" charset="0"/>
              </a:rPr>
              <a:t>الطحاوي</a:t>
            </a:r>
            <a:r>
              <a:rPr lang="ar-SA" b="1" dirty="0" smtClean="0">
                <a:solidFill>
                  <a:srgbClr val="3B84AF"/>
                </a:solidFill>
                <a:cs typeface="Arial" pitchFamily="34" charset="0"/>
              </a:rPr>
              <a:t> رحمه الله : (وبعذاب القبر لمن كان له أهلاً، وسؤال منكر ونكير في قبره عن ربه ودينه ونبيه، على ما جاءت به الأخبار عن رسول الله صلى الله عليه وسلم، وعن الصحابة رضوان الله عليهم . والقبر روضة من رياض الجنة أو حفرة من حفر النيران)</a:t>
            </a:r>
          </a:p>
          <a:p>
            <a:pPr eaLnBrk="1" hangingPunct="1"/>
            <a:r>
              <a:rPr lang="ar-SA" b="1" dirty="0" smtClean="0">
                <a:solidFill>
                  <a:srgbClr val="FF0000"/>
                </a:solidFill>
                <a:cs typeface="Arial" pitchFamily="34" charset="0"/>
              </a:rPr>
              <a:t>أدلته من القرآن والسنة:</a:t>
            </a:r>
            <a:endParaRPr lang="ar-SA" b="1" dirty="0" smtClean="0">
              <a:cs typeface="Arial" pitchFamily="34" charset="0"/>
            </a:endParaRPr>
          </a:p>
          <a:p>
            <a:pPr eaLnBrk="1" hangingPunct="1"/>
            <a:r>
              <a:rPr lang="ar-SA" b="1" dirty="0" smtClean="0">
                <a:cs typeface="Arial" pitchFamily="34" charset="0"/>
              </a:rPr>
              <a:t>قال تعالى: { وحاق بآل فرعون سوء العذاب النار يعرضون عليها غدواً وعشياً ويوم تقوم الساعة أدخلوا آل فرعون أشد العذاب}</a:t>
            </a:r>
          </a:p>
          <a:p>
            <a:pPr eaLnBrk="1" hangingPunct="1"/>
            <a:r>
              <a:rPr lang="ar-SA" b="1" dirty="0" smtClean="0">
                <a:cs typeface="Arial" pitchFamily="34" charset="0"/>
              </a:rPr>
              <a:t>وقال تعالى: { وإن </a:t>
            </a:r>
            <a:r>
              <a:rPr lang="ar-SA" b="1" smtClean="0">
                <a:cs typeface="Arial" pitchFamily="34" charset="0"/>
              </a:rPr>
              <a:t>للذين </a:t>
            </a:r>
            <a:r>
              <a:rPr lang="ar-SA" b="1" smtClean="0">
                <a:cs typeface="Arial" pitchFamily="34" charset="0"/>
              </a:rPr>
              <a:t>ظلموا </a:t>
            </a:r>
            <a:r>
              <a:rPr lang="ar-SA" b="1" dirty="0" smtClean="0">
                <a:cs typeface="Arial" pitchFamily="34" charset="0"/>
              </a:rPr>
              <a:t>عذاباً دون ذلك ولكن أكثرهم لا يعلمون </a:t>
            </a:r>
            <a:r>
              <a:rPr lang="ar-SA" b="1" dirty="0" smtClean="0">
                <a:solidFill>
                  <a:srgbClr val="FF0000"/>
                </a:solidFill>
                <a:cs typeface="Arial" pitchFamily="34" charset="0"/>
              </a:rPr>
              <a: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عذاب القبر ونعيمه :</a:t>
            </a:r>
            <a:br>
              <a:rPr lang="ar-SA" b="1" dirty="0" smtClean="0">
                <a:cs typeface="Arial" pitchFamily="34" charset="0"/>
              </a:rPr>
            </a:br>
            <a:endParaRPr lang="en-US" dirty="0"/>
          </a:p>
        </p:txBody>
      </p:sp>
      <p:sp>
        <p:nvSpPr>
          <p:cNvPr id="3" name="عنصر نائب للمحتوى 2"/>
          <p:cNvSpPr>
            <a:spLocks noGrp="1"/>
          </p:cNvSpPr>
          <p:nvPr>
            <p:ph idx="1"/>
          </p:nvPr>
        </p:nvSpPr>
        <p:spPr/>
        <p:txBody>
          <a:bodyPr/>
          <a:lstStyle/>
          <a:p>
            <a:pPr algn="just" rtl="1"/>
            <a:r>
              <a:rPr lang="ar-SA" sz="2600" b="1" dirty="0" smtClean="0"/>
              <a:t>وعن </a:t>
            </a:r>
            <a:r>
              <a:rPr lang="ar-SA" sz="2600" b="1" dirty="0" err="1" smtClean="0"/>
              <a:t>البراء</a:t>
            </a:r>
            <a:r>
              <a:rPr lang="ar-SA" sz="2600" b="1" dirty="0" smtClean="0"/>
              <a:t> بن </a:t>
            </a:r>
            <a:r>
              <a:rPr lang="ar-SA" sz="2600" b="1" dirty="0" err="1" smtClean="0"/>
              <a:t>عازب</a:t>
            </a:r>
            <a:r>
              <a:rPr lang="ar-SA" sz="2600" b="1" dirty="0" smtClean="0"/>
              <a:t> رضي الله عنه قال: خرجنا مع النبي صلى الله عليه وسلم في جنازة رجل من الأنصار, فانتهينا إلى القبر ولما يلحد, فجلس رسول الله صلى الله عليه وسلم مستقبل القبلة, وجلسنا حوله وكأن على رؤوسنا الطير وفي يده عود ينكت في الأرض، فجعل ينظر إلى السماء وينظر إلى الأرض وجعل يرفع بصره ويخفضه ثلاثاً،فقال: «استعيذوا بالله من عذاب القبر</a:t>
            </a:r>
            <a:r>
              <a:rPr lang="en-US" sz="2600" b="1" dirty="0" smtClean="0"/>
              <a:t>» </a:t>
            </a:r>
            <a:r>
              <a:rPr lang="ar-SA" sz="2600" b="1" dirty="0" smtClean="0"/>
              <a:t>مرتين أو ثلاثاً،ثم قال: «اللهم إني أعوذ بك من عذاب القبر ثلاثاً</a:t>
            </a:r>
            <a:r>
              <a:rPr lang="en-US" sz="2600" b="1" dirty="0" smtClean="0"/>
              <a:t>»</a:t>
            </a:r>
            <a:r>
              <a:rPr lang="ar-SA" sz="2600" b="1" dirty="0" smtClean="0"/>
              <a:t> ثم قال</a:t>
            </a:r>
            <a:r>
              <a:rPr lang="en-US" sz="2600" b="1" dirty="0" smtClean="0"/>
              <a:t>: «</a:t>
            </a:r>
            <a:r>
              <a:rPr lang="ar-SA" sz="2600" b="1" dirty="0" smtClean="0"/>
              <a:t>إن العبد المؤمن إذا كان في انقطاع من الدنيا وإقبال من الآخرة نزل إليه ملائكة من السماء بيض الوجوه, كأن وجوههم الشمس ومعهم كفن من أكفان الجنة </a:t>
            </a:r>
            <a:r>
              <a:rPr lang="ar-SA" sz="2600" b="1" dirty="0" err="1" smtClean="0"/>
              <a:t>وحنوط</a:t>
            </a:r>
            <a:r>
              <a:rPr lang="ar-SA" sz="2600" b="1" dirty="0" smtClean="0"/>
              <a:t> من </a:t>
            </a:r>
            <a:r>
              <a:rPr lang="ar-SA" sz="2600" b="1" dirty="0" err="1" smtClean="0"/>
              <a:t>حنوط</a:t>
            </a:r>
            <a:r>
              <a:rPr lang="ar-SA" sz="2600" b="1" dirty="0" smtClean="0"/>
              <a:t> الجنة, حتى يجلسوا منه مد البصر, ثم يجيء ملك الموت حتى يجلس عند رأسه فيقول:</a:t>
            </a:r>
            <a:r>
              <a:rPr lang="en-US" sz="2600" b="1" dirty="0" smtClean="0">
                <a:solidFill>
                  <a:srgbClr val="3B84AF"/>
                </a:solidFill>
                <a:cs typeface="Arial" pitchFamily="34" charset="0"/>
              </a:rPr>
              <a:t> </a:t>
            </a:r>
            <a:r>
              <a:rPr lang="ar-SA" sz="2600" b="1" dirty="0" smtClean="0"/>
              <a:t>أيتها النفس الطيبة</a:t>
            </a:r>
            <a:r>
              <a:rPr lang="en-US" sz="2600" b="1" dirty="0" smtClean="0"/>
              <a:t> - </a:t>
            </a:r>
            <a:r>
              <a:rPr lang="ar-SA" sz="2600" b="1" dirty="0" smtClean="0"/>
              <a:t>وفي رواية المطمئنة</a:t>
            </a:r>
            <a:r>
              <a:rPr lang="en-US" sz="2600" b="1" dirty="0" smtClean="0"/>
              <a:t> - </a:t>
            </a:r>
            <a:r>
              <a:rPr lang="ar-SA" sz="2600" b="1" dirty="0" smtClean="0"/>
              <a:t>اخرجي إلى مغفرة من الله ورضوان</a:t>
            </a:r>
            <a:r>
              <a:rPr lang="en-US" sz="2600" b="1" dirty="0" smtClean="0"/>
              <a:t>, </a:t>
            </a:r>
            <a:endParaRPr lang="en-US" sz="2600" dirty="0" smtClean="0"/>
          </a:p>
          <a:p>
            <a:pPr algn="just" rtl="1"/>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عذاب القبر ونعيمه </a:t>
            </a:r>
            <a:r>
              <a:rPr lang="ar-KW" dirty="0" smtClean="0"/>
              <a:t>:</a:t>
            </a:r>
            <a:endParaRPr lang="en-US" dirty="0"/>
          </a:p>
        </p:txBody>
      </p:sp>
      <p:sp>
        <p:nvSpPr>
          <p:cNvPr id="3" name="عنصر نائب للمحتوى 2"/>
          <p:cNvSpPr>
            <a:spLocks noGrp="1"/>
          </p:cNvSpPr>
          <p:nvPr>
            <p:ph idx="1"/>
          </p:nvPr>
        </p:nvSpPr>
        <p:spPr/>
        <p:txBody>
          <a:bodyPr/>
          <a:lstStyle/>
          <a:p>
            <a:pPr algn="just" rtl="1"/>
            <a:r>
              <a:rPr lang="ar-SA" sz="2400" b="1" dirty="0" smtClean="0"/>
              <a:t>قال</a:t>
            </a:r>
            <a:r>
              <a:rPr lang="ar-SA" sz="2800" b="1" dirty="0" smtClean="0"/>
              <a:t> فيأتيه ملكان شديدا الانتهار فينتهرانه ويجلسانه فيقولان له من ربك؟</a:t>
            </a:r>
            <a:r>
              <a:rPr lang="en-US" sz="2800" b="1" dirty="0" smtClean="0"/>
              <a:t> </a:t>
            </a:r>
            <a:br>
              <a:rPr lang="en-US" sz="2800" b="1" dirty="0" smtClean="0"/>
            </a:br>
            <a:r>
              <a:rPr lang="ar-SA" sz="2800" b="1" dirty="0" smtClean="0"/>
              <a:t>فيقول: ربي الله, فيقولان له ما دينك؟ فيقول: ديني الإسلام, فيقولان له ما هذا الرجل الذي بعث فيكم؟ فيقول: هو رسول الله صلى الله عليه وسلم, فيقولان له: وما أعلمك؟ فيقول: قرأت كتاب الله فآمنت </a:t>
            </a:r>
            <a:r>
              <a:rPr lang="ar-SA" sz="2800" b="1" dirty="0" err="1" smtClean="0"/>
              <a:t>به</a:t>
            </a:r>
            <a:r>
              <a:rPr lang="ar-SA" sz="2800" b="1" dirty="0" smtClean="0"/>
              <a:t> وصدقت, فينتهره فيقول: من ربك؟ ما دينك؟ من نبيك؟ وهي آخر فتنة تعرض على المؤمن</a:t>
            </a:r>
            <a:r>
              <a:rPr lang="en-US" sz="2800" b="1" dirty="0" smtClean="0"/>
              <a:t>, </a:t>
            </a:r>
            <a:r>
              <a:rPr lang="ar-SA" sz="2800" b="1" dirty="0" smtClean="0"/>
              <a:t>فذلك حين يقول الله عز وجل</a:t>
            </a:r>
            <a:r>
              <a:rPr lang="en-US" sz="2800" b="1" dirty="0" smtClean="0"/>
              <a:t>: }</a:t>
            </a:r>
            <a:r>
              <a:rPr lang="ar-SA" sz="2800" b="1" dirty="0" smtClean="0"/>
              <a:t>يثبت الله الذين آمنوا بالقول الثابت في الحياة الدنيا</a:t>
            </a:r>
            <a:r>
              <a:rPr lang="en-US" sz="2800" b="1" dirty="0" smtClean="0"/>
              <a:t> </a:t>
            </a:r>
            <a:r>
              <a:rPr lang="ar-SA" sz="2800" b="1" dirty="0" smtClean="0"/>
              <a:t>فيقول: ربي الله وديني الإسلام ونبي محمد صلى الله عليه وسلم فينادي مناد في السماء, أن صدق عبدي </a:t>
            </a:r>
            <a:r>
              <a:rPr lang="ar-SA" sz="2800" b="1" dirty="0" err="1" smtClean="0"/>
              <a:t>فأفرشوه</a:t>
            </a:r>
            <a:r>
              <a:rPr lang="ar-SA" sz="2800" b="1" dirty="0" smtClean="0"/>
              <a:t> من الجنة, وألبسوه من الجنة وافتحوا له باباً إلى الجنة.</a:t>
            </a:r>
            <a:r>
              <a:rPr lang="en-US" sz="2800" b="1" dirty="0" smtClean="0"/>
              <a:t> </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عذاب القبر ونعيمه</a:t>
            </a:r>
            <a:endParaRPr lang="en-US" dirty="0"/>
          </a:p>
        </p:txBody>
      </p:sp>
      <p:sp>
        <p:nvSpPr>
          <p:cNvPr id="3" name="عنصر نائب للمحتوى 2"/>
          <p:cNvSpPr>
            <a:spLocks noGrp="1"/>
          </p:cNvSpPr>
          <p:nvPr>
            <p:ph idx="1"/>
          </p:nvPr>
        </p:nvSpPr>
        <p:spPr/>
        <p:txBody>
          <a:bodyPr/>
          <a:lstStyle/>
          <a:p>
            <a:pPr algn="just" rtl="1"/>
            <a:r>
              <a:rPr lang="ar-SA" b="1" dirty="0" smtClean="0"/>
              <a:t>وفيه عن العبد الكافر:“ويأتيه ملكان شديدا الانتهار فينتهرانه ويجلسانه فيقولان له من ربك؟ فيقول: </a:t>
            </a:r>
            <a:r>
              <a:rPr lang="ar-SA" b="1" dirty="0" err="1" smtClean="0"/>
              <a:t>هاه</a:t>
            </a:r>
            <a:r>
              <a:rPr lang="ar-SA" b="1" dirty="0" smtClean="0"/>
              <a:t> </a:t>
            </a:r>
            <a:r>
              <a:rPr lang="ar-SA" b="1" dirty="0" err="1" smtClean="0"/>
              <a:t>هاه</a:t>
            </a:r>
            <a:r>
              <a:rPr lang="ar-SA" b="1" dirty="0" smtClean="0"/>
              <a:t> لا أدري, فيقولان له ما دينك؟ فيقول: </a:t>
            </a:r>
            <a:r>
              <a:rPr lang="ar-SA" b="1" dirty="0" err="1" smtClean="0"/>
              <a:t>هاه</a:t>
            </a:r>
            <a:r>
              <a:rPr lang="ar-SA" b="1" dirty="0" smtClean="0"/>
              <a:t> </a:t>
            </a:r>
            <a:r>
              <a:rPr lang="ar-SA" b="1" dirty="0" err="1" smtClean="0"/>
              <a:t>هاه</a:t>
            </a:r>
            <a:r>
              <a:rPr lang="ar-SA" b="1" dirty="0" smtClean="0"/>
              <a:t> لا أدري</a:t>
            </a:r>
            <a:r>
              <a:rPr lang="en-US" b="1" dirty="0" smtClean="0"/>
              <a:t>, </a:t>
            </a:r>
            <a:r>
              <a:rPr lang="ar-SA" b="1" dirty="0" smtClean="0"/>
              <a:t>فيقولان: فما تقول في هذا الرجل الذي بعث فيكم؟ فلا يهتدي لاسمه, فيقال: محمد</a:t>
            </a:r>
            <a:r>
              <a:rPr lang="en-US" b="1" dirty="0" smtClean="0"/>
              <a:t>! </a:t>
            </a:r>
            <a:r>
              <a:rPr lang="ar-SA" b="1" dirty="0" smtClean="0"/>
              <a:t>فيقول: </a:t>
            </a:r>
            <a:r>
              <a:rPr lang="ar-SA" b="1" dirty="0" err="1" smtClean="0"/>
              <a:t>هاه</a:t>
            </a:r>
            <a:r>
              <a:rPr lang="ar-SA" b="1" dirty="0" smtClean="0"/>
              <a:t> </a:t>
            </a:r>
            <a:r>
              <a:rPr lang="ar-SA" b="1" dirty="0" err="1" smtClean="0"/>
              <a:t>هاه</a:t>
            </a:r>
            <a:r>
              <a:rPr lang="ar-SA" b="1" dirty="0" smtClean="0"/>
              <a:t> لا أدري, سمعت الناس يقولون ذاك! فيقال: لا دريت ولا تلوت, فينادي مناد من السماء أن كذب, </a:t>
            </a:r>
            <a:r>
              <a:rPr lang="ar-SA" b="1" dirty="0" err="1" smtClean="0"/>
              <a:t>فأفرشوا</a:t>
            </a:r>
            <a:r>
              <a:rPr lang="ar-SA" b="1" dirty="0" smtClean="0"/>
              <a:t> له من النار وافتحوا له باباً إلى النار فيأتيه من </a:t>
            </a:r>
            <a:r>
              <a:rPr lang="ar-SA" b="1" dirty="0" err="1" smtClean="0"/>
              <a:t>حرها</a:t>
            </a:r>
            <a:r>
              <a:rPr lang="ar-SA" b="1" dirty="0" smtClean="0"/>
              <a:t> وسمومها, ويضيق عليه قبره حتى تختلف فيه أضلاعه“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عذاب القبر ونعيمه</a:t>
            </a:r>
            <a:endParaRPr lang="en-US" dirty="0"/>
          </a:p>
        </p:txBody>
      </p:sp>
      <p:sp>
        <p:nvSpPr>
          <p:cNvPr id="3" name="عنصر نائب للمحتوى 2"/>
          <p:cNvSpPr>
            <a:spLocks noGrp="1"/>
          </p:cNvSpPr>
          <p:nvPr>
            <p:ph idx="1"/>
          </p:nvPr>
        </p:nvSpPr>
        <p:spPr/>
        <p:txBody>
          <a:bodyPr/>
          <a:lstStyle/>
          <a:p>
            <a:pPr algn="just" rtl="1"/>
            <a:r>
              <a:rPr lang="ar-SA" b="1" dirty="0" smtClean="0"/>
              <a:t>وعن عبد الله بن عباس رضي الله عنهما قال : مرّ النبي صلى الله عليه وسلم بقبرين ، فقال : إنهما ليعذبان ، وما يعذبان في كبير؛ أما أحدهما فكان لا يستتر من البول، وأما الآخر فكان يمشي بالنميمة، ثم أخذ جريدة رطبة فشقها نصفين، فغرز في كل قبر واحدة . فقالوا : يا رسول الله لم فعلت هذا ؟ قال : لعله يخفف عنهما ما لم ييبسا“ أخرجه البخاري ومسلم.</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عذاب القبر ونعيمه</a:t>
            </a:r>
            <a:endParaRPr lang="en-US" dirty="0"/>
          </a:p>
        </p:txBody>
      </p:sp>
      <p:sp>
        <p:nvSpPr>
          <p:cNvPr id="3" name="عنصر نائب للمحتوى 2"/>
          <p:cNvSpPr>
            <a:spLocks noGrp="1"/>
          </p:cNvSpPr>
          <p:nvPr>
            <p:ph idx="1"/>
          </p:nvPr>
        </p:nvSpPr>
        <p:spPr/>
        <p:txBody>
          <a:bodyPr/>
          <a:lstStyle/>
          <a:p>
            <a:pPr algn="just" rtl="1" eaLnBrk="1" hangingPunct="1"/>
            <a:r>
              <a:rPr lang="ar-SA" b="1" dirty="0" smtClean="0">
                <a:solidFill>
                  <a:srgbClr val="C00000"/>
                </a:solidFill>
                <a:cs typeface="Arial" pitchFamily="34" charset="0"/>
              </a:rPr>
              <a:t>عذاب القبر ونعيمه بلا كيفية معلومة:</a:t>
            </a:r>
          </a:p>
          <a:p>
            <a:pPr algn="just" rtl="1" eaLnBrk="1" hangingPunct="1"/>
            <a:r>
              <a:rPr lang="ar-SA" b="1" dirty="0" smtClean="0">
                <a:cs typeface="Arial" pitchFamily="34" charset="0"/>
              </a:rPr>
              <a:t>تواترت الأخبار عن رسول الله صلى الله عليه وسلم في ثبوت عذاب القبر ونعيمه، فيجب اعتقاد ثبوت ذلك والإيمان </a:t>
            </a:r>
            <a:r>
              <a:rPr lang="ar-SA" b="1" dirty="0" err="1" smtClean="0">
                <a:cs typeface="Arial" pitchFamily="34" charset="0"/>
              </a:rPr>
              <a:t>به</a:t>
            </a:r>
            <a:r>
              <a:rPr lang="ar-SA" b="1" dirty="0" smtClean="0">
                <a:cs typeface="Arial" pitchFamily="34" charset="0"/>
              </a:rPr>
              <a:t>، ولا نتكلم في كيفيته.</a:t>
            </a:r>
          </a:p>
          <a:p>
            <a:pPr algn="just" rtl="1" eaLnBrk="1" hangingPunct="1"/>
            <a:r>
              <a:rPr lang="ar-SA" b="1" dirty="0" smtClean="0">
                <a:solidFill>
                  <a:schemeClr val="tx1">
                    <a:lumMod val="50000"/>
                    <a:lumOff val="50000"/>
                  </a:schemeClr>
                </a:solidFill>
                <a:cs typeface="Arial" pitchFamily="34" charset="0"/>
              </a:rPr>
              <a:t>والروح لها بالبدن خمسة أنواع من التعلق، متغايرة الأحكام:</a:t>
            </a:r>
          </a:p>
          <a:p>
            <a:pPr algn="just" rtl="1" eaLnBrk="1" hangingPunct="1"/>
            <a:r>
              <a:rPr lang="ar-SA" b="1" dirty="0" smtClean="0">
                <a:cs typeface="Arial" pitchFamily="34" charset="0"/>
              </a:rPr>
              <a:t>1- تعلقها </a:t>
            </a:r>
            <a:r>
              <a:rPr lang="ar-SA" b="1" dirty="0" err="1" smtClean="0">
                <a:cs typeface="Arial" pitchFamily="34" charset="0"/>
              </a:rPr>
              <a:t>به</a:t>
            </a:r>
            <a:r>
              <a:rPr lang="ar-SA" b="1" dirty="0" smtClean="0">
                <a:cs typeface="Arial" pitchFamily="34" charset="0"/>
              </a:rPr>
              <a:t> في بطن الأم جنيناً.</a:t>
            </a:r>
          </a:p>
          <a:p>
            <a:pPr algn="just" rtl="1" eaLnBrk="1" hangingPunct="1"/>
            <a:r>
              <a:rPr lang="ar-SA" b="1" dirty="0" smtClean="0">
                <a:cs typeface="Arial" pitchFamily="34" charset="0"/>
              </a:rPr>
              <a:t>2- تعلقها </a:t>
            </a:r>
            <a:r>
              <a:rPr lang="ar-SA" b="1" dirty="0" err="1" smtClean="0">
                <a:cs typeface="Arial" pitchFamily="34" charset="0"/>
              </a:rPr>
              <a:t>به</a:t>
            </a:r>
            <a:r>
              <a:rPr lang="ar-SA" b="1" dirty="0" smtClean="0">
                <a:cs typeface="Arial" pitchFamily="34" charset="0"/>
              </a:rPr>
              <a:t> بعد خروجه إلى وجه الأرض.</a:t>
            </a:r>
          </a:p>
          <a:p>
            <a:pPr algn="just" rtl="1" eaLnBrk="1" hangingPunct="1"/>
            <a:r>
              <a:rPr lang="ar-SA" b="1" dirty="0" smtClean="0">
                <a:cs typeface="Arial" pitchFamily="34" charset="0"/>
              </a:rPr>
              <a:t>3- تعلقها </a:t>
            </a:r>
            <a:r>
              <a:rPr lang="ar-SA" b="1" dirty="0" err="1" smtClean="0">
                <a:cs typeface="Arial" pitchFamily="34" charset="0"/>
              </a:rPr>
              <a:t>به</a:t>
            </a:r>
            <a:r>
              <a:rPr lang="ar-SA" b="1" dirty="0" smtClean="0">
                <a:cs typeface="Arial" pitchFamily="34" charset="0"/>
              </a:rPr>
              <a:t> في حال النوم من وجه، ومفارقته له من وجه.</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عذاب القبر ونعيمه</a:t>
            </a:r>
            <a:endParaRPr lang="en-US" dirty="0"/>
          </a:p>
        </p:txBody>
      </p:sp>
      <p:sp>
        <p:nvSpPr>
          <p:cNvPr id="3" name="عنصر نائب للمحتوى 2"/>
          <p:cNvSpPr>
            <a:spLocks noGrp="1"/>
          </p:cNvSpPr>
          <p:nvPr>
            <p:ph idx="1"/>
          </p:nvPr>
        </p:nvSpPr>
        <p:spPr/>
        <p:txBody>
          <a:bodyPr/>
          <a:lstStyle/>
          <a:p>
            <a:r>
              <a:rPr lang="ar-SA" dirty="0" smtClean="0"/>
              <a:t>4- </a:t>
            </a:r>
            <a:r>
              <a:rPr lang="ar-SA" b="1" dirty="0" smtClean="0"/>
              <a:t>تعلقها </a:t>
            </a:r>
            <a:r>
              <a:rPr lang="ar-SA" b="1" dirty="0" err="1" smtClean="0"/>
              <a:t>به</a:t>
            </a:r>
            <a:r>
              <a:rPr lang="ar-SA" b="1" dirty="0" smtClean="0"/>
              <a:t> في البرزخ‘ فإنه ثبت في الصحيحين أن الميت يسمع خفق نعالهم حين يولون عنه.</a:t>
            </a:r>
          </a:p>
          <a:p>
            <a:r>
              <a:rPr lang="ar-SA" b="1" dirty="0" smtClean="0"/>
              <a:t>5- تعلقها </a:t>
            </a:r>
            <a:r>
              <a:rPr lang="ar-SA" b="1" dirty="0" err="1" smtClean="0"/>
              <a:t>به</a:t>
            </a:r>
            <a:r>
              <a:rPr lang="ar-SA" b="1" dirty="0" smtClean="0"/>
              <a:t> يوم بعث الأجساد، وهو أكمل أنواع تعلقها بالبدن.</a:t>
            </a:r>
          </a:p>
          <a:p>
            <a:r>
              <a:rPr lang="ar-SA" b="1" dirty="0" smtClean="0">
                <a:solidFill>
                  <a:schemeClr val="tx1">
                    <a:lumMod val="50000"/>
                    <a:lumOff val="50000"/>
                  </a:schemeClr>
                </a:solidFill>
              </a:rPr>
              <a:t>والحاصل أن الدور ثلاث:</a:t>
            </a:r>
          </a:p>
          <a:p>
            <a:pPr algn="just" rtl="1">
              <a:buFontTx/>
              <a:buChar char="-"/>
            </a:pPr>
            <a:r>
              <a:rPr lang="ar-SA" b="1" u="sng" dirty="0" smtClean="0"/>
              <a:t>دار الدنيا: </a:t>
            </a:r>
            <a:r>
              <a:rPr lang="ar-SA" b="1" dirty="0" smtClean="0"/>
              <a:t>وجعل الله أحكامها على الأبدان والأرواح تبع لها.</a:t>
            </a:r>
          </a:p>
          <a:p>
            <a:pPr algn="just" rtl="1">
              <a:buFontTx/>
              <a:buChar char="-"/>
            </a:pPr>
            <a:r>
              <a:rPr lang="ar-SA" b="1" u="sng" dirty="0" smtClean="0"/>
              <a:t>دار البرزخ: </a:t>
            </a:r>
            <a:r>
              <a:rPr lang="ar-SA" b="1" dirty="0" smtClean="0"/>
              <a:t>وجعل الله أحكامها على الأرواح والأبدان تابعة لها.</a:t>
            </a:r>
          </a:p>
          <a:p>
            <a:pPr algn="just" rtl="1">
              <a:buFontTx/>
              <a:buChar char="-"/>
            </a:pPr>
            <a:r>
              <a:rPr lang="ar-SA" b="1" u="sng" dirty="0" smtClean="0"/>
              <a:t>دار القرار: </a:t>
            </a:r>
            <a:r>
              <a:rPr lang="ar-SA" b="1" dirty="0" smtClean="0"/>
              <a:t>وفيها الحكم والنعيم والعذاب على الأرواح والأجساد جميعاً</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عذاب القبر ونعيمه</a:t>
            </a:r>
            <a:endParaRPr lang="en-US" dirty="0"/>
          </a:p>
        </p:txBody>
      </p:sp>
      <p:sp>
        <p:nvSpPr>
          <p:cNvPr id="3" name="عنصر نائب للمحتوى 2"/>
          <p:cNvSpPr>
            <a:spLocks noGrp="1"/>
          </p:cNvSpPr>
          <p:nvPr>
            <p:ph idx="1"/>
          </p:nvPr>
        </p:nvSpPr>
        <p:spPr>
          <a:xfrm>
            <a:off x="457200" y="1447800"/>
            <a:ext cx="8915400" cy="4525963"/>
          </a:xfrm>
        </p:spPr>
        <p:txBody>
          <a:bodyPr/>
          <a:lstStyle/>
          <a:p>
            <a:r>
              <a:rPr lang="ar-SA" b="1" dirty="0" smtClean="0">
                <a:solidFill>
                  <a:srgbClr val="C00000"/>
                </a:solidFill>
                <a:cs typeface="Arial" pitchFamily="34" charset="0"/>
              </a:rPr>
              <a:t>سؤال القبر للروح والجسد معاً:</a:t>
            </a:r>
          </a:p>
          <a:p>
            <a:r>
              <a:rPr lang="ar-SA" b="1" dirty="0" smtClean="0">
                <a:cs typeface="Arial" pitchFamily="34" charset="0"/>
              </a:rPr>
              <a:t>الأحاديث الصحيحة تبين أن عذاب القبر يكون للنفس والبدن جميعاً، باتفاق أهل السنة والجماعة تنعم النفس وتعذب مفردة عن البدن ومتصلة </a:t>
            </a:r>
            <a:r>
              <a:rPr lang="ar-SA" b="1" dirty="0" err="1" smtClean="0">
                <a:cs typeface="Arial" pitchFamily="34" charset="0"/>
              </a:rPr>
              <a:t>به</a:t>
            </a:r>
            <a:r>
              <a:rPr lang="ar-SA" b="1" dirty="0" smtClean="0">
                <a:cs typeface="Arial" pitchFamily="34" charset="0"/>
              </a:rPr>
              <a:t>.</a:t>
            </a:r>
          </a:p>
          <a:p>
            <a:r>
              <a:rPr lang="ar-SA" b="1" dirty="0" smtClean="0">
                <a:cs typeface="Arial" pitchFamily="34" charset="0"/>
              </a:rPr>
              <a:t>وليعلم أن عذاب القبر هو عذاب البرزخ فكل من مات وهو مستحق للعذاب ناله نصيبه منه، قبر أم لم يقبر، أكلته السباع أو احترق حتى صار رماداً ونسف في الهواء، أو صلب أو غرق في البحر وصل إلى روحه وبدنه من العذاب ما يصل إلى المقبور.</a:t>
            </a:r>
          </a:p>
          <a:p>
            <a:r>
              <a:rPr lang="ar-SA" b="1" dirty="0" smtClean="0">
                <a:cs typeface="Arial" pitchFamily="34" charset="0"/>
              </a:rPr>
              <a:t>وسؤال القبر يظهر من مجمل النصوص أنه ليس خاصاً بهذه الأمة.</a:t>
            </a:r>
          </a:p>
          <a:p>
            <a:endParaRPr lang="ar-KW"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عذاب القبر ونعيمه:</a:t>
            </a:r>
            <a:endParaRPr lang="en-US" dirty="0"/>
          </a:p>
        </p:txBody>
      </p:sp>
      <p:sp>
        <p:nvSpPr>
          <p:cNvPr id="3" name="عنصر نائب للمحتوى 2"/>
          <p:cNvSpPr>
            <a:spLocks noGrp="1"/>
          </p:cNvSpPr>
          <p:nvPr>
            <p:ph idx="1"/>
          </p:nvPr>
        </p:nvSpPr>
        <p:spPr/>
        <p:txBody>
          <a:bodyPr/>
          <a:lstStyle/>
          <a:p>
            <a:pPr algn="just" rtl="1" eaLnBrk="1" hangingPunct="1">
              <a:buFontTx/>
              <a:buChar char="-"/>
            </a:pPr>
            <a:r>
              <a:rPr lang="ar-SA" b="1" dirty="0" smtClean="0">
                <a:solidFill>
                  <a:srgbClr val="C00000"/>
                </a:solidFill>
                <a:cs typeface="Arial" pitchFamily="34" charset="0"/>
              </a:rPr>
              <a:t>هل عذاب القبر دائم أم منقطع؟</a:t>
            </a:r>
          </a:p>
          <a:p>
            <a:pPr algn="just" rtl="1" eaLnBrk="1" hangingPunct="1"/>
            <a:r>
              <a:rPr lang="ar-SA" b="1" dirty="0" smtClean="0">
                <a:cs typeface="Arial" pitchFamily="34" charset="0"/>
              </a:rPr>
              <a:t>جوابه أنه نوعان:</a:t>
            </a:r>
          </a:p>
          <a:p>
            <a:pPr algn="just" rtl="1" eaLnBrk="1" hangingPunct="1"/>
            <a:r>
              <a:rPr lang="ar-SA" b="1" dirty="0" smtClean="0">
                <a:cs typeface="Arial" pitchFamily="34" charset="0"/>
              </a:rPr>
              <a:t>الأول : دائم كما قال تعالى : {النار يعرضون عليها غدواً وعشياً ويوم تقوم الساعة أدخلوا آل فرعون أشد العذاب}.</a:t>
            </a:r>
          </a:p>
          <a:p>
            <a:pPr algn="just" rtl="1" eaLnBrk="1" hangingPunct="1"/>
            <a:r>
              <a:rPr lang="ar-SA" b="1" dirty="0" smtClean="0">
                <a:cs typeface="Arial" pitchFamily="34" charset="0"/>
              </a:rPr>
              <a:t>وفي قصة الكافر من حديث </a:t>
            </a:r>
            <a:r>
              <a:rPr lang="ar-SA" b="1" dirty="0" err="1" smtClean="0">
                <a:cs typeface="Arial" pitchFamily="34" charset="0"/>
              </a:rPr>
              <a:t>البراء</a:t>
            </a:r>
            <a:r>
              <a:rPr lang="ar-SA" b="1" dirty="0" smtClean="0">
                <a:cs typeface="Arial" pitchFamily="34" charset="0"/>
              </a:rPr>
              <a:t> بن </a:t>
            </a:r>
            <a:r>
              <a:rPr lang="ar-SA" b="1" dirty="0" err="1" smtClean="0">
                <a:cs typeface="Arial" pitchFamily="34" charset="0"/>
              </a:rPr>
              <a:t>عازب</a:t>
            </a:r>
            <a:r>
              <a:rPr lang="ar-SA" b="1" dirty="0" smtClean="0">
                <a:cs typeface="Arial" pitchFamily="34" charset="0"/>
              </a:rPr>
              <a:t>: ” ثم يفتح له باب إلى النار فينظر إلى مقعده فيها حتى تقوم الساعة“.</a:t>
            </a:r>
          </a:p>
          <a:p>
            <a:pPr algn="just" rtl="1" eaLnBrk="1" hangingPunct="1"/>
            <a:r>
              <a:rPr lang="ar-SA" b="1" dirty="0" smtClean="0">
                <a:cs typeface="Arial" pitchFamily="34" charset="0"/>
              </a:rPr>
              <a:t>الثاني: أنه مدة ثم ينقطع، وهو عذاب بعض </a:t>
            </a:r>
            <a:r>
              <a:rPr lang="ar-SA" b="1" dirty="0" err="1" smtClean="0">
                <a:cs typeface="Arial" pitchFamily="34" charset="0"/>
              </a:rPr>
              <a:t>العصاة</a:t>
            </a:r>
            <a:r>
              <a:rPr lang="ar-SA" b="1" dirty="0" smtClean="0">
                <a:cs typeface="Arial" pitchFamily="34" charset="0"/>
              </a:rPr>
              <a:t> الذين خفت جرائمهم فيعذب بحسب جرمه ثم يخفف عنه.</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عذاب القبر ونعيمه:</a:t>
            </a:r>
            <a:endParaRPr lang="en-US" dirty="0"/>
          </a:p>
        </p:txBody>
      </p:sp>
      <p:sp>
        <p:nvSpPr>
          <p:cNvPr id="3" name="عنصر نائب للمحتوى 2"/>
          <p:cNvSpPr>
            <a:spLocks noGrp="1"/>
          </p:cNvSpPr>
          <p:nvPr>
            <p:ph idx="1"/>
          </p:nvPr>
        </p:nvSpPr>
        <p:spPr/>
        <p:txBody>
          <a:bodyPr/>
          <a:lstStyle/>
          <a:p>
            <a:pPr algn="just" rtl="1" eaLnBrk="1" hangingPunct="1"/>
            <a:r>
              <a:rPr lang="ar-SA" b="1" dirty="0" smtClean="0">
                <a:solidFill>
                  <a:srgbClr val="C00000"/>
                </a:solidFill>
                <a:cs typeface="Arial" pitchFamily="34" charset="0"/>
              </a:rPr>
              <a:t>مستقر الأرواح بعد الموت:</a:t>
            </a:r>
          </a:p>
          <a:p>
            <a:pPr algn="just" rtl="1" eaLnBrk="1" hangingPunct="1"/>
            <a:r>
              <a:rPr lang="ar-SA" sz="2900" b="1" dirty="0" smtClean="0">
                <a:cs typeface="Arial" pitchFamily="34" charset="0"/>
              </a:rPr>
              <a:t>الأرواح في البرزخ متفاوتة، فمنها: أرواح في أعلى عليين، في الملأ الأعلى وهي أرواح الأنبياء عليهم الصلاة والسلام.</a:t>
            </a:r>
          </a:p>
          <a:p>
            <a:pPr algn="just" rtl="1" eaLnBrk="1" hangingPunct="1"/>
            <a:r>
              <a:rPr lang="ar-SA" sz="2900" b="1" dirty="0" smtClean="0">
                <a:cs typeface="Arial" pitchFamily="34" charset="0"/>
              </a:rPr>
              <a:t>ومنها أرواح في </a:t>
            </a:r>
            <a:r>
              <a:rPr lang="ar-SA" sz="2900" b="1" dirty="0" err="1" smtClean="0">
                <a:cs typeface="Arial" pitchFamily="34" charset="0"/>
              </a:rPr>
              <a:t>حواصل</a:t>
            </a:r>
            <a:r>
              <a:rPr lang="ar-SA" sz="2900" b="1" dirty="0" smtClean="0">
                <a:cs typeface="Arial" pitchFamily="34" charset="0"/>
              </a:rPr>
              <a:t> طير خضر ، ترد أنهار الجنة، وتأكل من ثمارها وهي أرواح بعض الشهداء لأن بعض الشهداء تحبس روحه عن دخول الجنة حتى يقضى دينه.</a:t>
            </a:r>
          </a:p>
          <a:p>
            <a:pPr algn="just" rtl="1" eaLnBrk="1" hangingPunct="1"/>
            <a:r>
              <a:rPr lang="ar-SA" sz="2900" b="1" dirty="0" smtClean="0">
                <a:cs typeface="Arial" pitchFamily="34" charset="0"/>
              </a:rPr>
              <a:t>ومنها ما يكون محبوساً على باب الجنة، أو محبوساً في قبره، أو محبوساً في الأرض، ومنها أرواح تكون في تنور الزناة </a:t>
            </a:r>
            <a:r>
              <a:rPr lang="ar-SA" sz="2900" b="1" dirty="0" err="1" smtClean="0">
                <a:cs typeface="Arial" pitchFamily="34" charset="0"/>
              </a:rPr>
              <a:t>والزواني</a:t>
            </a:r>
            <a:r>
              <a:rPr lang="ar-SA" sz="2900" b="1" dirty="0" smtClean="0">
                <a:cs typeface="Arial" pitchFamily="34" charset="0"/>
              </a:rPr>
              <a:t>، وأرواح أكلة الربا تسبح في نهر الدم وتلقم الحجارة كل ذلك تشهد له السنة.</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1582</TotalTime>
  <Words>963</Words>
  <Application>Microsoft Office PowerPoint</Application>
  <PresentationFormat>A4 Paper (210x297 mm)</PresentationFormat>
  <Paragraphs>65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عنوان المحاضرة</vt:lpstr>
      <vt:lpstr>عناصر المحاضرة</vt:lpstr>
      <vt:lpstr>عذاب القبر ونعيمه : </vt:lpstr>
      <vt:lpstr>عذاب القبر ونعيمه : </vt:lpstr>
      <vt:lpstr>عذاب القبر ونعيمه :</vt:lpstr>
      <vt:lpstr>عذاب القبر ونعيمه</vt:lpstr>
      <vt:lpstr>عذاب القبر ونعيمه</vt:lpstr>
      <vt:lpstr>عذاب القبر ونعيمه</vt:lpstr>
      <vt:lpstr>عذاب القبر ونعيمه</vt:lpstr>
      <vt:lpstr>عذاب القبر ونعيمه</vt:lpstr>
      <vt:lpstr>عذاب القبر ونعيمه:</vt:lpstr>
      <vt:lpstr>عذاب القبر ونعيمه:</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122</cp:revision>
  <dcterms:created xsi:type="dcterms:W3CDTF">2009-10-14T19:14:34Z</dcterms:created>
  <dcterms:modified xsi:type="dcterms:W3CDTF">2012-02-27T08:54:18Z</dcterms:modified>
</cp:coreProperties>
</file>