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69" r:id="rId7"/>
    <p:sldId id="282" r:id="rId8"/>
    <p:sldId id="277" r:id="rId9"/>
    <p:sldId id="271" r:id="rId10"/>
    <p:sldId id="272" r:id="rId11"/>
    <p:sldId id="273" r:id="rId12"/>
    <p:sldId id="278" r:id="rId13"/>
    <p:sldId id="283"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06"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islamweb.net/hadith/RawyDetails.php?RawyID=439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a:t>
            </a:r>
            <a:r>
              <a:rPr lang="ar-SA" spc="-150" smtClean="0">
                <a:solidFill>
                  <a:srgbClr val="376092"/>
                </a:solidFill>
                <a:latin typeface="ae_AlMateen" pitchFamily="2" charset="-78"/>
                <a:cs typeface="ae_AlMateen" pitchFamily="2" charset="-78"/>
              </a:rPr>
              <a:t>المحاضرة التاسعة</a:t>
            </a:r>
            <a:r>
              <a:rPr lang="en-US" spc="-15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تتمة الإيمان باليوم الآخر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الرؤية، وفيها:</a:t>
            </a:r>
            <a:endParaRPr lang="en-US" b="1" dirty="0" smtClean="0">
              <a:cs typeface="Arial" pitchFamily="34" charset="0"/>
            </a:endParaRPr>
          </a:p>
          <a:p>
            <a:pPr algn="ctr" rtl="1" eaLnBrk="1" hangingPunct="1"/>
            <a:r>
              <a:rPr lang="ar-SA" sz="2400" b="1" dirty="0" smtClean="0">
                <a:solidFill>
                  <a:srgbClr val="92D050"/>
                </a:solidFill>
                <a:cs typeface="Arial" pitchFamily="34" charset="0"/>
              </a:rPr>
              <a:t>1-  أدلة الرؤية.    </a:t>
            </a:r>
            <a:endParaRPr lang="en-US" sz="2400" b="1" dirty="0" smtClean="0">
              <a:solidFill>
                <a:srgbClr val="92D050"/>
              </a:solidFill>
              <a:cs typeface="Arial" pitchFamily="34" charset="0"/>
            </a:endParaRPr>
          </a:p>
          <a:p>
            <a:pPr algn="ctr" rtl="1" eaLnBrk="1" hangingPunct="1"/>
            <a:r>
              <a:rPr lang="ar-SA" sz="2400" b="1" dirty="0" smtClean="0">
                <a:solidFill>
                  <a:srgbClr val="92D050"/>
                </a:solidFill>
                <a:cs typeface="Arial" pitchFamily="34" charset="0"/>
              </a:rPr>
              <a:t>  2- الرد على استدلالات </a:t>
            </a:r>
            <a:r>
              <a:rPr lang="ar-SA" sz="2400" b="1" dirty="0" err="1" smtClean="0">
                <a:solidFill>
                  <a:srgbClr val="92D050"/>
                </a:solidFill>
                <a:cs typeface="Arial" pitchFamily="34" charset="0"/>
              </a:rPr>
              <a:t>نفاة</a:t>
            </a:r>
            <a:r>
              <a:rPr lang="ar-SA" sz="2400" b="1" dirty="0" smtClean="0">
                <a:solidFill>
                  <a:srgbClr val="92D050"/>
                </a:solidFill>
                <a:cs typeface="Arial" pitchFamily="34" charset="0"/>
              </a:rPr>
              <a:t> الرؤية.</a:t>
            </a:r>
            <a:endParaRPr lang="en-US" sz="2400" b="1" dirty="0" smtClean="0">
              <a:solidFill>
                <a:srgbClr val="92D050"/>
              </a:solidFill>
              <a:cs typeface="Arial" pitchFamily="34" charset="0"/>
            </a:endParaRPr>
          </a:p>
          <a:p>
            <a:pPr algn="ctr" rtl="1" eaLnBrk="1" hangingPunct="1"/>
            <a:r>
              <a:rPr lang="ar-SA" sz="2400" b="1" dirty="0" smtClean="0">
                <a:solidFill>
                  <a:srgbClr val="92D050"/>
                </a:solidFill>
                <a:cs typeface="Arial" pitchFamily="34" charset="0"/>
              </a:rPr>
              <a:t>3- هل يراه أحد في الدنيا بعينه؟.  </a:t>
            </a:r>
            <a:endParaRPr lang="en-US" sz="2400" b="1" dirty="0" smtClean="0">
              <a:solidFill>
                <a:srgbClr val="92D050"/>
              </a:solidFill>
              <a:cs typeface="Arial" pitchFamily="34" charset="0"/>
            </a:endParaRPr>
          </a:p>
          <a:p>
            <a:pPr algn="ctr" rtl="1" eaLnBrk="1" hangingPunct="1"/>
            <a:r>
              <a:rPr lang="ar-SA" sz="2400" b="1" dirty="0" smtClean="0">
                <a:solidFill>
                  <a:srgbClr val="92D050"/>
                </a:solidFill>
                <a:cs typeface="Arial" pitchFamily="34" charset="0"/>
              </a:rPr>
              <a:t>      4- الرد على من تأول الرؤية بالعلم.</a:t>
            </a:r>
          </a:p>
          <a:p>
            <a:pPr rtl="1" eaLnBrk="1" hangingPunct="1">
              <a:buFont typeface="Arial" pitchFamily="34" charset="0"/>
              <a:buChar char="•"/>
            </a:pPr>
            <a:r>
              <a:rPr lang="ar-SA" b="1" dirty="0" smtClean="0">
                <a:cs typeface="Arial" pitchFamily="34" charset="0"/>
              </a:rPr>
              <a:t>الشفاعة، وفيها:</a:t>
            </a:r>
          </a:p>
          <a:p>
            <a:pPr algn="ctr" rtl="1" eaLnBrk="1" hangingPunct="1"/>
            <a:r>
              <a:rPr lang="ar-SA" sz="2400" b="1" dirty="0" smtClean="0">
                <a:solidFill>
                  <a:srgbClr val="92D050"/>
                </a:solidFill>
                <a:cs typeface="Arial" pitchFamily="34" charset="0"/>
              </a:rPr>
              <a:t>1- أنواع الشفاعة.</a:t>
            </a:r>
          </a:p>
          <a:p>
            <a:pPr algn="ctr" rtl="1" eaLnBrk="1" hangingPunct="1"/>
            <a:r>
              <a:rPr lang="ar-SA" sz="2400" b="1" dirty="0" smtClean="0">
                <a:solidFill>
                  <a:srgbClr val="92D050"/>
                </a:solidFill>
                <a:cs typeface="Arial" pitchFamily="34" charset="0"/>
              </a:rPr>
              <a:t>2- أقوال الناس في الشفاعة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200" b="1" dirty="0" smtClean="0">
                <a:cs typeface="Arial" pitchFamily="34" charset="0"/>
              </a:rPr>
              <a:t>الرؤية :</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2400" b="1" dirty="0" smtClean="0">
                <a:solidFill>
                  <a:srgbClr val="3B84AF"/>
                </a:solidFill>
                <a:cs typeface="Arial" pitchFamily="34" charset="0"/>
              </a:rPr>
              <a:t>قال </a:t>
            </a:r>
            <a:r>
              <a:rPr lang="ar-SA" sz="2400" b="1" dirty="0" err="1" smtClean="0">
                <a:solidFill>
                  <a:srgbClr val="3B84AF"/>
                </a:solidFill>
                <a:cs typeface="Arial" pitchFamily="34" charset="0"/>
              </a:rPr>
              <a:t>الطحاوي</a:t>
            </a:r>
            <a:r>
              <a:rPr lang="ar-SA" sz="2400" b="1" dirty="0" smtClean="0">
                <a:solidFill>
                  <a:srgbClr val="3B84AF"/>
                </a:solidFill>
                <a:cs typeface="Arial" pitchFamily="34" charset="0"/>
              </a:rPr>
              <a:t> رحمه الله : (والرؤية حق لأهل الجنة، بغير إحاطة ولا كيفية، كما نطق به كتاب ربنا:{وجوه يومئذ ناضرة* إلى ربها ناظرة} وتفسيره على ما أراد الله تعالى وعلمه، وكل ما جاء في ذلك من الحديث الصحيح عن رسول الله صلى الله عليه وسلم فهو كما قال، ومعناه على ما أراد، لا ندخل في ذلك متأولين بآرائنا ولا متوهمين بأهوائنا)</a:t>
            </a:r>
          </a:p>
          <a:p>
            <a:pPr eaLnBrk="1" hangingPunct="1"/>
            <a:r>
              <a:rPr lang="ar-SA" b="1" dirty="0" smtClean="0">
                <a:cs typeface="Arial" pitchFamily="34" charset="0"/>
              </a:rPr>
              <a:t>المخالف في الرؤية </a:t>
            </a:r>
            <a:r>
              <a:rPr lang="ar-SA" b="1" dirty="0" err="1" smtClean="0">
                <a:cs typeface="Arial" pitchFamily="34" charset="0"/>
              </a:rPr>
              <a:t>الجهمية</a:t>
            </a:r>
            <a:r>
              <a:rPr lang="ar-SA" b="1" dirty="0" smtClean="0">
                <a:cs typeface="Arial" pitchFamily="34" charset="0"/>
              </a:rPr>
              <a:t> والمعتزلة، ومن تبعهم من الخوارج </a:t>
            </a:r>
            <a:r>
              <a:rPr lang="ar-SA" b="1" dirty="0" err="1" smtClean="0">
                <a:cs typeface="Arial" pitchFamily="34" charset="0"/>
              </a:rPr>
              <a:t>والإمامية</a:t>
            </a:r>
            <a:r>
              <a:rPr lang="ar-SA" b="1" dirty="0" smtClean="0">
                <a:cs typeface="Arial" pitchFamily="34" charset="0"/>
              </a:rPr>
              <a:t>، وقولهم باطل مردود بالكتاب والسنة.</a:t>
            </a:r>
          </a:p>
          <a:p>
            <a:pPr eaLnBrk="1" hangingPunct="1"/>
            <a:r>
              <a:rPr lang="ar-SA" b="1" dirty="0" smtClean="0">
                <a:solidFill>
                  <a:srgbClr val="92D050"/>
                </a:solidFill>
                <a:cs typeface="Arial" pitchFamily="34" charset="0"/>
              </a:rPr>
              <a:t>أدلة الرؤية:</a:t>
            </a:r>
          </a:p>
          <a:p>
            <a:pPr eaLnBrk="1" hangingPunct="1"/>
            <a:r>
              <a:rPr lang="ar-SA" b="1" dirty="0" smtClean="0">
                <a:solidFill>
                  <a:srgbClr val="92D050"/>
                </a:solidFill>
                <a:cs typeface="Arial" pitchFamily="34" charset="0"/>
              </a:rPr>
              <a:t>1- قوله تعالى: { وجوه يومئذ ناضرة * إلى ربها ناظرة} وهو أضهر الأدلة، وفيه تأكيد صريح نظر العين إلى الرب عز وجل في الآخرة، وذلك من خلال ما يلي:</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الرؤية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r>
              <a:rPr lang="ar-SA" sz="3000" b="1" dirty="0" smtClean="0">
                <a:solidFill>
                  <a:srgbClr val="7030A0"/>
                </a:solidFill>
              </a:rPr>
              <a:t>أ</a:t>
            </a:r>
            <a:r>
              <a:rPr lang="ar-SA" sz="3000" b="1" dirty="0" smtClean="0"/>
              <a:t>- </a:t>
            </a:r>
            <a:r>
              <a:rPr lang="ar-SA" sz="3000" b="1" dirty="0" smtClean="0">
                <a:solidFill>
                  <a:srgbClr val="7030A0"/>
                </a:solidFill>
              </a:rPr>
              <a:t>إضافة النظر إلى الوجه الذي هو محله.</a:t>
            </a:r>
          </a:p>
          <a:p>
            <a:r>
              <a:rPr lang="ar-SA" sz="3000" b="1" dirty="0" smtClean="0">
                <a:solidFill>
                  <a:srgbClr val="7030A0"/>
                </a:solidFill>
                <a:sym typeface="Wingdings" pitchFamily="2" charset="2"/>
              </a:rPr>
              <a:t>ب- تعديته بأداة ”إلى“ الصريحة في نظر العين.</a:t>
            </a:r>
          </a:p>
          <a:p>
            <a:r>
              <a:rPr lang="ar-SA" sz="3000" b="1" dirty="0" smtClean="0">
                <a:solidFill>
                  <a:srgbClr val="7030A0"/>
                </a:solidFill>
                <a:sym typeface="Wingdings" pitchFamily="2" charset="2"/>
              </a:rPr>
              <a:t>ج- إخلاء الكلام من قرينة تدل على خلاف حقيقته وموضوعه.</a:t>
            </a:r>
          </a:p>
          <a:p>
            <a:r>
              <a:rPr lang="ar-SA" sz="3000" b="1" dirty="0" smtClean="0">
                <a:sym typeface="Wingdings" pitchFamily="2" charset="2"/>
              </a:rPr>
              <a:t>2- قال تعالى: { للذين أحسنوا الحسنى وزيادة}</a:t>
            </a:r>
          </a:p>
          <a:p>
            <a:r>
              <a:rPr lang="ar-SA" sz="3000" b="1" dirty="0" smtClean="0">
                <a:sym typeface="Wingdings" pitchFamily="2" charset="2"/>
              </a:rPr>
              <a:t>فالحسنى: الجنة، والزيادة: هي النظر إلى وجهه الكريم، فسرها بذلك رسول الله صلى الله عليه وسلم في الحديث الذي رواه مسلم.</a:t>
            </a:r>
          </a:p>
          <a:p>
            <a:r>
              <a:rPr lang="ar-SA" sz="3000" b="1" dirty="0" smtClean="0">
                <a:sym typeface="Wingdings" pitchFamily="2" charset="2"/>
              </a:rPr>
              <a:t>3- الأحاديث المروية عن النبي صلى الله عليه وسلم الدالة على الرؤية متواترة.</a:t>
            </a:r>
          </a:p>
          <a:p>
            <a:r>
              <a:rPr lang="ar-SA" sz="3000" b="1" dirty="0" smtClean="0">
                <a:sym typeface="Wingdings" pitchFamily="2" charset="2"/>
              </a:rPr>
              <a:t> </a:t>
            </a:r>
            <a:endParaRPr lang="ar-SA" sz="30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الرؤية </a:t>
            </a:r>
            <a:r>
              <a:rPr lang="ar-KW" dirty="0" smtClean="0"/>
              <a:t>:</a:t>
            </a:r>
            <a:endParaRPr lang="en-US" dirty="0"/>
          </a:p>
        </p:txBody>
      </p:sp>
      <p:sp>
        <p:nvSpPr>
          <p:cNvPr id="3" name="عنصر نائب للمحتوى 2"/>
          <p:cNvSpPr>
            <a:spLocks noGrp="1"/>
          </p:cNvSpPr>
          <p:nvPr>
            <p:ph idx="1"/>
          </p:nvPr>
        </p:nvSpPr>
        <p:spPr>
          <a:xfrm>
            <a:off x="609600" y="1600200"/>
            <a:ext cx="8915400" cy="4525963"/>
          </a:xfrm>
        </p:spPr>
        <p:txBody>
          <a:bodyPr/>
          <a:lstStyle/>
          <a:p>
            <a:r>
              <a:rPr lang="ar-SA" b="1" dirty="0" smtClean="0">
                <a:solidFill>
                  <a:srgbClr val="92D050"/>
                </a:solidFill>
                <a:cs typeface="Arial" pitchFamily="34" charset="0"/>
              </a:rPr>
              <a:t>يقول الناظم:</a:t>
            </a:r>
          </a:p>
          <a:p>
            <a:pPr algn="ctr"/>
            <a:r>
              <a:rPr lang="ar-SA" sz="2400" b="1" dirty="0" smtClean="0">
                <a:solidFill>
                  <a:srgbClr val="7030A0"/>
                </a:solidFill>
              </a:rPr>
              <a:t>مما تواتر حديث من كذب    ومن بنى لله بيتاً واحتسب</a:t>
            </a:r>
          </a:p>
          <a:p>
            <a:pPr algn="ctr"/>
            <a:r>
              <a:rPr lang="ar-SA" sz="2400" b="1" dirty="0" smtClean="0">
                <a:solidFill>
                  <a:srgbClr val="7030A0"/>
                </a:solidFill>
              </a:rPr>
              <a:t>ورؤية شفاعة والحوض     ومسح خفين وهذي بعض</a:t>
            </a:r>
          </a:p>
          <a:p>
            <a:r>
              <a:rPr lang="ar-SA" b="1" dirty="0" smtClean="0"/>
              <a:t>عَنْ </a:t>
            </a:r>
            <a:r>
              <a:rPr lang="ar-SA" b="1" dirty="0" smtClean="0">
                <a:hlinkClick r:id="rId2" action="ppaction://hlinkfile" tooltip="معلومات الرواة"/>
              </a:rPr>
              <a:t>أَبِي هُرَيْرَةَ </a:t>
            </a:r>
            <a:r>
              <a:rPr lang="ar-SA" b="1" dirty="0" smtClean="0"/>
              <a:t>، أَنَّهُ أَخْبَرَهُ أَنَّ النَّاسَ قَالُوا : يَا رَسُولَ اللَّهِ ، هَلْ نَرَى رَبَّنَا يَوْمَ الْقِيَامَةِ ؟ فَقَالَ رَسُولُ اللَّهِ صَلَّى اللَّهُ عَلَيْهِ وَسَلَّمَ : " هَلْ تُضَارُّونَ فِي رُؤْيَةِ الْقَمَرِ لَيْلَةَ الْبَدْرِ ، لَيْسَ دُونَهُ سَحَابٌ ؟ " فَقَالُوا : لا ، يَا رَسُولَ اللَّهِ ، فَقَالَ : " هَلْ تُضَارُّونَ فِي رُؤْيَةِ الشَّمْسِ لَيْسَ دُونَهَا سَحَابٌ ؟ " فَقَالُوا : لا ، يَا رَسُولَ اللَّهِ ، قَالَ : " أَمَا إِنَّكُمْ تَرَوْنَهُ هَكَذَا يَوْمَ الْقِيَامَةِ ”.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الرؤية </a:t>
            </a:r>
            <a:r>
              <a:rPr lang="ar-SA" b="1" dirty="0" smtClean="0"/>
              <a:t>:</a:t>
            </a:r>
            <a:endParaRPr lang="ar-SA" b="1" dirty="0"/>
          </a:p>
        </p:txBody>
      </p:sp>
      <p:sp>
        <p:nvSpPr>
          <p:cNvPr id="3" name="عنصر نائب للمحتوى 2"/>
          <p:cNvSpPr>
            <a:spLocks noGrp="1"/>
          </p:cNvSpPr>
          <p:nvPr>
            <p:ph idx="1"/>
          </p:nvPr>
        </p:nvSpPr>
        <p:spPr/>
        <p:txBody>
          <a:bodyPr/>
          <a:lstStyle/>
          <a:p>
            <a:r>
              <a:rPr lang="ar-SA" b="1" dirty="0" smtClean="0">
                <a:solidFill>
                  <a:srgbClr val="92D050"/>
                </a:solidFill>
                <a:cs typeface="Arial" pitchFamily="34" charset="0"/>
              </a:rPr>
              <a:t>الرد على استدلالات </a:t>
            </a:r>
            <a:r>
              <a:rPr lang="ar-SA" b="1" dirty="0" err="1" smtClean="0">
                <a:solidFill>
                  <a:srgbClr val="92D050"/>
                </a:solidFill>
                <a:cs typeface="Arial" pitchFamily="34" charset="0"/>
              </a:rPr>
              <a:t>نفاة</a:t>
            </a:r>
            <a:r>
              <a:rPr lang="ar-SA" b="1" dirty="0" smtClean="0">
                <a:solidFill>
                  <a:srgbClr val="92D050"/>
                </a:solidFill>
                <a:cs typeface="Arial" pitchFamily="34" charset="0"/>
              </a:rPr>
              <a:t> الرؤية:</a:t>
            </a:r>
          </a:p>
          <a:p>
            <a:r>
              <a:rPr lang="ar-SA" b="1" dirty="0" smtClean="0">
                <a:cs typeface="Arial" pitchFamily="34" charset="0"/>
              </a:rPr>
              <a:t>استدل المعتزلة في نفي الرؤية، بقوله تعالى: {لن تراني}، وبقوله تعالى: {لا تدركه الأبصار}.</a:t>
            </a:r>
          </a:p>
          <a:p>
            <a:r>
              <a:rPr lang="ar-SA" b="1" dirty="0" smtClean="0">
                <a:cs typeface="Arial" pitchFamily="34" charset="0"/>
              </a:rPr>
              <a:t>والجواب على الآية الأولى من وجوه:</a:t>
            </a:r>
          </a:p>
          <a:p>
            <a:r>
              <a:rPr lang="ar-SA" b="1" dirty="0" smtClean="0">
                <a:cs typeface="Arial" pitchFamily="34" charset="0"/>
              </a:rPr>
              <a:t>أ-أنه لا يظن على كليم الله وهو موسى عليه الصلاة والسلام أن يسأل ما لا يجوز عليه.</a:t>
            </a:r>
          </a:p>
          <a:p>
            <a:pPr marL="514350" indent="-514350"/>
            <a:r>
              <a:rPr lang="ar-SA" b="1" dirty="0" smtClean="0"/>
              <a:t>ب- أن الله لم ينكر عليه سؤاله، وقد أنكر على نوح سؤاله نجاة ابنه.</a:t>
            </a:r>
          </a:p>
          <a:p>
            <a:pPr marL="514350" indent="-514350"/>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الرؤية </a:t>
            </a:r>
            <a:r>
              <a:rPr lang="ar-SA" b="1" dirty="0" smtClean="0"/>
              <a:t>:</a:t>
            </a:r>
            <a:endParaRPr lang="en-US" dirty="0"/>
          </a:p>
        </p:txBody>
      </p:sp>
      <p:sp>
        <p:nvSpPr>
          <p:cNvPr id="3" name="عنصر نائب للمحتوى 2"/>
          <p:cNvSpPr>
            <a:spLocks noGrp="1"/>
          </p:cNvSpPr>
          <p:nvPr>
            <p:ph idx="1"/>
          </p:nvPr>
        </p:nvSpPr>
        <p:spPr>
          <a:xfrm>
            <a:off x="685800" y="1447800"/>
            <a:ext cx="8915400" cy="4525963"/>
          </a:xfrm>
        </p:spPr>
        <p:txBody>
          <a:bodyPr/>
          <a:lstStyle/>
          <a:p>
            <a:pPr lvl="0"/>
            <a:r>
              <a:rPr lang="ar-SA" b="1" dirty="0" smtClean="0">
                <a:cs typeface="Arial" pitchFamily="34" charset="0"/>
              </a:rPr>
              <a:t>ج- أنه تعالى قال: { لن تراني} ولم يقل :إني لا أُرى، ولن لا تقتضي النفي المؤبد.</a:t>
            </a:r>
          </a:p>
          <a:p>
            <a:pPr lvl="0"/>
            <a:r>
              <a:rPr lang="ar-SA" b="1" dirty="0" smtClean="0">
                <a:solidFill>
                  <a:srgbClr val="7030A0"/>
                </a:solidFill>
                <a:cs typeface="Arial" pitchFamily="34" charset="0"/>
              </a:rPr>
              <a:t>والرد على استدلالهم بقوله </a:t>
            </a:r>
            <a:r>
              <a:rPr lang="ar-SA" b="1" dirty="0" err="1" smtClean="0">
                <a:solidFill>
                  <a:srgbClr val="7030A0"/>
                </a:solidFill>
                <a:cs typeface="Arial" pitchFamily="34" charset="0"/>
              </a:rPr>
              <a:t>تعالى: </a:t>
            </a:r>
            <a:r>
              <a:rPr lang="ar-SA" b="1" dirty="0" smtClean="0">
                <a:solidFill>
                  <a:srgbClr val="7030A0"/>
                </a:solidFill>
                <a:cs typeface="Arial" pitchFamily="34" charset="0"/>
              </a:rPr>
              <a:t>{ لا تدركه الأبصار}، </a:t>
            </a:r>
            <a:r>
              <a:rPr lang="ar-SA" b="1" dirty="0" err="1" smtClean="0">
                <a:solidFill>
                  <a:srgbClr val="7030A0"/>
                </a:solidFill>
                <a:cs typeface="Arial" pitchFamily="34" charset="0"/>
              </a:rPr>
              <a:t>فنقول:</a:t>
            </a:r>
            <a:endParaRPr lang="ar-SA" b="1" dirty="0" smtClean="0">
              <a:solidFill>
                <a:srgbClr val="7030A0"/>
              </a:solidFill>
              <a:cs typeface="Arial" pitchFamily="34" charset="0"/>
            </a:endParaRPr>
          </a:p>
          <a:p>
            <a:pPr lvl="0"/>
            <a:r>
              <a:rPr lang="ar-SA" b="1" dirty="0" smtClean="0">
                <a:cs typeface="Arial" pitchFamily="34" charset="0"/>
              </a:rPr>
              <a:t>المعنى أنه يُرى ولا يدرك ولا يحاط </a:t>
            </a:r>
            <a:r>
              <a:rPr lang="ar-SA" b="1" dirty="0" err="1" smtClean="0">
                <a:cs typeface="Arial" pitchFamily="34" charset="0"/>
              </a:rPr>
              <a:t>به</a:t>
            </a:r>
            <a:r>
              <a:rPr lang="ar-SA" b="1" dirty="0" smtClean="0">
                <a:cs typeface="Arial" pitchFamily="34" charset="0"/>
              </a:rPr>
              <a:t>، والإدراك هو الإحاطة بالشيء، وهو قدر زائد على </a:t>
            </a:r>
            <a:r>
              <a:rPr lang="ar-SA" b="1" dirty="0" err="1" smtClean="0">
                <a:cs typeface="Arial" pitchFamily="34" charset="0"/>
              </a:rPr>
              <a:t>الرؤية.</a:t>
            </a:r>
            <a:r>
              <a:rPr lang="ar-SA" b="1" dirty="0" smtClean="0">
                <a:cs typeface="Arial" pitchFamily="34" charset="0"/>
              </a:rPr>
              <a:t> بل هذه الشمس المخلوقة لا يتمكن رائيها من إدراكها على ما هي </a:t>
            </a:r>
            <a:r>
              <a:rPr lang="ar-SA" b="1" dirty="0" err="1" smtClean="0">
                <a:cs typeface="Arial" pitchFamily="34" charset="0"/>
              </a:rPr>
              <a:t>عليه.</a:t>
            </a:r>
            <a:r>
              <a:rPr lang="ar-SA" b="1" dirty="0" smtClean="0">
                <a:cs typeface="Arial" pitchFamily="34" charset="0"/>
              </a:rPr>
              <a:t> </a:t>
            </a:r>
          </a:p>
          <a:p>
            <a:pPr lvl="0"/>
            <a:r>
              <a:rPr lang="ar-SA" b="1" dirty="0" smtClean="0">
                <a:solidFill>
                  <a:srgbClr val="92D050"/>
                </a:solidFill>
                <a:cs typeface="Arial" pitchFamily="34" charset="0"/>
              </a:rPr>
              <a:t>هل يراه أحد في الدنيا </a:t>
            </a:r>
            <a:r>
              <a:rPr lang="ar-SA" b="1" dirty="0" err="1" smtClean="0">
                <a:solidFill>
                  <a:srgbClr val="92D050"/>
                </a:solidFill>
                <a:cs typeface="Arial" pitchFamily="34" charset="0"/>
              </a:rPr>
              <a:t>بعينه؟:</a:t>
            </a:r>
            <a:endParaRPr lang="ar-SA" b="1" dirty="0" smtClean="0">
              <a:solidFill>
                <a:srgbClr val="92D050"/>
              </a:solidFill>
              <a:cs typeface="Arial" pitchFamily="34" charset="0"/>
            </a:endParaRPr>
          </a:p>
          <a:p>
            <a:pPr lvl="0"/>
            <a:r>
              <a:rPr lang="ar-SA" b="1" dirty="0" smtClean="0">
                <a:cs typeface="Arial" pitchFamily="34" charset="0"/>
              </a:rPr>
              <a:t>اتفقت الأمة على انه لا يراه أحد بعينه، ولم يتنازعوا في ذلك إلا في</a:t>
            </a:r>
            <a:endParaRPr lang="ar-SA"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الرؤية </a:t>
            </a:r>
            <a:r>
              <a:rPr lang="ar-SA" b="1" dirty="0" smtClean="0"/>
              <a:t>:</a:t>
            </a:r>
            <a:endParaRPr lang="en-US" dirty="0"/>
          </a:p>
        </p:txBody>
      </p:sp>
      <p:sp>
        <p:nvSpPr>
          <p:cNvPr id="3" name="عنصر نائب للمحتوى 2"/>
          <p:cNvSpPr>
            <a:spLocks noGrp="1"/>
          </p:cNvSpPr>
          <p:nvPr>
            <p:ph idx="1"/>
          </p:nvPr>
        </p:nvSpPr>
        <p:spPr/>
        <p:txBody>
          <a:bodyPr/>
          <a:lstStyle/>
          <a:p>
            <a:r>
              <a:rPr lang="ar-SA" sz="3000" b="1" dirty="0" smtClean="0">
                <a:cs typeface="Arial" pitchFamily="34" charset="0"/>
              </a:rPr>
              <a:t>نبينا صلى الله عليه وسلم خاصة، وفق ما تم دراسته مسبقاً في المعراج </a:t>
            </a:r>
            <a:r>
              <a:rPr lang="ar-SA" sz="3000" b="1" dirty="0" err="1" smtClean="0">
                <a:cs typeface="Arial" pitchFamily="34" charset="0"/>
              </a:rPr>
              <a:t>به</a:t>
            </a:r>
            <a:r>
              <a:rPr lang="ar-SA" sz="3000" b="1" dirty="0" smtClean="0">
                <a:cs typeface="Arial" pitchFamily="34" charset="0"/>
              </a:rPr>
              <a:t> عليه الصلاة والسلام وأنه رأى ربه بعين قلبه.</a:t>
            </a:r>
          </a:p>
          <a:p>
            <a:r>
              <a:rPr lang="ar-SA" b="1" dirty="0" smtClean="0">
                <a:solidFill>
                  <a:srgbClr val="92D050"/>
                </a:solidFill>
                <a:cs typeface="Arial" pitchFamily="34" charset="0"/>
              </a:rPr>
              <a:t>الرد على من تأول الرؤية </a:t>
            </a:r>
            <a:r>
              <a:rPr lang="ar-SA" b="1" dirty="0" err="1" smtClean="0">
                <a:solidFill>
                  <a:srgbClr val="92D050"/>
                </a:solidFill>
                <a:cs typeface="Arial" pitchFamily="34" charset="0"/>
              </a:rPr>
              <a:t>بالعلم:</a:t>
            </a:r>
            <a:endParaRPr lang="ar-SA" b="1" dirty="0" smtClean="0">
              <a:solidFill>
                <a:srgbClr val="92D050"/>
              </a:solidFill>
              <a:cs typeface="Arial" pitchFamily="34" charset="0"/>
            </a:endParaRPr>
          </a:p>
          <a:p>
            <a:r>
              <a:rPr lang="ar-SA" sz="2400" b="1" dirty="0" smtClean="0">
                <a:solidFill>
                  <a:srgbClr val="0070C0"/>
                </a:solidFill>
                <a:cs typeface="Arial" pitchFamily="34" charset="0"/>
              </a:rPr>
              <a:t>قال </a:t>
            </a:r>
            <a:r>
              <a:rPr lang="ar-SA" sz="2400" b="1" dirty="0" err="1" smtClean="0">
                <a:solidFill>
                  <a:srgbClr val="0070C0"/>
                </a:solidFill>
                <a:cs typeface="Arial" pitchFamily="34" charset="0"/>
              </a:rPr>
              <a:t>الطحاوي</a:t>
            </a:r>
            <a:r>
              <a:rPr lang="ar-SA" sz="2400" b="1" dirty="0" smtClean="0">
                <a:solidFill>
                  <a:srgbClr val="0070C0"/>
                </a:solidFill>
                <a:cs typeface="Arial" pitchFamily="34" charset="0"/>
              </a:rPr>
              <a:t> رحمه </a:t>
            </a:r>
            <a:r>
              <a:rPr lang="ar-SA" sz="2400" b="1" dirty="0" err="1" smtClean="0">
                <a:solidFill>
                  <a:srgbClr val="0070C0"/>
                </a:solidFill>
                <a:cs typeface="Arial" pitchFamily="34" charset="0"/>
              </a:rPr>
              <a:t>الله: </a:t>
            </a:r>
            <a:r>
              <a:rPr lang="ar-SA" sz="2400" b="1" dirty="0" smtClean="0">
                <a:solidFill>
                  <a:srgbClr val="0070C0"/>
                </a:solidFill>
                <a:cs typeface="Arial" pitchFamily="34" charset="0"/>
              </a:rPr>
              <a:t>(ولا يصح الإيمان بالرؤية لأهل دار السلام لمن اعتبرها منهم بوهم، أو تأولها بفهم، إذا كان </a:t>
            </a:r>
            <a:r>
              <a:rPr lang="ar-SA" sz="2400" b="1" dirty="0" err="1" smtClean="0">
                <a:solidFill>
                  <a:srgbClr val="0070C0"/>
                </a:solidFill>
                <a:cs typeface="Arial" pitchFamily="34" charset="0"/>
              </a:rPr>
              <a:t>تاويل</a:t>
            </a:r>
            <a:r>
              <a:rPr lang="ar-SA" sz="2400" b="1" dirty="0" smtClean="0">
                <a:solidFill>
                  <a:srgbClr val="0070C0"/>
                </a:solidFill>
                <a:cs typeface="Arial" pitchFamily="34" charset="0"/>
              </a:rPr>
              <a:t> الرؤية وتأويل كل معنى يضاف إلى الربوبية تركَ التأويل، ولزوم التسليم، وعليه دين المسلمين</a:t>
            </a:r>
            <a:r>
              <a:rPr lang="ar-SA" sz="2400" b="1" dirty="0" err="1" smtClean="0">
                <a:solidFill>
                  <a:srgbClr val="0070C0"/>
                </a:solidFill>
                <a:cs typeface="Arial" pitchFamily="34" charset="0"/>
              </a:rPr>
              <a:t>).</a:t>
            </a:r>
            <a:endParaRPr lang="ar-SA" sz="2400" b="1" dirty="0" smtClean="0">
              <a:solidFill>
                <a:srgbClr val="0070C0"/>
              </a:solidFill>
              <a:cs typeface="Arial" pitchFamily="34" charset="0"/>
            </a:endParaRPr>
          </a:p>
          <a:p>
            <a:r>
              <a:rPr lang="ar-SA" sz="2900" b="1" dirty="0" smtClean="0">
                <a:cs typeface="Arial" pitchFamily="34" charset="0"/>
              </a:rPr>
              <a:t>في هذا رد على المعتزلة ومن يقول بقولهم في نفي الرؤية، الذين تأولوا الرؤية بالعلم، فإن النبي صلى الله عليه وسلم </a:t>
            </a:r>
            <a:r>
              <a:rPr lang="ar-SA" sz="2900" b="1" dirty="0" err="1" smtClean="0">
                <a:cs typeface="Arial" pitchFamily="34" charset="0"/>
              </a:rPr>
              <a:t>قال: </a:t>
            </a:r>
            <a:r>
              <a:rPr lang="ar-SA" sz="2900" b="1" dirty="0" smtClean="0">
                <a:cs typeface="Arial" pitchFamily="34" charset="0"/>
              </a:rPr>
              <a:t>” إنكم ترون ربكم كما ترون القمر..“ فهل يحتمل: أنكم تعلمون </a:t>
            </a:r>
            <a:r>
              <a:rPr lang="ar-SA" sz="2900" b="1" dirty="0" err="1" smtClean="0">
                <a:cs typeface="Arial" pitchFamily="34" charset="0"/>
              </a:rPr>
              <a:t>ربكم..!!</a:t>
            </a:r>
            <a:r>
              <a:rPr lang="ar-SA" sz="2900" b="1" dirty="0" smtClean="0">
                <a:cs typeface="Arial" pitchFamily="34" charset="0"/>
              </a:rPr>
              <a:t> والرؤية المقترنة بالقمر والشمس في الحديث هي رؤية بصرية وليست </a:t>
            </a:r>
            <a:r>
              <a:rPr lang="ar-SA" sz="2900" b="1" dirty="0" err="1" smtClean="0">
                <a:cs typeface="Arial" pitchFamily="34" charset="0"/>
              </a:rPr>
              <a:t>قلبية.</a:t>
            </a:r>
            <a:r>
              <a:rPr lang="ar-SA" sz="2900" b="1" dirty="0" smtClean="0">
                <a:solidFill>
                  <a:srgbClr val="92D050"/>
                </a:solidFill>
                <a:cs typeface="Arial" pitchFamily="34" charset="0"/>
              </a:rPr>
              <a:t> </a:t>
            </a:r>
            <a:endParaRPr lang="en-US" sz="2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الشفاعة:-</a:t>
            </a:r>
            <a:endParaRPr lang="en-US" dirty="0"/>
          </a:p>
        </p:txBody>
      </p:sp>
      <p:sp>
        <p:nvSpPr>
          <p:cNvPr id="3" name="عنصر نائب للمحتوى 2"/>
          <p:cNvSpPr>
            <a:spLocks noGrp="1"/>
          </p:cNvSpPr>
          <p:nvPr>
            <p:ph idx="1"/>
          </p:nvPr>
        </p:nvSpPr>
        <p:spPr/>
        <p:txBody>
          <a:bodyPr/>
          <a:lstStyle/>
          <a:p>
            <a:r>
              <a:rPr lang="ar-SA" sz="2400" b="1" dirty="0" smtClean="0">
                <a:solidFill>
                  <a:srgbClr val="0070C0"/>
                </a:solidFill>
                <a:cs typeface="Arial" pitchFamily="34" charset="0"/>
              </a:rPr>
              <a:t>قال </a:t>
            </a:r>
            <a:r>
              <a:rPr lang="ar-SA" sz="2400" b="1" dirty="0" err="1" smtClean="0">
                <a:solidFill>
                  <a:srgbClr val="0070C0"/>
                </a:solidFill>
                <a:cs typeface="Arial" pitchFamily="34" charset="0"/>
              </a:rPr>
              <a:t>الطحاوي</a:t>
            </a:r>
            <a:r>
              <a:rPr lang="ar-SA" sz="2400" b="1" dirty="0" smtClean="0">
                <a:solidFill>
                  <a:srgbClr val="0070C0"/>
                </a:solidFill>
                <a:cs typeface="Arial" pitchFamily="34" charset="0"/>
              </a:rPr>
              <a:t> رحمه </a:t>
            </a:r>
            <a:r>
              <a:rPr lang="ar-SA" sz="2400" b="1" dirty="0" err="1" smtClean="0">
                <a:solidFill>
                  <a:srgbClr val="0070C0"/>
                </a:solidFill>
                <a:cs typeface="Arial" pitchFamily="34" charset="0"/>
              </a:rPr>
              <a:t>الله: </a:t>
            </a:r>
            <a:r>
              <a:rPr lang="ar-SA" sz="2400" b="1" dirty="0" smtClean="0">
                <a:solidFill>
                  <a:srgbClr val="0070C0"/>
                </a:solidFill>
                <a:cs typeface="Arial" pitchFamily="34" charset="0"/>
              </a:rPr>
              <a:t>(والشفاعة التي ادخرها لهم حق، كما روي في الأخبار</a:t>
            </a:r>
            <a:r>
              <a:rPr lang="ar-SA" sz="2400" b="1" dirty="0" err="1" smtClean="0">
                <a:solidFill>
                  <a:srgbClr val="0070C0"/>
                </a:solidFill>
                <a:cs typeface="Arial" pitchFamily="34" charset="0"/>
              </a:rPr>
              <a:t>).</a:t>
            </a:r>
            <a:endParaRPr lang="ar-SA" sz="2400" b="1" dirty="0" smtClean="0">
              <a:solidFill>
                <a:srgbClr val="0070C0"/>
              </a:solidFill>
              <a:cs typeface="Arial" pitchFamily="34" charset="0"/>
            </a:endParaRPr>
          </a:p>
          <a:p>
            <a:r>
              <a:rPr lang="ar-SA" b="1" dirty="0" smtClean="0">
                <a:solidFill>
                  <a:srgbClr val="92D050"/>
                </a:solidFill>
                <a:cs typeface="Arial" pitchFamily="34" charset="0"/>
              </a:rPr>
              <a:t>أنواع </a:t>
            </a:r>
            <a:r>
              <a:rPr lang="ar-SA" b="1" dirty="0" err="1" smtClean="0">
                <a:solidFill>
                  <a:srgbClr val="92D050"/>
                </a:solidFill>
                <a:cs typeface="Arial" pitchFamily="34" charset="0"/>
              </a:rPr>
              <a:t>الشفاعة:</a:t>
            </a:r>
            <a:endParaRPr lang="ar-SA" b="1" dirty="0" smtClean="0">
              <a:solidFill>
                <a:srgbClr val="92D050"/>
              </a:solidFill>
              <a:cs typeface="Arial" pitchFamily="34" charset="0"/>
            </a:endParaRPr>
          </a:p>
          <a:p>
            <a:r>
              <a:rPr lang="ar-SA" b="1" dirty="0" smtClean="0">
                <a:solidFill>
                  <a:srgbClr val="C00000"/>
                </a:solidFill>
                <a:cs typeface="Arial" pitchFamily="34" charset="0"/>
              </a:rPr>
              <a:t>الأولى: </a:t>
            </a:r>
            <a:r>
              <a:rPr lang="ar-SA" b="1" dirty="0" smtClean="0">
                <a:cs typeface="Arial" pitchFamily="34" charset="0"/>
              </a:rPr>
              <a:t>الشفاعة العظمى لأهل الموقف لفصل القضاء بينهم، والخاصة بنبينا صلى الله عليه وسلم من بين سائر إخوانه من الأنبياء والمرسلين عليهم الصلاة والسلام.</a:t>
            </a:r>
          </a:p>
          <a:p>
            <a:r>
              <a:rPr lang="ar-SA" b="1" dirty="0" smtClean="0">
                <a:solidFill>
                  <a:srgbClr val="C00000"/>
                </a:solidFill>
                <a:cs typeface="Arial" pitchFamily="34" charset="0"/>
              </a:rPr>
              <a:t>الثانية: </a:t>
            </a:r>
            <a:r>
              <a:rPr lang="ar-SA" b="1" dirty="0" smtClean="0">
                <a:cs typeface="Arial" pitchFamily="34" charset="0"/>
              </a:rPr>
              <a:t>شفاعته صلى الله عليه وسلم في أقوام قد تساوت حسناتهم وسيئاتهم، فيشفع فيهم ليدخلوا الجنة.</a:t>
            </a:r>
          </a:p>
          <a:p>
            <a:r>
              <a:rPr lang="ar-SA" b="1" dirty="0" smtClean="0">
                <a:solidFill>
                  <a:srgbClr val="C00000"/>
                </a:solidFill>
                <a:cs typeface="Arial" pitchFamily="34" charset="0"/>
              </a:rPr>
              <a:t>الثالثة: </a:t>
            </a:r>
            <a:r>
              <a:rPr lang="ar-SA" b="1" dirty="0" smtClean="0">
                <a:cs typeface="Arial" pitchFamily="34" charset="0"/>
              </a:rPr>
              <a:t>شفاعته صلى الله عليه وسلم في أقوام قد أمر بهم إلى النار أن لا يدخلوها.</a:t>
            </a:r>
            <a:endParaRPr lang="en-US" b="1" dirty="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990600"/>
            <a:ext cx="8915400" cy="5135563"/>
          </a:xfrm>
        </p:spPr>
        <p:txBody>
          <a:bodyPr/>
          <a:lstStyle/>
          <a:p>
            <a:r>
              <a:rPr lang="ar-SA" b="1" dirty="0" err="1" smtClean="0">
                <a:solidFill>
                  <a:srgbClr val="00B050"/>
                </a:solidFill>
              </a:rPr>
              <a:t>الشفاعة:</a:t>
            </a:r>
            <a:r>
              <a:rPr lang="ar-SA" b="1" dirty="0" smtClean="0"/>
              <a:t> </a:t>
            </a:r>
          </a:p>
          <a:p>
            <a:r>
              <a:rPr lang="ar-SA" b="1" dirty="0" smtClean="0">
                <a:solidFill>
                  <a:srgbClr val="C00000"/>
                </a:solidFill>
                <a:cs typeface="Arial" pitchFamily="34" charset="0"/>
              </a:rPr>
              <a:t>الرابعة:</a:t>
            </a:r>
            <a:r>
              <a:rPr lang="ar-SA" b="1" dirty="0" smtClean="0">
                <a:cs typeface="Arial" pitchFamily="34" charset="0"/>
              </a:rPr>
              <a:t> شفاعته صلى الله عليه وسلم في رفع درجات من يدخل الجنة.</a:t>
            </a:r>
          </a:p>
          <a:p>
            <a:r>
              <a:rPr lang="ar-SA" b="1" dirty="0" smtClean="0">
                <a:solidFill>
                  <a:srgbClr val="C00000"/>
                </a:solidFill>
                <a:cs typeface="Arial" pitchFamily="34" charset="0"/>
              </a:rPr>
              <a:t>الخامسة:</a:t>
            </a:r>
            <a:r>
              <a:rPr lang="ar-SA" b="1" dirty="0" smtClean="0">
                <a:cs typeface="Arial" pitchFamily="34" charset="0"/>
              </a:rPr>
              <a:t> شفاعته صلى الله عليه وسلم في أقوام أن يدخلوا الجنة.بغير حساب كما ورد في حديث عكاشة بن محصن.</a:t>
            </a:r>
          </a:p>
          <a:p>
            <a:r>
              <a:rPr lang="ar-SA" b="1" dirty="0" smtClean="0">
                <a:solidFill>
                  <a:srgbClr val="C00000"/>
                </a:solidFill>
                <a:cs typeface="Arial" pitchFamily="34" charset="0"/>
              </a:rPr>
              <a:t>السادسة:</a:t>
            </a:r>
            <a:r>
              <a:rPr lang="ar-SA" b="1" dirty="0" smtClean="0">
                <a:cs typeface="Arial" pitchFamily="34" charset="0"/>
              </a:rPr>
              <a:t> شفاعته صلى الله عليه وسلم في تخفيف العذاب عمن يستحقه، كشفاعته في عمه أبي طالب أن يخفف عنه عذابه.</a:t>
            </a:r>
          </a:p>
          <a:p>
            <a:r>
              <a:rPr lang="ar-SA" b="1" dirty="0" smtClean="0">
                <a:solidFill>
                  <a:srgbClr val="C00000"/>
                </a:solidFill>
                <a:cs typeface="Arial" pitchFamily="34" charset="0"/>
              </a:rPr>
              <a:t>السابعة:</a:t>
            </a:r>
            <a:r>
              <a:rPr lang="ar-SA" b="1" dirty="0" smtClean="0">
                <a:cs typeface="Arial" pitchFamily="34" charset="0"/>
              </a:rPr>
              <a:t> شفاعته صلى الله عليه وسلم في أن يؤذن لجميع المؤمنين في دخول الجنة.</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الشفاعة:-</a:t>
            </a:r>
            <a:endParaRPr lang="en-US" dirty="0"/>
          </a:p>
        </p:txBody>
      </p:sp>
      <p:sp>
        <p:nvSpPr>
          <p:cNvPr id="3" name="عنصر نائب للمحتوى 2"/>
          <p:cNvSpPr>
            <a:spLocks noGrp="1"/>
          </p:cNvSpPr>
          <p:nvPr>
            <p:ph idx="1"/>
          </p:nvPr>
        </p:nvSpPr>
        <p:spPr/>
        <p:txBody>
          <a:bodyPr/>
          <a:lstStyle/>
          <a:p>
            <a:r>
              <a:rPr lang="ar-SA" b="1" dirty="0" smtClean="0">
                <a:solidFill>
                  <a:srgbClr val="C00000"/>
                </a:solidFill>
              </a:rPr>
              <a:t>الثامنة:</a:t>
            </a:r>
            <a:r>
              <a:rPr lang="ar-SA" b="1" dirty="0" smtClean="0">
                <a:cs typeface="Arial" pitchFamily="34" charset="0"/>
              </a:rPr>
              <a:t> شفاعته صلى الله عليه وسلم في أهل الكبائر من أمته ممن دخل النار، فيخرجون منها.</a:t>
            </a:r>
          </a:p>
          <a:p>
            <a:r>
              <a:rPr lang="ar-SA" b="1" dirty="0" smtClean="0">
                <a:cs typeface="Arial" pitchFamily="34" charset="0"/>
              </a:rPr>
              <a:t>وهذه الشفاعة تشاركه فيها الملائكة </a:t>
            </a:r>
            <a:r>
              <a:rPr lang="ar-SA" b="1" dirty="0" err="1" smtClean="0">
                <a:cs typeface="Arial" pitchFamily="34" charset="0"/>
              </a:rPr>
              <a:t>والنبيون</a:t>
            </a:r>
            <a:r>
              <a:rPr lang="ar-SA" b="1" dirty="0" smtClean="0">
                <a:cs typeface="Arial" pitchFamily="34" charset="0"/>
              </a:rPr>
              <a:t> والمؤمنون أيضاً.</a:t>
            </a:r>
          </a:p>
          <a:p>
            <a:r>
              <a:rPr lang="ar-SA" b="1" dirty="0" smtClean="0">
                <a:solidFill>
                  <a:srgbClr val="92D050"/>
                </a:solidFill>
                <a:cs typeface="Arial" pitchFamily="34" charset="0"/>
              </a:rPr>
              <a:t>أقوال الناس في </a:t>
            </a:r>
            <a:r>
              <a:rPr lang="ar-SA" b="1" dirty="0" err="1" smtClean="0">
                <a:solidFill>
                  <a:srgbClr val="92D050"/>
                </a:solidFill>
                <a:cs typeface="Arial" pitchFamily="34" charset="0"/>
              </a:rPr>
              <a:t>الشفاعة:</a:t>
            </a:r>
            <a:endParaRPr lang="ar-SA" b="1" dirty="0" smtClean="0">
              <a:solidFill>
                <a:srgbClr val="92D050"/>
              </a:solidFill>
              <a:cs typeface="Arial" pitchFamily="34" charset="0"/>
            </a:endParaRPr>
          </a:p>
          <a:p>
            <a:r>
              <a:rPr lang="ar-SA" b="1" dirty="0" smtClean="0">
                <a:solidFill>
                  <a:srgbClr val="92D050"/>
                </a:solidFill>
                <a:cs typeface="Arial" pitchFamily="34" charset="0"/>
              </a:rPr>
              <a:t>الناس في الشفاعة على ثلاثة </a:t>
            </a:r>
            <a:r>
              <a:rPr lang="ar-SA" b="1" dirty="0" err="1" smtClean="0">
                <a:solidFill>
                  <a:srgbClr val="92D050"/>
                </a:solidFill>
                <a:cs typeface="Arial" pitchFamily="34" charset="0"/>
              </a:rPr>
              <a:t>أقوال:</a:t>
            </a:r>
            <a:endParaRPr lang="ar-SA" b="1" dirty="0" smtClean="0">
              <a:solidFill>
                <a:srgbClr val="92D050"/>
              </a:solidFill>
              <a:cs typeface="Arial" pitchFamily="34" charset="0"/>
            </a:endParaRPr>
          </a:p>
          <a:p>
            <a:r>
              <a:rPr lang="ar-SA" b="1" dirty="0" smtClean="0">
                <a:cs typeface="Arial" pitchFamily="34" charset="0"/>
              </a:rPr>
              <a:t>1- المشركون والنصارى والمبتدعون من الغلاة في المشايخ وغيرهم: يجعلون شفاعة من يعظمونه عند الله كالشفاعة في الدنيا.</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الشفاعة:</a:t>
            </a:r>
            <a:endParaRPr lang="en-US" dirty="0"/>
          </a:p>
        </p:txBody>
      </p:sp>
      <p:sp>
        <p:nvSpPr>
          <p:cNvPr id="3" name="عنصر نائب للمحتوى 2"/>
          <p:cNvSpPr>
            <a:spLocks noGrp="1"/>
          </p:cNvSpPr>
          <p:nvPr>
            <p:ph idx="1"/>
          </p:nvPr>
        </p:nvSpPr>
        <p:spPr/>
        <p:txBody>
          <a:bodyPr/>
          <a:lstStyle/>
          <a:p>
            <a:r>
              <a:rPr lang="ar-SA" b="1" dirty="0" smtClean="0"/>
              <a:t>2- المعتزلة والخوارج: أنكروا شفاعة نبينا محمد صلى الله عليه وسلم وغيره في أهل الكبائر.</a:t>
            </a:r>
          </a:p>
          <a:p>
            <a:r>
              <a:rPr lang="ar-SA" b="1" dirty="0" smtClean="0"/>
              <a:t>3- أهل السنة والجماعة: يقرون شفاعة نبينا محمد صلى الله عليه وسلم وغيره في أهل </a:t>
            </a:r>
            <a:r>
              <a:rPr lang="ar-SA" b="1" dirty="0" err="1" smtClean="0"/>
              <a:t>الكبائر.</a:t>
            </a:r>
            <a:r>
              <a:rPr lang="ar-SA" b="1" dirty="0" smtClean="0"/>
              <a:t> لكن لا يشفع أحد حتى يأذن الله له ويحد له حداً كما ثبت في حديث الشفاعة </a:t>
            </a:r>
            <a:r>
              <a:rPr lang="ar-SA" b="1" smtClean="0"/>
              <a:t>الصحيح. </a:t>
            </a:r>
            <a:r>
              <a:rPr lang="ar-SA" dirty="0" smtClean="0"/>
              <a:t/>
            </a:r>
            <a:br>
              <a:rPr lang="ar-SA"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1930</TotalTime>
  <Words>970</Words>
  <Application>Microsoft Office PowerPoint</Application>
  <PresentationFormat>A4 Paper (210x297 mm)‎</PresentationFormat>
  <Paragraphs>79</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عنوان المحاضرة التاسعة  </vt:lpstr>
      <vt:lpstr>عناصر المحاضرة</vt:lpstr>
      <vt:lpstr>الرؤية : </vt:lpstr>
      <vt:lpstr>الرؤية : </vt:lpstr>
      <vt:lpstr>الرؤية :</vt:lpstr>
      <vt:lpstr>الرؤية :</vt:lpstr>
      <vt:lpstr>الرؤية :</vt:lpstr>
      <vt:lpstr>الرؤية :</vt:lpstr>
      <vt:lpstr>الشفاعة:-</vt:lpstr>
      <vt:lpstr>الشريحة 11</vt:lpstr>
      <vt:lpstr>الشفاعة:-</vt:lpstr>
      <vt:lpstr>الشفاعة:</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"عبدالرحمن النعيم" &lt;aaaa__999@hotmail.com&gt;</dc:creator>
  <cp:lastModifiedBy>adminuser</cp:lastModifiedBy>
  <cp:revision>190</cp:revision>
  <dcterms:created xsi:type="dcterms:W3CDTF">2009-10-14T19:14:34Z</dcterms:created>
  <dcterms:modified xsi:type="dcterms:W3CDTF">2012-03-21T07:01:43Z</dcterms:modified>
</cp:coreProperties>
</file>