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73" r:id="rId4"/>
    <p:sldId id="267" r:id="rId5"/>
    <p:sldId id="259" r:id="rId6"/>
    <p:sldId id="268" r:id="rId7"/>
    <p:sldId id="269" r:id="rId8"/>
    <p:sldId id="271" r:id="rId9"/>
    <p:sldId id="272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4AF"/>
    <a:srgbClr val="AD9968"/>
    <a:srgbClr val="009900"/>
    <a:srgbClr val="709256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600" y="5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العقيدة 3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KW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زياد بن عبد الله الحمام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العاشرة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عنوان المحاضرة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</a:rPr>
              <a:t>الإيمان بالقدر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قول أهل السنة في القدر، </a:t>
            </a:r>
            <a:r>
              <a:rPr lang="ar-SA" b="1" dirty="0" err="1" smtClean="0"/>
              <a:t>وفيه</a:t>
            </a:r>
            <a:r>
              <a:rPr lang="ar-SA" dirty="0" err="1" smtClean="0"/>
              <a:t>:</a:t>
            </a:r>
            <a:endParaRPr lang="ar-SA" dirty="0" smtClean="0"/>
          </a:p>
          <a:p>
            <a:pPr algn="ctr"/>
            <a:r>
              <a:rPr lang="ar-SA" b="1" dirty="0" smtClean="0">
                <a:solidFill>
                  <a:srgbClr val="AD9968"/>
                </a:solidFill>
              </a:rPr>
              <a:t>أقوال الناس في القدر</a:t>
            </a:r>
          </a:p>
          <a:p>
            <a:pPr algn="ctr"/>
            <a:r>
              <a:rPr lang="ar-SA" b="1" dirty="0" smtClean="0">
                <a:solidFill>
                  <a:srgbClr val="AD9968"/>
                </a:solidFill>
              </a:rPr>
              <a:t>الأدلة على قول أهل السنة والجماعة</a:t>
            </a:r>
          </a:p>
          <a:p>
            <a:pPr algn="ctr"/>
            <a:r>
              <a:rPr lang="ar-SA" b="1" dirty="0" smtClean="0">
                <a:solidFill>
                  <a:srgbClr val="AD9968"/>
                </a:solidFill>
              </a:rPr>
              <a:t>إذا كان الكفر بقضاء الله وقدره فكيف نكرهه؟</a:t>
            </a:r>
            <a:endParaRPr lang="en-US" b="1" dirty="0" smtClean="0">
              <a:solidFill>
                <a:srgbClr val="AD9968"/>
              </a:solidFill>
            </a:endParaRPr>
          </a:p>
          <a:p>
            <a:pPr algn="ctr"/>
            <a:r>
              <a:rPr lang="ar-SA" b="1" dirty="0" smtClean="0">
                <a:solidFill>
                  <a:srgbClr val="AD9968"/>
                </a:solidFill>
              </a:rPr>
              <a:t>ما أخطأ العبد لم يكن ليصيبه</a:t>
            </a:r>
          </a:p>
          <a:p>
            <a:pPr algn="ctr"/>
            <a:r>
              <a:rPr lang="ar-SA" b="1" dirty="0" smtClean="0">
                <a:solidFill>
                  <a:srgbClr val="AD9968"/>
                </a:solidFill>
              </a:rPr>
              <a:t>الإيمان بالقدر لا ينافي الأخذ بالأسباب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>
                <a:solidFill>
                  <a:srgbClr val="00B050"/>
                </a:solidFill>
              </a:rPr>
              <a:t>أقوال الناس في القدر: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3B84AF"/>
                </a:solidFill>
              </a:rPr>
              <a:t>قال </a:t>
            </a:r>
            <a:r>
              <a:rPr lang="ar-SA" b="1" dirty="0" err="1" smtClean="0">
                <a:solidFill>
                  <a:srgbClr val="3B84AF"/>
                </a:solidFill>
              </a:rPr>
              <a:t>الطحاوي</a:t>
            </a:r>
            <a:r>
              <a:rPr lang="ar-SA" b="1" dirty="0" smtClean="0">
                <a:solidFill>
                  <a:srgbClr val="3B84AF"/>
                </a:solidFill>
              </a:rPr>
              <a:t> رحمه </a:t>
            </a:r>
            <a:r>
              <a:rPr lang="ar-SA" b="1" dirty="0" err="1" smtClean="0">
                <a:solidFill>
                  <a:srgbClr val="3B84AF"/>
                </a:solidFill>
              </a:rPr>
              <a:t>الله:</a:t>
            </a:r>
            <a:r>
              <a:rPr lang="ar-SA" b="1" dirty="0" smtClean="0">
                <a:solidFill>
                  <a:srgbClr val="3B84AF"/>
                </a:solidFill>
              </a:rPr>
              <a:t>( وقدر لهم أقداراً</a:t>
            </a:r>
            <a:r>
              <a:rPr lang="ar-SA" b="1" dirty="0" err="1" smtClean="0">
                <a:solidFill>
                  <a:srgbClr val="3B84AF"/>
                </a:solidFill>
              </a:rPr>
              <a:t>)</a:t>
            </a:r>
            <a:endParaRPr lang="ar-SA" b="1" dirty="0" smtClean="0">
              <a:solidFill>
                <a:srgbClr val="3B84AF"/>
              </a:solidFill>
            </a:endParaRPr>
          </a:p>
          <a:p>
            <a:r>
              <a:rPr lang="ar-SA" sz="3600" b="1" dirty="0" smtClean="0"/>
              <a:t>قال </a:t>
            </a:r>
            <a:r>
              <a:rPr lang="ar-SA" sz="3600" b="1" dirty="0" err="1" smtClean="0"/>
              <a:t>تعالى : </a:t>
            </a:r>
            <a:r>
              <a:rPr lang="ar-SA" sz="3600" b="1" dirty="0" smtClean="0">
                <a:solidFill>
                  <a:srgbClr val="FF0000"/>
                </a:solidFill>
              </a:rPr>
              <a:t>(إنا كل شيءٍ خلقناه بقدر</a:t>
            </a:r>
            <a:r>
              <a:rPr lang="ar-SA" sz="3600" b="1" dirty="0" err="1" smtClean="0">
                <a:solidFill>
                  <a:srgbClr val="FF0000"/>
                </a:solidFill>
              </a:rPr>
              <a:t>) </a:t>
            </a:r>
            <a:r>
              <a:rPr lang="ar-SA" sz="3600" b="1" dirty="0" smtClean="0"/>
              <a:t>[</a:t>
            </a:r>
            <a:r>
              <a:rPr lang="ar-SA" sz="3600" b="1" dirty="0" err="1" smtClean="0"/>
              <a:t>القمر49</a:t>
            </a:r>
            <a:r>
              <a:rPr lang="ar-SA" sz="3600" b="1" dirty="0" smtClean="0"/>
              <a:t> </a:t>
            </a:r>
            <a:r>
              <a:rPr lang="ar-SA" sz="3600" b="1" dirty="0" err="1" smtClean="0"/>
              <a:t>]</a:t>
            </a:r>
            <a:endParaRPr lang="ar-SA" sz="3600" b="1" dirty="0" smtClean="0"/>
          </a:p>
          <a:p>
            <a:r>
              <a:rPr lang="ar-SA" sz="2800" b="1" dirty="0" smtClean="0"/>
              <a:t>وفي صحيح مسلم عن النبي صلى الله عليه وسلم أنه </a:t>
            </a:r>
            <a:r>
              <a:rPr lang="ar-SA" sz="2800" b="1" dirty="0" err="1" smtClean="0"/>
              <a:t>قال : </a:t>
            </a:r>
            <a:r>
              <a:rPr lang="ar-SA" sz="2800" b="1" dirty="0" smtClean="0"/>
              <a:t>(قدر الله مقادير </a:t>
            </a:r>
          </a:p>
          <a:p>
            <a:r>
              <a:rPr lang="ar-SA" sz="2800" b="1" dirty="0" smtClean="0"/>
              <a:t>الخلق قبل أن يخلق السموات </a:t>
            </a:r>
            <a:r>
              <a:rPr lang="ar-SA" sz="2800" b="1" dirty="0" smtClean="0"/>
              <a:t>والأرض </a:t>
            </a:r>
            <a:r>
              <a:rPr lang="ar-SA" sz="2800" b="1" dirty="0" smtClean="0"/>
              <a:t>بخمسين ألف </a:t>
            </a:r>
            <a:r>
              <a:rPr lang="ar-SA" sz="2800" b="1" dirty="0" err="1" smtClean="0"/>
              <a:t>سنة ) .</a:t>
            </a:r>
            <a:endParaRPr lang="en-US" sz="2800" b="1" dirty="0" smtClean="0"/>
          </a:p>
          <a:p>
            <a:r>
              <a:rPr lang="ar-SA" b="1" dirty="0" smtClean="0">
                <a:solidFill>
                  <a:srgbClr val="7030A0"/>
                </a:solidFill>
              </a:rPr>
              <a:t>والذي عليه </a:t>
            </a:r>
            <a:r>
              <a:rPr lang="ar-SA" b="1" dirty="0" smtClean="0">
                <a:solidFill>
                  <a:srgbClr val="7030A0"/>
                </a:solidFill>
              </a:rPr>
              <a:t>أهل </a:t>
            </a:r>
            <a:r>
              <a:rPr lang="ar-SA" b="1" dirty="0" smtClean="0">
                <a:solidFill>
                  <a:srgbClr val="7030A0"/>
                </a:solidFill>
              </a:rPr>
              <a:t>السنة </a:t>
            </a:r>
            <a:r>
              <a:rPr lang="ar-SA" b="1" dirty="0" err="1" smtClean="0">
                <a:solidFill>
                  <a:srgbClr val="7030A0"/>
                </a:solidFill>
              </a:rPr>
              <a:t>والجماعة </a:t>
            </a:r>
            <a:r>
              <a:rPr lang="ar-SA" b="1" dirty="0" smtClean="0"/>
              <a:t>: أن كل شيء بقضاء الله </a:t>
            </a:r>
            <a:r>
              <a:rPr lang="ar-SA" b="1" dirty="0" err="1" smtClean="0"/>
              <a:t>وقدره </a:t>
            </a:r>
            <a:r>
              <a:rPr lang="ar-SA" b="1" dirty="0" smtClean="0"/>
              <a:t>، </a:t>
            </a:r>
            <a:r>
              <a:rPr lang="ar-SA" b="1" dirty="0" smtClean="0"/>
              <a:t>وأن </a:t>
            </a:r>
            <a:r>
              <a:rPr lang="ar-SA" b="1" dirty="0" smtClean="0"/>
              <a:t>الله تعالى خالق أفعال </a:t>
            </a:r>
            <a:r>
              <a:rPr lang="ar-SA" b="1" dirty="0" err="1" smtClean="0"/>
              <a:t>العباد </a:t>
            </a:r>
            <a:r>
              <a:rPr lang="ar-SA" b="1" dirty="0" smtClean="0"/>
              <a:t>، وأن الله تعالى يريد الكفر من الكافر </a:t>
            </a:r>
            <a:r>
              <a:rPr lang="ar-SA" b="1" dirty="0" err="1" smtClean="0"/>
              <a:t>ويشاؤه </a:t>
            </a:r>
            <a:r>
              <a:rPr lang="ar-SA" b="1" dirty="0" smtClean="0"/>
              <a:t>، ولا يرضاه ولا </a:t>
            </a:r>
            <a:r>
              <a:rPr lang="ar-SA" b="1" dirty="0" err="1" smtClean="0"/>
              <a:t>يحبه </a:t>
            </a:r>
            <a:r>
              <a:rPr lang="ar-SA" b="1" dirty="0" smtClean="0"/>
              <a:t>، فيشاؤه </a:t>
            </a:r>
            <a:r>
              <a:rPr lang="ar-SA" b="1" dirty="0" err="1" smtClean="0"/>
              <a:t>كوناً </a:t>
            </a:r>
            <a:r>
              <a:rPr lang="ar-SA" b="1" dirty="0" smtClean="0"/>
              <a:t>، ولا يرضاه دنياً.</a:t>
            </a:r>
            <a:endParaRPr lang="en-US" b="1" dirty="0" smtClean="0"/>
          </a:p>
          <a:p>
            <a:pPr rtl="1" eaLnBrk="1" hangingPunct="1">
              <a:buFontTx/>
              <a:buChar char="-"/>
            </a:pPr>
            <a:endParaRPr lang="ar-EG" sz="28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r>
              <a:rPr lang="ar-SA" sz="3600" b="1" dirty="0" smtClean="0">
                <a:solidFill>
                  <a:srgbClr val="7030A0"/>
                </a:solidFill>
              </a:rPr>
              <a:t>وخالف في ذلك القدرية </a:t>
            </a:r>
            <a:r>
              <a:rPr lang="ar-SA" sz="3600" b="1" dirty="0" err="1" smtClean="0">
                <a:solidFill>
                  <a:srgbClr val="7030A0"/>
                </a:solidFill>
              </a:rPr>
              <a:t>و</a:t>
            </a:r>
            <a:r>
              <a:rPr lang="ar-SA" sz="3600" b="1" dirty="0" err="1" smtClean="0">
                <a:solidFill>
                  <a:srgbClr val="7030A0"/>
                </a:solidFill>
              </a:rPr>
              <a:t>المعتزلة </a:t>
            </a:r>
            <a:r>
              <a:rPr lang="ar-SA" sz="3600" b="1" dirty="0" smtClean="0"/>
              <a:t>، </a:t>
            </a:r>
            <a:r>
              <a:rPr lang="ar-SA" sz="3600" b="1" dirty="0" err="1" smtClean="0"/>
              <a:t>وزعموا </a:t>
            </a:r>
            <a:r>
              <a:rPr lang="ar-SA" sz="3600" b="1" dirty="0" smtClean="0"/>
              <a:t>: أن الله شاء الإيمان من </a:t>
            </a:r>
            <a:r>
              <a:rPr lang="ar-SA" sz="3600" b="1" dirty="0" err="1" smtClean="0"/>
              <a:t>الكافر </a:t>
            </a:r>
            <a:r>
              <a:rPr lang="ar-SA" sz="3600" b="1" dirty="0" smtClean="0"/>
              <a:t>، ولكن الكافر شاء </a:t>
            </a:r>
            <a:r>
              <a:rPr lang="ar-SA" sz="3600" b="1" dirty="0" err="1" smtClean="0"/>
              <a:t>الكفر </a:t>
            </a:r>
            <a:r>
              <a:rPr lang="ar-SA" sz="3600" b="1" dirty="0" smtClean="0"/>
              <a:t>، </a:t>
            </a:r>
            <a:r>
              <a:rPr lang="ar-SA" sz="3600" b="1" dirty="0" smtClean="0"/>
              <a:t>هربوا </a:t>
            </a:r>
            <a:r>
              <a:rPr lang="ar-SA" sz="3600" b="1" dirty="0" smtClean="0"/>
              <a:t>إلى هذا لئلا </a:t>
            </a:r>
            <a:r>
              <a:rPr lang="ar-SA" sz="3600" b="1" dirty="0" err="1" smtClean="0"/>
              <a:t>يقولوا </a:t>
            </a:r>
            <a:r>
              <a:rPr lang="ar-SA" sz="3600" b="1" dirty="0" smtClean="0"/>
              <a:t>: شاء الكفر من الكافر وعذبه </a:t>
            </a:r>
            <a:r>
              <a:rPr lang="ar-SA" sz="3600" b="1" dirty="0" err="1" smtClean="0"/>
              <a:t>عليه !</a:t>
            </a:r>
            <a:r>
              <a:rPr lang="ar-SA" sz="3600" b="1" dirty="0" smtClean="0"/>
              <a:t> </a:t>
            </a:r>
            <a:endParaRPr lang="en-US" sz="3600" b="1" dirty="0" smtClean="0"/>
          </a:p>
          <a:p>
            <a:r>
              <a:rPr lang="ar-SA" sz="3600" b="1" dirty="0" smtClean="0"/>
              <a:t>فإنهم هربوا من شيء فوقعوا فيما هو </a:t>
            </a:r>
            <a:r>
              <a:rPr lang="ar-SA" sz="3600" b="1" dirty="0" err="1" smtClean="0"/>
              <a:t>شرمنه </a:t>
            </a:r>
            <a:r>
              <a:rPr lang="ar-SA" sz="3600" b="1" dirty="0" err="1" smtClean="0"/>
              <a:t>!</a:t>
            </a:r>
            <a:r>
              <a:rPr lang="ar-SA" sz="3600" b="1" dirty="0" smtClean="0"/>
              <a:t> فإنهم يلزمهم أن مشيئة الكافر غلبت مشيئة الله </a:t>
            </a:r>
            <a:r>
              <a:rPr lang="ar-SA" sz="3600" b="1" dirty="0" err="1" smtClean="0"/>
              <a:t>تعالى </a:t>
            </a:r>
            <a:r>
              <a:rPr lang="ar-SA" sz="3600" b="1" dirty="0" smtClean="0"/>
              <a:t>، وهذا من أقبح </a:t>
            </a:r>
            <a:r>
              <a:rPr lang="ar-SA" sz="3600" b="1" dirty="0" smtClean="0"/>
              <a:t>الاعتقاد، </a:t>
            </a:r>
            <a:r>
              <a:rPr lang="ar-SA" sz="3600" b="1" dirty="0" smtClean="0"/>
              <a:t>لأنه لا دليل </a:t>
            </a:r>
            <a:r>
              <a:rPr lang="ar-SA" sz="3600" b="1" dirty="0" err="1" smtClean="0"/>
              <a:t>عليه </a:t>
            </a:r>
            <a:r>
              <a:rPr lang="ar-SA" sz="3600" b="1" dirty="0" smtClean="0"/>
              <a:t>، بل هو مخالف للدليل.</a:t>
            </a:r>
            <a:endParaRPr lang="en-US" sz="3600" b="1" dirty="0" smtClean="0"/>
          </a:p>
          <a:p>
            <a:endParaRPr lang="en-US" sz="360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الأدلة على قول أهل السنة والجماعة: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524000"/>
            <a:ext cx="9067800" cy="4754563"/>
          </a:xfrm>
        </p:spPr>
        <p:txBody>
          <a:bodyPr/>
          <a:lstStyle/>
          <a:p>
            <a:r>
              <a:rPr lang="ar-SA" b="1" dirty="0" smtClean="0"/>
              <a:t>قال </a:t>
            </a:r>
            <a:r>
              <a:rPr lang="ar-SA" b="1" dirty="0" err="1" smtClean="0"/>
              <a:t>تعالى : </a:t>
            </a:r>
            <a:r>
              <a:rPr lang="ar-SA" b="1" dirty="0" smtClean="0"/>
              <a:t>(</a:t>
            </a:r>
            <a:r>
              <a:rPr lang="ar-SA" b="1" dirty="0" smtClean="0">
                <a:solidFill>
                  <a:srgbClr val="FF0000"/>
                </a:solidFill>
              </a:rPr>
              <a:t>ولو شئنا </a:t>
            </a:r>
            <a:r>
              <a:rPr lang="ar-SA" b="1" dirty="0" smtClean="0">
                <a:solidFill>
                  <a:srgbClr val="FF0000"/>
                </a:solidFill>
              </a:rPr>
              <a:t>لآتينا </a:t>
            </a:r>
            <a:r>
              <a:rPr lang="ar-SA" b="1" dirty="0" smtClean="0">
                <a:solidFill>
                  <a:srgbClr val="FF0000"/>
                </a:solidFill>
              </a:rPr>
              <a:t>كل نفس </a:t>
            </a:r>
            <a:r>
              <a:rPr lang="ar-SA" b="1" dirty="0" smtClean="0">
                <a:solidFill>
                  <a:srgbClr val="FF0000"/>
                </a:solidFill>
              </a:rPr>
              <a:t>هداها </a:t>
            </a:r>
            <a:r>
              <a:rPr lang="ar-SA" b="1" dirty="0" smtClean="0">
                <a:solidFill>
                  <a:srgbClr val="FF0000"/>
                </a:solidFill>
              </a:rPr>
              <a:t>ولكن حق القول مني لأملأن جهنم من الجنة والناس أجمعين</a:t>
            </a:r>
            <a:r>
              <a:rPr lang="ar-SA" b="1" dirty="0" err="1" smtClean="0"/>
              <a:t>) </a:t>
            </a:r>
            <a:r>
              <a:rPr lang="ar-SA" b="1" dirty="0" smtClean="0"/>
              <a:t>[السجدة 13</a:t>
            </a:r>
            <a:r>
              <a:rPr lang="ar-SA" b="1" dirty="0" err="1" smtClean="0"/>
              <a:t>]</a:t>
            </a:r>
            <a:endParaRPr lang="en-US" b="1" dirty="0" smtClean="0"/>
          </a:p>
          <a:p>
            <a:r>
              <a:rPr lang="ar-SA" b="1" dirty="0" smtClean="0"/>
              <a:t>ومنشأ </a:t>
            </a:r>
            <a:r>
              <a:rPr lang="ar-SA" b="1" dirty="0" err="1" smtClean="0"/>
              <a:t>الضلال </a:t>
            </a:r>
            <a:r>
              <a:rPr lang="ar-SA" b="1" dirty="0" smtClean="0"/>
              <a:t>: من التسوية </a:t>
            </a:r>
            <a:r>
              <a:rPr lang="ar-SA" b="1" dirty="0" err="1" smtClean="0"/>
              <a:t>بين </a:t>
            </a:r>
            <a:r>
              <a:rPr lang="ar-SA" b="1" dirty="0" smtClean="0"/>
              <a:t>:المشيئة والإرادة،وبين المحبة </a:t>
            </a:r>
            <a:r>
              <a:rPr lang="ar-SA" b="1" dirty="0" err="1" smtClean="0"/>
              <a:t>والرضى </a:t>
            </a:r>
            <a:r>
              <a:rPr lang="ar-SA" b="1" dirty="0" smtClean="0"/>
              <a:t>؛ فسوى بينهما الجبرية والقدرية،ثم </a:t>
            </a:r>
            <a:r>
              <a:rPr lang="ar-SA" b="1" dirty="0" err="1" smtClean="0"/>
              <a:t>اختلفوا .</a:t>
            </a:r>
            <a:endParaRPr lang="en-US" b="1" dirty="0" smtClean="0"/>
          </a:p>
          <a:p>
            <a:r>
              <a:rPr lang="ar-SA" b="1" u="sng" dirty="0" smtClean="0"/>
              <a:t>فقالت </a:t>
            </a:r>
            <a:r>
              <a:rPr lang="ar-SA" b="1" u="sng" dirty="0" err="1" smtClean="0"/>
              <a:t>الجبرية </a:t>
            </a:r>
            <a:r>
              <a:rPr lang="ar-SA" b="1" u="sng" dirty="0" smtClean="0"/>
              <a:t>: </a:t>
            </a:r>
            <a:r>
              <a:rPr lang="ar-SA" b="1" dirty="0" smtClean="0"/>
              <a:t>الكون كله بقضائه </a:t>
            </a:r>
            <a:r>
              <a:rPr lang="ar-SA" b="1" dirty="0" err="1" smtClean="0"/>
              <a:t>وقدره </a:t>
            </a:r>
            <a:r>
              <a:rPr lang="ar-SA" b="1" dirty="0" smtClean="0"/>
              <a:t>، فيكون محبوباً مرضياً.</a:t>
            </a:r>
          </a:p>
          <a:p>
            <a:r>
              <a:rPr lang="ar-SA" b="1" u="sng" dirty="0" smtClean="0"/>
              <a:t>وقالت القدرية </a:t>
            </a:r>
            <a:r>
              <a:rPr lang="ar-SA" b="1" u="sng" dirty="0" err="1" smtClean="0"/>
              <a:t>النفاة</a:t>
            </a:r>
            <a:r>
              <a:rPr lang="ar-SA" b="1" u="sng" dirty="0" smtClean="0"/>
              <a:t> </a:t>
            </a:r>
            <a:r>
              <a:rPr lang="ar-SA" b="1" dirty="0" smtClean="0"/>
              <a:t>: ليست المعاصي محبوبة لله ولا مرضية </a:t>
            </a:r>
          </a:p>
          <a:p>
            <a:r>
              <a:rPr lang="ar-SA" b="1" dirty="0" smtClean="0"/>
              <a:t>له،فليست </a:t>
            </a:r>
            <a:r>
              <a:rPr lang="ar-SA" b="1" dirty="0" err="1" smtClean="0"/>
              <a:t>مقدرة </a:t>
            </a:r>
            <a:r>
              <a:rPr lang="ar-SA" b="1" dirty="0" smtClean="0"/>
              <a:t>، فهي خارجة عن مشيئته وخلقه.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إذا كان الكفر بقضاء الله وقدره فكيف نكرهه؟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ar-SA" b="1" dirty="0" smtClean="0"/>
              <a:t>فإن قيل:إذا كان الكفر بقضاء الله </a:t>
            </a:r>
            <a:r>
              <a:rPr lang="ar-SA" b="1" dirty="0" err="1" smtClean="0"/>
              <a:t>وقدره </a:t>
            </a:r>
            <a:r>
              <a:rPr lang="ar-SA" b="1" dirty="0" smtClean="0"/>
              <a:t>،ونحن مأمورون أن نرضى بقضاء </a:t>
            </a:r>
            <a:r>
              <a:rPr lang="ar-SA" b="1" dirty="0" err="1" smtClean="0"/>
              <a:t>الله </a:t>
            </a:r>
            <a:r>
              <a:rPr lang="ar-SA" b="1" dirty="0" smtClean="0"/>
              <a:t>، فكيف ننكره </a:t>
            </a:r>
            <a:r>
              <a:rPr lang="ar-SA" b="1" dirty="0" err="1" smtClean="0"/>
              <a:t>ونكرهه؟</a:t>
            </a:r>
            <a:endParaRPr lang="ar-SA" b="1" dirty="0" smtClean="0"/>
          </a:p>
          <a:p>
            <a:r>
              <a:rPr lang="ar-SA" b="1" dirty="0" err="1" smtClean="0">
                <a:solidFill>
                  <a:srgbClr val="00B050"/>
                </a:solidFill>
              </a:rPr>
              <a:t>فالجواب </a:t>
            </a:r>
            <a:r>
              <a:rPr lang="ar-SA" b="1" dirty="0" smtClean="0"/>
              <a:t>: أن </a:t>
            </a:r>
            <a:r>
              <a:rPr lang="ar-SA" b="1" dirty="0" smtClean="0">
                <a:solidFill>
                  <a:srgbClr val="FF0000"/>
                </a:solidFill>
              </a:rPr>
              <a:t>يقال:أولاً</a:t>
            </a:r>
            <a:r>
              <a:rPr lang="ar-SA" b="1" dirty="0" smtClean="0"/>
              <a:t>:نحن غير مأمورين بالرضى بكل ما يقضيه الله ويقدره،ولم يرد بذلك كتاب ولا </a:t>
            </a:r>
            <a:r>
              <a:rPr lang="ar-SA" b="1" dirty="0" err="1" smtClean="0"/>
              <a:t>سنة </a:t>
            </a:r>
            <a:r>
              <a:rPr lang="ar-SA" b="1" dirty="0" smtClean="0"/>
              <a:t>، بل من المقضي ما يرضى </a:t>
            </a:r>
            <a:r>
              <a:rPr lang="ar-SA" b="1" dirty="0" err="1" smtClean="0"/>
              <a:t>به</a:t>
            </a:r>
            <a:r>
              <a:rPr lang="ar-SA" b="1" dirty="0" smtClean="0"/>
              <a:t> ، ومنه ما يسخط ويمقت.</a:t>
            </a:r>
            <a:endParaRPr lang="en-US" b="1" dirty="0" smtClean="0"/>
          </a:p>
          <a:p>
            <a:r>
              <a:rPr lang="ar-SA" b="1" dirty="0" smtClean="0">
                <a:solidFill>
                  <a:srgbClr val="FF0000"/>
                </a:solidFill>
              </a:rPr>
              <a:t>ويقال </a:t>
            </a:r>
            <a:r>
              <a:rPr lang="ar-SA" b="1" dirty="0" err="1" smtClean="0">
                <a:solidFill>
                  <a:srgbClr val="FF0000"/>
                </a:solidFill>
              </a:rPr>
              <a:t>ثانياً </a:t>
            </a:r>
            <a:r>
              <a:rPr lang="ar-SA" b="1" dirty="0" smtClean="0"/>
              <a:t>: القضاء له </a:t>
            </a:r>
            <a:r>
              <a:rPr lang="ar-SA" b="1" dirty="0" err="1" smtClean="0"/>
              <a:t>وجهان </a:t>
            </a:r>
            <a:r>
              <a:rPr lang="ar-SA" b="1" dirty="0" smtClean="0"/>
              <a:t>؛ </a:t>
            </a:r>
            <a:r>
              <a:rPr lang="ar-SA" b="1" dirty="0" smtClean="0"/>
              <a:t>أحدهما: تعلقهم </a:t>
            </a:r>
            <a:r>
              <a:rPr lang="ar-SA" b="1" dirty="0" smtClean="0"/>
              <a:t>بالرب سبحانه ونسبته إليه، فمن هذا الوجه يرضى </a:t>
            </a:r>
            <a:r>
              <a:rPr lang="ar-SA" b="1" dirty="0" err="1" smtClean="0"/>
              <a:t>به</a:t>
            </a:r>
            <a:r>
              <a:rPr lang="ar-SA" b="1" dirty="0" smtClean="0"/>
              <a:t> </a:t>
            </a:r>
            <a:r>
              <a:rPr lang="ar-SA" b="1" dirty="0" err="1" smtClean="0"/>
              <a:t>.</a:t>
            </a:r>
            <a:r>
              <a:rPr lang="ar-SA" b="1" dirty="0" smtClean="0"/>
              <a:t> </a:t>
            </a:r>
            <a:endParaRPr lang="en-US" b="1" dirty="0" smtClean="0"/>
          </a:p>
          <a:p>
            <a:endParaRPr lang="en-US" b="1" dirty="0" smtClean="0"/>
          </a:p>
          <a:p>
            <a:pPr eaLnBrk="1" hangingPunct="1"/>
            <a:endParaRPr lang="ar-SA" sz="3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والوجه </a:t>
            </a:r>
            <a:r>
              <a:rPr lang="ar-SA" b="1" dirty="0" err="1" smtClean="0"/>
              <a:t>الثاني </a:t>
            </a:r>
            <a:r>
              <a:rPr lang="ar-SA" b="1" dirty="0" smtClean="0"/>
              <a:t>: تعلقه بالعبد ونسبته إليه، فمن هذا الوجه  ينقسم إلى ما يرضى </a:t>
            </a:r>
            <a:r>
              <a:rPr lang="ar-SA" b="1" dirty="0" err="1" smtClean="0"/>
              <a:t>به</a:t>
            </a:r>
            <a:r>
              <a:rPr lang="ar-SA" b="1" dirty="0" smtClean="0"/>
              <a:t> وإلى ما لا يرضى </a:t>
            </a:r>
            <a:r>
              <a:rPr lang="ar-SA" b="1" dirty="0" err="1" smtClean="0"/>
              <a:t>به</a:t>
            </a:r>
            <a:r>
              <a:rPr lang="ar-SA" b="1" dirty="0" smtClean="0"/>
              <a:t> ، مثال </a:t>
            </a:r>
            <a:r>
              <a:rPr lang="ar-SA" b="1" dirty="0" err="1" smtClean="0"/>
              <a:t>ذلك </a:t>
            </a:r>
            <a:r>
              <a:rPr lang="ar-SA" b="1" dirty="0" smtClean="0"/>
              <a:t>: قتل </a:t>
            </a:r>
            <a:r>
              <a:rPr lang="ar-SA" b="1" dirty="0" err="1" smtClean="0"/>
              <a:t>النفس </a:t>
            </a:r>
            <a:r>
              <a:rPr lang="ar-SA" b="1" dirty="0" smtClean="0"/>
              <a:t>، له </a:t>
            </a:r>
            <a:r>
              <a:rPr lang="ar-SA" b="1" dirty="0" err="1" smtClean="0"/>
              <a:t>اعتباران </a:t>
            </a:r>
            <a:r>
              <a:rPr lang="ar-SA" b="1" dirty="0" smtClean="0"/>
              <a:t>، فمن حيث قدره الله وقضاه وكتبه وشاءه وجعله أجلاً للمقتول ونهاية لعمره نرضى </a:t>
            </a:r>
            <a:r>
              <a:rPr lang="ar-SA" b="1" dirty="0" err="1" smtClean="0"/>
              <a:t>به</a:t>
            </a:r>
            <a:r>
              <a:rPr lang="ar-SA" b="1" dirty="0" smtClean="0"/>
              <a:t> ، ومن حيث صدر من القاتل و </a:t>
            </a:r>
            <a:r>
              <a:rPr lang="ar-SA" b="1" dirty="0" err="1" smtClean="0"/>
              <a:t>باشره</a:t>
            </a:r>
            <a:r>
              <a:rPr lang="ar-SA" b="1" dirty="0" smtClean="0"/>
              <a:t> </a:t>
            </a:r>
            <a:r>
              <a:rPr lang="ar-SA" b="1" dirty="0" smtClean="0"/>
              <a:t>أقدم </a:t>
            </a:r>
            <a:r>
              <a:rPr lang="ar-SA" b="1" dirty="0" smtClean="0"/>
              <a:t>عليه باختياره وعصى الله بفعله نسخطه ولا نرضى </a:t>
            </a:r>
            <a:r>
              <a:rPr lang="ar-SA" b="1" dirty="0" err="1" smtClean="0"/>
              <a:t>به.</a:t>
            </a:r>
            <a:endParaRPr lang="ar-SA" b="1" dirty="0" smtClean="0"/>
          </a:p>
          <a:p>
            <a:r>
              <a:rPr lang="ar-SA" b="1" dirty="0" smtClean="0">
                <a:solidFill>
                  <a:srgbClr val="3B84AF"/>
                </a:solidFill>
              </a:rPr>
              <a:t>قال </a:t>
            </a:r>
            <a:r>
              <a:rPr lang="ar-SA" b="1" dirty="0" err="1" smtClean="0">
                <a:solidFill>
                  <a:srgbClr val="3B84AF"/>
                </a:solidFill>
              </a:rPr>
              <a:t>الطحاوي</a:t>
            </a:r>
            <a:r>
              <a:rPr lang="ar-SA" b="1" dirty="0" smtClean="0">
                <a:solidFill>
                  <a:srgbClr val="3B84AF"/>
                </a:solidFill>
              </a:rPr>
              <a:t> رحمه </a:t>
            </a:r>
            <a:r>
              <a:rPr lang="ar-SA" b="1" dirty="0" err="1" smtClean="0">
                <a:solidFill>
                  <a:srgbClr val="3B84AF"/>
                </a:solidFill>
              </a:rPr>
              <a:t>الله :</a:t>
            </a:r>
            <a:r>
              <a:rPr lang="ar-SA" b="1" dirty="0" smtClean="0">
                <a:solidFill>
                  <a:srgbClr val="3B84AF"/>
                </a:solidFill>
              </a:rPr>
              <a:t>(وما أخطأ العبد لم يكن ليصيبه،وما أصابه لم يكن ليخطئه</a:t>
            </a:r>
            <a:r>
              <a:rPr lang="ar-SA" b="1" dirty="0" err="1" smtClean="0">
                <a:solidFill>
                  <a:srgbClr val="3B84AF"/>
                </a:solidFill>
              </a:rPr>
              <a:t>).</a:t>
            </a:r>
            <a:endParaRPr lang="en-US" b="1" dirty="0" smtClean="0">
              <a:solidFill>
                <a:srgbClr val="3B84AF"/>
              </a:solidFill>
            </a:endParaRPr>
          </a:p>
          <a:p>
            <a:endParaRPr lang="en-US" b="1" dirty="0" smtClean="0"/>
          </a:p>
          <a:p>
            <a:endParaRPr lang="ar-SA" sz="3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smtClean="0">
                <a:solidFill>
                  <a:srgbClr val="00B050"/>
                </a:solidFill>
              </a:rPr>
              <a:t>الإيمان </a:t>
            </a:r>
            <a:r>
              <a:rPr lang="ar-SA" b="1" dirty="0" smtClean="0">
                <a:solidFill>
                  <a:srgbClr val="00B050"/>
                </a:solidFill>
              </a:rPr>
              <a:t>بالقدر لا ينافي الأخذ بالأسباب:</a:t>
            </a:r>
            <a:endParaRPr lang="en-US" b="1" dirty="0" smtClean="0">
              <a:solidFill>
                <a:srgbClr val="00B050"/>
              </a:solidFill>
            </a:endParaRPr>
          </a:p>
          <a:p>
            <a:r>
              <a:rPr lang="ar-SA" b="1" dirty="0" smtClean="0"/>
              <a:t>وقد ظن بعض الناس أن التوكل ينافي الاكتساب وتعاطي الأسباب،وأن الأمور إذا كانت مقدره فلا حاجة </a:t>
            </a:r>
            <a:r>
              <a:rPr lang="ar-SA" b="1" dirty="0" err="1" smtClean="0"/>
              <a:t>للأسباب !</a:t>
            </a:r>
            <a:r>
              <a:rPr lang="ar-SA" b="1" dirty="0" smtClean="0"/>
              <a:t> وهذا فاسد.</a:t>
            </a:r>
            <a:endParaRPr lang="en-US" b="1" dirty="0" smtClean="0"/>
          </a:p>
          <a:p>
            <a:r>
              <a:rPr lang="ar-SA" b="1" dirty="0" smtClean="0"/>
              <a:t>وقد كان النبي صلى الله عليه وسلم أفضل </a:t>
            </a:r>
            <a:r>
              <a:rPr lang="ar-SA" b="1" dirty="0" err="1" smtClean="0"/>
              <a:t>المتوكلين </a:t>
            </a:r>
            <a:r>
              <a:rPr lang="ar-SA" b="1" dirty="0" smtClean="0"/>
              <a:t>، يلبس لأمة </a:t>
            </a:r>
            <a:r>
              <a:rPr lang="ar-SA" b="1" dirty="0" err="1" smtClean="0"/>
              <a:t>الحرب </a:t>
            </a:r>
            <a:r>
              <a:rPr lang="ar-SA" b="1" dirty="0" smtClean="0"/>
              <a:t>، ويمشي في الأسواق </a:t>
            </a:r>
            <a:r>
              <a:rPr lang="ar-SA" b="1" dirty="0" err="1" smtClean="0"/>
              <a:t>للاكتساب.</a:t>
            </a:r>
            <a:r>
              <a:rPr lang="ar-SA" b="1" dirty="0" smtClean="0"/>
              <a:t>  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1798</TotalTime>
  <Words>524</Words>
  <Application>Microsoft Office PowerPoint</Application>
  <PresentationFormat>A4 Paper (210x297 mm)‎</PresentationFormat>
  <Paragraphs>45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العاشرة  عنوان المحاضرة</vt:lpstr>
      <vt:lpstr>عناصر المحاضرة</vt:lpstr>
      <vt:lpstr>أقوال الناس في القدر:</vt:lpstr>
      <vt:lpstr>الشريحة 5</vt:lpstr>
      <vt:lpstr>الأدلة على قول أهل السنة والجماعة: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حnader darawsheh</dc:creator>
  <cp:lastModifiedBy>user</cp:lastModifiedBy>
  <cp:revision>161</cp:revision>
  <dcterms:created xsi:type="dcterms:W3CDTF">2009-10-14T19:14:34Z</dcterms:created>
  <dcterms:modified xsi:type="dcterms:W3CDTF">2012-04-05T11:27:26Z</dcterms:modified>
</cp:coreProperties>
</file>