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81" r:id="rId4"/>
    <p:sldId id="267" r:id="rId5"/>
    <p:sldId id="259"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AD9968"/>
    <a:srgbClr val="009900"/>
    <a:srgbClr val="709256"/>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7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العقيدة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الحادية عشرة</a:t>
            </a:r>
            <a:r>
              <a:rPr lang="en-US" spc="-15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rPr>
              <a:t>تتمة الإيمان بالقدر</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en-US" dirty="0"/>
          </a:p>
        </p:txBody>
      </p:sp>
      <p:sp>
        <p:nvSpPr>
          <p:cNvPr id="3" name="عنصر نائب للمحتوى 2"/>
          <p:cNvSpPr>
            <a:spLocks noGrp="1"/>
          </p:cNvSpPr>
          <p:nvPr>
            <p:ph idx="1"/>
          </p:nvPr>
        </p:nvSpPr>
        <p:spPr/>
        <p:txBody>
          <a:bodyPr/>
          <a:lstStyle/>
          <a:p>
            <a:r>
              <a:rPr lang="ar-SA" b="1" dirty="0" smtClean="0"/>
              <a:t>علمه السابق المحيط بكل شيء، </a:t>
            </a:r>
            <a:r>
              <a:rPr lang="ar-SA" b="1" dirty="0" err="1" smtClean="0"/>
              <a:t>وفيه:</a:t>
            </a:r>
            <a:endParaRPr lang="ar-SA" b="1" dirty="0" smtClean="0"/>
          </a:p>
          <a:p>
            <a:pPr algn="ctr"/>
            <a:r>
              <a:rPr lang="ar-SA" sz="2400" b="1" dirty="0" smtClean="0">
                <a:solidFill>
                  <a:srgbClr val="AD9968"/>
                </a:solidFill>
              </a:rPr>
              <a:t>علمه بعدد من يدخل الجنة والنار</a:t>
            </a:r>
          </a:p>
          <a:p>
            <a:pPr algn="ctr"/>
            <a:r>
              <a:rPr lang="ar-SA" sz="2400" b="1" dirty="0" smtClean="0">
                <a:solidFill>
                  <a:srgbClr val="AD9968"/>
                </a:solidFill>
              </a:rPr>
              <a:t>الأعمال بالخواتيم</a:t>
            </a:r>
          </a:p>
          <a:p>
            <a:pPr algn="ctr"/>
            <a:r>
              <a:rPr lang="ar-SA" sz="2400" b="1" dirty="0" smtClean="0">
                <a:solidFill>
                  <a:srgbClr val="AD9968"/>
                </a:solidFill>
              </a:rPr>
              <a:t>الإيمان باللوح والقلم</a:t>
            </a:r>
          </a:p>
          <a:p>
            <a:pPr algn="ctr"/>
            <a:r>
              <a:rPr lang="ar-SA" sz="2400" b="1" dirty="0" smtClean="0">
                <a:solidFill>
                  <a:srgbClr val="AD9968"/>
                </a:solidFill>
              </a:rPr>
              <a:t>أنواع الأقلام</a:t>
            </a:r>
          </a:p>
          <a:p>
            <a:pPr algn="ctr"/>
            <a:r>
              <a:rPr lang="ar-SA" sz="2400" b="1" dirty="0" smtClean="0">
                <a:solidFill>
                  <a:srgbClr val="AD9968"/>
                </a:solidFill>
              </a:rPr>
              <a:t>علم الله السابق لا ناقض له</a:t>
            </a:r>
          </a:p>
          <a:p>
            <a:r>
              <a:rPr lang="ar-SA" b="1" dirty="0" smtClean="0"/>
              <a:t>الإرادة </a:t>
            </a:r>
            <a:r>
              <a:rPr lang="ar-SA" b="1" dirty="0" err="1" smtClean="0"/>
              <a:t>الإلهية:</a:t>
            </a:r>
            <a:endParaRPr lang="ar-SA" b="1" dirty="0" smtClean="0"/>
          </a:p>
          <a:p>
            <a:pPr algn="ctr"/>
            <a:r>
              <a:rPr lang="ar-SA" sz="2400" b="1" dirty="0" smtClean="0">
                <a:solidFill>
                  <a:srgbClr val="AD9968"/>
                </a:solidFill>
              </a:rPr>
              <a:t>نوعا الإرادة في كتاب الله</a:t>
            </a:r>
          </a:p>
          <a:p>
            <a:pPr algn="ctr"/>
            <a:r>
              <a:rPr lang="ar-SA" sz="2400" b="1" dirty="0" smtClean="0">
                <a:solidFill>
                  <a:srgbClr val="AD9968"/>
                </a:solidFill>
              </a:rPr>
              <a:t>كيف يرضى الله لعبده شيئاً ولا يعينه عليه-كيف يريد الله أمراً ولا يرضاه</a:t>
            </a:r>
          </a:p>
          <a:p>
            <a:pPr algn="ctr"/>
            <a:r>
              <a:rPr lang="ar-SA" sz="2400" b="1" dirty="0" smtClean="0">
                <a:solidFill>
                  <a:srgbClr val="AD9968"/>
                </a:solidFill>
              </a:rPr>
              <a:t>حكمة خلق إبليس</a:t>
            </a:r>
            <a:endParaRPr lang="en-US" sz="2400" b="1" dirty="0">
              <a:solidFill>
                <a:srgbClr val="AD9968"/>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1"/>
                </a:solidFill>
              </a:rPr>
              <a:t>علمه السابق المحيط بكل شيء</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7171" name="Text Placeholder 5"/>
          <p:cNvSpPr>
            <a:spLocks noGrp="1"/>
          </p:cNvSpPr>
          <p:nvPr>
            <p:ph idx="1"/>
          </p:nvPr>
        </p:nvSpPr>
        <p:spPr/>
        <p:txBody>
          <a:bodyPr/>
          <a:lstStyle/>
          <a:p>
            <a:pPr rtl="1"/>
            <a:r>
              <a:rPr lang="ar-SA" sz="2800" b="1" dirty="0" smtClean="0">
                <a:solidFill>
                  <a:srgbClr val="3B84AF"/>
                </a:solidFill>
                <a:cs typeface="+mn-cs"/>
              </a:rPr>
              <a:t>قال </a:t>
            </a:r>
            <a:r>
              <a:rPr lang="ar-SA" sz="2800" b="1" dirty="0" err="1" smtClean="0">
                <a:solidFill>
                  <a:srgbClr val="3B84AF"/>
                </a:solidFill>
                <a:cs typeface="+mn-cs"/>
              </a:rPr>
              <a:t>الطحاوي:</a:t>
            </a:r>
            <a:r>
              <a:rPr lang="ar-SA" sz="2800" b="1" dirty="0" smtClean="0">
                <a:solidFill>
                  <a:srgbClr val="3B84AF"/>
                </a:solidFill>
                <a:cs typeface="+mn-cs"/>
              </a:rPr>
              <a:t>( لم يخف عليه شيء قبل ان </a:t>
            </a:r>
            <a:r>
              <a:rPr lang="ar-SA" sz="2800" b="1" dirty="0" err="1" smtClean="0">
                <a:solidFill>
                  <a:srgbClr val="3B84AF"/>
                </a:solidFill>
                <a:cs typeface="+mn-cs"/>
              </a:rPr>
              <a:t>يخلقهم .</a:t>
            </a:r>
            <a:r>
              <a:rPr lang="ar-SA" sz="2800" b="1" dirty="0" smtClean="0">
                <a:solidFill>
                  <a:srgbClr val="3B84AF"/>
                </a:solidFill>
                <a:cs typeface="+mn-cs"/>
              </a:rPr>
              <a:t> وعلم ما هم عاملون قبل أن يخلقهم</a:t>
            </a:r>
            <a:r>
              <a:rPr lang="ar-SA" sz="2800" b="1" dirty="0" err="1" smtClean="0">
                <a:solidFill>
                  <a:srgbClr val="3B84AF"/>
                </a:solidFill>
                <a:cs typeface="+mn-cs"/>
              </a:rPr>
              <a:t>).</a:t>
            </a:r>
            <a:endParaRPr lang="en-US" sz="2800" b="1" dirty="0" smtClean="0">
              <a:solidFill>
                <a:srgbClr val="3B84AF"/>
              </a:solidFill>
              <a:cs typeface="+mn-cs"/>
            </a:endParaRPr>
          </a:p>
          <a:p>
            <a:pPr rtl="1"/>
            <a:r>
              <a:rPr lang="ar-SA" b="1" dirty="0" smtClean="0">
                <a:cs typeface="+mn-cs"/>
              </a:rPr>
              <a:t>يعلم سبحانه ما كان وما يكون وما لم يكن أن لو كان كيف يكون, كما قال </a:t>
            </a:r>
            <a:r>
              <a:rPr lang="ar-SA" b="1" dirty="0" err="1" smtClean="0">
                <a:cs typeface="+mn-cs"/>
              </a:rPr>
              <a:t>تعالى:</a:t>
            </a:r>
            <a:r>
              <a:rPr lang="ar-SA" b="1" dirty="0" smtClean="0">
                <a:cs typeface="+mn-cs"/>
              </a:rPr>
              <a:t>( ولو علم الله فيهم خيراً لأسمعهم ولو أسمعهم لتولوا وهم معرضون</a:t>
            </a:r>
            <a:r>
              <a:rPr lang="ar-SA" b="1" dirty="0" err="1" smtClean="0">
                <a:cs typeface="+mn-cs"/>
              </a:rPr>
              <a:t>).</a:t>
            </a:r>
            <a:endParaRPr lang="en-US" b="1" dirty="0" smtClean="0">
              <a:cs typeface="+mn-cs"/>
            </a:endParaRPr>
          </a:p>
          <a:p>
            <a:pPr rtl="1"/>
            <a:r>
              <a:rPr lang="ar-SA" b="1" dirty="0" smtClean="0">
                <a:cs typeface="+mn-cs"/>
              </a:rPr>
              <a:t>وفي ذلك رد على الرافضة والقدرية الذين </a:t>
            </a:r>
            <a:r>
              <a:rPr lang="ar-SA" b="1" dirty="0" err="1" smtClean="0">
                <a:cs typeface="+mn-cs"/>
              </a:rPr>
              <a:t>قالوا </a:t>
            </a:r>
            <a:r>
              <a:rPr lang="ar-SA" b="1" dirty="0" smtClean="0">
                <a:cs typeface="+mn-cs"/>
              </a:rPr>
              <a:t>: إنه لا يعلم الشيء قبل أن يخلقه ويوجده.</a:t>
            </a:r>
            <a:endParaRPr lang="en-US" b="1" dirty="0" smtClean="0">
              <a:cs typeface="+mn-cs"/>
            </a:endParaRPr>
          </a:p>
          <a:p>
            <a:pPr rtl="1" eaLnBrk="1" hangingPunct="1">
              <a:buFontTx/>
              <a:buChar char="-"/>
            </a:pP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8915400" cy="1143000"/>
          </a:xfrm>
        </p:spPr>
        <p:txBody>
          <a:bodyPr/>
          <a:lstStyle/>
          <a:p>
            <a:pPr eaLnBrk="1" hangingPunct="1"/>
            <a:r>
              <a:rPr lang="ar-SA" b="1" dirty="0" smtClean="0">
                <a:solidFill>
                  <a:schemeClr val="tx1"/>
                </a:solidFill>
              </a:rPr>
              <a:t>علمه بعدد من يدخل الجنة و النار:</a:t>
            </a:r>
            <a:r>
              <a:rPr lang="en-US" dirty="0" smtClean="0">
                <a:solidFill>
                  <a:schemeClr val="tx1"/>
                </a:solidFill>
              </a:rPr>
              <a:t/>
            </a:r>
            <a:br>
              <a:rPr lang="en-US" dirty="0" smtClean="0">
                <a:solidFill>
                  <a:schemeClr val="tx1"/>
                </a:solidFill>
              </a:rPr>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a:r>
              <a:rPr lang="ar-SA" sz="2400" b="1" dirty="0" smtClean="0">
                <a:solidFill>
                  <a:srgbClr val="3B84AF"/>
                </a:solidFill>
              </a:rPr>
              <a:t>قال </a:t>
            </a:r>
            <a:r>
              <a:rPr lang="ar-SA" sz="2400" b="1" dirty="0" err="1" smtClean="0">
                <a:solidFill>
                  <a:srgbClr val="3B84AF"/>
                </a:solidFill>
              </a:rPr>
              <a:t>الطحاوي</a:t>
            </a:r>
            <a:r>
              <a:rPr lang="ar-SA" sz="2400" b="1" dirty="0" smtClean="0">
                <a:solidFill>
                  <a:srgbClr val="3B84AF"/>
                </a:solidFill>
              </a:rPr>
              <a:t> رحمه </a:t>
            </a:r>
            <a:r>
              <a:rPr lang="ar-SA" sz="2400" b="1" dirty="0" err="1" smtClean="0">
                <a:solidFill>
                  <a:srgbClr val="3B84AF"/>
                </a:solidFill>
              </a:rPr>
              <a:t>الله: </a:t>
            </a:r>
            <a:r>
              <a:rPr lang="ar-SA" sz="2400" b="1" dirty="0" smtClean="0">
                <a:solidFill>
                  <a:srgbClr val="3B84AF"/>
                </a:solidFill>
              </a:rPr>
              <a:t>(وقد علم الله تعالى فيما </a:t>
            </a:r>
            <a:r>
              <a:rPr lang="ar-SA" sz="2400" b="1" smtClean="0">
                <a:solidFill>
                  <a:srgbClr val="3B84AF"/>
                </a:solidFill>
              </a:rPr>
              <a:t>لم </a:t>
            </a:r>
            <a:r>
              <a:rPr lang="ar-SA" sz="2400" b="1" smtClean="0">
                <a:solidFill>
                  <a:srgbClr val="3B84AF"/>
                </a:solidFill>
              </a:rPr>
              <a:t>يزل </a:t>
            </a:r>
            <a:r>
              <a:rPr lang="ar-SA" sz="2400" b="1" dirty="0" smtClean="0">
                <a:solidFill>
                  <a:srgbClr val="3B84AF"/>
                </a:solidFill>
              </a:rPr>
              <a:t>عدد من يدخل الجنة وعدد من يدخل النار جملة واحدة, فلا يزاد في ذلك العدد ولا ينقص منه, وكذلك أفعالهم فيما علم منهم أن يفعلوه</a:t>
            </a:r>
            <a:r>
              <a:rPr lang="ar-SA" sz="2400" b="1" dirty="0" err="1" smtClean="0">
                <a:solidFill>
                  <a:srgbClr val="3B84AF"/>
                </a:solidFill>
              </a:rPr>
              <a:t>).</a:t>
            </a:r>
            <a:r>
              <a:rPr lang="ar-SA" sz="2400" b="1" dirty="0" smtClean="0">
                <a:solidFill>
                  <a:srgbClr val="3B84AF"/>
                </a:solidFill>
              </a:rPr>
              <a:t>                 </a:t>
            </a:r>
            <a:endParaRPr lang="en-US" sz="2400" b="1" dirty="0" smtClean="0">
              <a:solidFill>
                <a:srgbClr val="3B84AF"/>
              </a:solidFill>
            </a:endParaRPr>
          </a:p>
          <a:p>
            <a:pPr rtl="1"/>
            <a:r>
              <a:rPr lang="ar-SA" b="1" dirty="0" smtClean="0"/>
              <a:t>قال </a:t>
            </a:r>
            <a:r>
              <a:rPr lang="ar-SA" b="1" dirty="0" err="1" smtClean="0"/>
              <a:t>تعالى: </a:t>
            </a:r>
            <a:r>
              <a:rPr lang="ar-SA" b="1" dirty="0" smtClean="0"/>
              <a:t>(إن الله بكل شيء عليم</a:t>
            </a:r>
            <a:r>
              <a:rPr lang="ar-SA" b="1" dirty="0" err="1" smtClean="0"/>
              <a:t>).</a:t>
            </a:r>
            <a:endParaRPr lang="en-US" b="1" dirty="0" smtClean="0"/>
          </a:p>
          <a:p>
            <a:r>
              <a:rPr lang="ar-SA" b="1" dirty="0" smtClean="0"/>
              <a:t>وعن علي بن أبي طالب رضي الله عنه, قال: كنا في جنازة في بقيع </a:t>
            </a:r>
            <a:r>
              <a:rPr lang="ar-SA" b="1" dirty="0" err="1" smtClean="0"/>
              <a:t>الغرقد</a:t>
            </a:r>
            <a:r>
              <a:rPr lang="ar-SA" b="1" dirty="0" smtClean="0"/>
              <a:t> , فأتانا رسول الله صلى الله عليه وسلم فقعد فقعدنا حوله، ومعه </a:t>
            </a:r>
            <a:r>
              <a:rPr lang="ar-SA" b="1" dirty="0" err="1" smtClean="0"/>
              <a:t>مخصرة</a:t>
            </a:r>
            <a:r>
              <a:rPr lang="ar-SA" b="1" dirty="0" smtClean="0"/>
              <a:t>, فنكس رأسه فجعل ينكت </a:t>
            </a:r>
            <a:r>
              <a:rPr lang="ar-SA" b="1" dirty="0" err="1" smtClean="0"/>
              <a:t>بمخصرته</a:t>
            </a:r>
            <a:r>
              <a:rPr lang="ar-SA" b="1" dirty="0" smtClean="0"/>
              <a:t> ثم قال: ما من نفس منفوسة إلا قد كتب الله مكانها في الجنة والنار، وإلا قد كتبت شقية أو سعيدة،</a:t>
            </a:r>
            <a:r>
              <a:rPr lang="ar-SA" dirty="0" smtClean="0"/>
              <a:t> </a:t>
            </a:r>
            <a:r>
              <a:rPr lang="ar-SA" b="1" dirty="0" smtClean="0"/>
              <a:t>قال: فقال رجل يا رسول </a:t>
            </a:r>
            <a:r>
              <a:rPr lang="ar-SA" b="1" dirty="0" err="1" smtClean="0"/>
              <a:t>الله </a:t>
            </a:r>
            <a:r>
              <a:rPr lang="ar-SA" b="1" dirty="0" smtClean="0"/>
              <a:t>, أفلا نمكث على كتبنا وندع العمل </a:t>
            </a:r>
            <a:r>
              <a:rPr lang="ar-SA" b="1" dirty="0" err="1" smtClean="0"/>
              <a:t>فقال: </a:t>
            </a:r>
            <a:r>
              <a:rPr lang="ar-SA" b="1" dirty="0" smtClean="0"/>
              <a:t>( من كان من أهل السعادة فسيصير إلى</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tx1"/>
                </a:solidFill>
              </a:rPr>
              <a:t>علمه بعدد من يدخل الجنة و </a:t>
            </a:r>
            <a:r>
              <a:rPr lang="ar-SA" b="1" dirty="0" err="1" smtClean="0">
                <a:solidFill>
                  <a:schemeClr val="tx1"/>
                </a:solidFill>
              </a:rPr>
              <a:t>النار:</a:t>
            </a:r>
            <a:r>
              <a:rPr lang="ar-SA" b="1" dirty="0" smtClean="0">
                <a:solidFill>
                  <a:schemeClr val="tx1"/>
                </a:solidFill>
              </a:rPr>
              <a:t> </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a:xfrm>
            <a:off x="381000" y="1524000"/>
            <a:ext cx="9067800" cy="4754563"/>
          </a:xfrm>
        </p:spPr>
        <p:txBody>
          <a:bodyPr/>
          <a:lstStyle/>
          <a:p>
            <a:pPr rtl="1"/>
            <a:r>
              <a:rPr lang="ar-SA" b="1" dirty="0" smtClean="0"/>
              <a:t>عمل أهل السعادة</a:t>
            </a:r>
            <a:r>
              <a:rPr lang="ar-SA" b="1" dirty="0" smtClean="0">
                <a:cs typeface="+mn-cs"/>
              </a:rPr>
              <a:t>, ومن كان من أهل الشقاوة فسيصير إلى عمل أهل </a:t>
            </a:r>
            <a:r>
              <a:rPr lang="ar-SA" b="1" dirty="0" err="1" smtClean="0">
                <a:cs typeface="+mn-cs"/>
              </a:rPr>
              <a:t>الشقاوة.</a:t>
            </a:r>
            <a:r>
              <a:rPr lang="ar-SA" b="1" dirty="0" smtClean="0">
                <a:cs typeface="+mn-cs"/>
              </a:rPr>
              <a:t> ثم قال: اعملوا فكل ميسر لما خلق له، أما اهل السعادة فييسرون لعمل أهل </a:t>
            </a:r>
            <a:r>
              <a:rPr lang="ar-SA" b="1" dirty="0" err="1" smtClean="0">
                <a:cs typeface="+mn-cs"/>
              </a:rPr>
              <a:t>السعادة </a:t>
            </a:r>
            <a:r>
              <a:rPr lang="ar-SA" b="1" dirty="0" smtClean="0">
                <a:cs typeface="+mn-cs"/>
              </a:rPr>
              <a:t>, وأما أهل الشقاوة فييسرون لعمل أهل الشقاوة</a:t>
            </a:r>
            <a:r>
              <a:rPr lang="ar-SA" b="1" dirty="0" err="1" smtClean="0">
                <a:cs typeface="+mn-cs"/>
              </a:rPr>
              <a:t>)</a:t>
            </a:r>
            <a:endParaRPr lang="en-US" b="1" dirty="0" smtClean="0">
              <a:cs typeface="+mn-cs"/>
            </a:endParaRPr>
          </a:p>
          <a:p>
            <a:r>
              <a:rPr lang="ar-SA" b="1" dirty="0" smtClean="0"/>
              <a:t>ثم </a:t>
            </a:r>
            <a:r>
              <a:rPr lang="ar-SA" b="1" dirty="0" err="1" smtClean="0"/>
              <a:t>قرأ: </a:t>
            </a:r>
            <a:r>
              <a:rPr lang="ar-SA" b="1" dirty="0" smtClean="0">
                <a:solidFill>
                  <a:srgbClr val="FF0000"/>
                </a:solidFill>
              </a:rPr>
              <a:t>(فأما من أعطى </a:t>
            </a:r>
            <a:r>
              <a:rPr lang="ar-SA" b="1" dirty="0" err="1" smtClean="0">
                <a:solidFill>
                  <a:srgbClr val="FF0000"/>
                </a:solidFill>
              </a:rPr>
              <a:t>واتقى </a:t>
            </a:r>
            <a:r>
              <a:rPr lang="ar-SA" b="1" dirty="0" smtClean="0">
                <a:solidFill>
                  <a:srgbClr val="FF0000"/>
                </a:solidFill>
              </a:rPr>
              <a:t>* وصدق </a:t>
            </a:r>
            <a:r>
              <a:rPr lang="ar-SA" b="1" dirty="0" err="1" smtClean="0">
                <a:solidFill>
                  <a:srgbClr val="FF0000"/>
                </a:solidFill>
              </a:rPr>
              <a:t>بالحسنى </a:t>
            </a:r>
            <a:r>
              <a:rPr lang="ar-SA" b="1" dirty="0" smtClean="0">
                <a:solidFill>
                  <a:srgbClr val="FF0000"/>
                </a:solidFill>
              </a:rPr>
              <a:t>* فسنيسره </a:t>
            </a:r>
            <a:r>
              <a:rPr lang="ar-SA" b="1" dirty="0" err="1" smtClean="0">
                <a:solidFill>
                  <a:srgbClr val="FF0000"/>
                </a:solidFill>
              </a:rPr>
              <a:t>لليسرى </a:t>
            </a:r>
            <a:r>
              <a:rPr lang="ar-SA" b="1" dirty="0" smtClean="0">
                <a:solidFill>
                  <a:srgbClr val="FF0000"/>
                </a:solidFill>
              </a:rPr>
              <a:t>* وأما من بخل </a:t>
            </a:r>
            <a:r>
              <a:rPr lang="ar-SA" b="1" dirty="0" err="1" smtClean="0">
                <a:solidFill>
                  <a:srgbClr val="FF0000"/>
                </a:solidFill>
              </a:rPr>
              <a:t>واستغنى </a:t>
            </a:r>
            <a:r>
              <a:rPr lang="ar-SA" b="1" dirty="0" smtClean="0">
                <a:solidFill>
                  <a:srgbClr val="FF0000"/>
                </a:solidFill>
              </a:rPr>
              <a:t>* وكذب </a:t>
            </a:r>
            <a:r>
              <a:rPr lang="ar-SA" b="1" dirty="0" err="1" smtClean="0">
                <a:solidFill>
                  <a:srgbClr val="FF0000"/>
                </a:solidFill>
              </a:rPr>
              <a:t>بالحسنى </a:t>
            </a:r>
            <a:r>
              <a:rPr lang="ar-SA" b="1" dirty="0" smtClean="0">
                <a:solidFill>
                  <a:srgbClr val="FF0000"/>
                </a:solidFill>
              </a:rPr>
              <a:t>*فسنيسره  </a:t>
            </a:r>
            <a:r>
              <a:rPr lang="ar-SA" b="1" dirty="0" err="1" smtClean="0">
                <a:solidFill>
                  <a:srgbClr val="FF0000"/>
                </a:solidFill>
              </a:rPr>
              <a:t>للعسرى</a:t>
            </a:r>
            <a:r>
              <a:rPr lang="ar-SA" b="1" dirty="0" smtClean="0">
                <a:solidFill>
                  <a:srgbClr val="FF0000"/>
                </a:solidFill>
              </a:rPr>
              <a:t>).</a:t>
            </a:r>
            <a:r>
              <a:rPr lang="ar-SA" b="1" dirty="0" smtClean="0"/>
              <a:t>أخرجه البخاري ومسلم</a:t>
            </a:r>
            <a:r>
              <a:rPr lang="ar-SA" b="1" dirty="0" smtClean="0">
                <a:solidFill>
                  <a:srgbClr val="FF0000"/>
                </a:solidFill>
              </a:rPr>
              <a:t>.</a:t>
            </a:r>
            <a:endParaRPr lang="ar-SA" b="1" dirty="0" smtClean="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الأعمال بالخواتيم:</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800" b="1" dirty="0" smtClean="0">
                <a:solidFill>
                  <a:srgbClr val="3B84AF"/>
                </a:solidFill>
              </a:rPr>
              <a:t>قال </a:t>
            </a:r>
            <a:r>
              <a:rPr lang="ar-SA" sz="2800" b="1" dirty="0" err="1" smtClean="0">
                <a:solidFill>
                  <a:srgbClr val="3B84AF"/>
                </a:solidFill>
              </a:rPr>
              <a:t>الطحاوي</a:t>
            </a:r>
            <a:r>
              <a:rPr lang="ar-SA" sz="2800" b="1" dirty="0" smtClean="0">
                <a:solidFill>
                  <a:srgbClr val="3B84AF"/>
                </a:solidFill>
              </a:rPr>
              <a:t> رحمه </a:t>
            </a:r>
            <a:r>
              <a:rPr lang="ar-SA" sz="2800" b="1" dirty="0" err="1" smtClean="0">
                <a:solidFill>
                  <a:srgbClr val="3B84AF"/>
                </a:solidFill>
              </a:rPr>
              <a:t>الله: </a:t>
            </a:r>
            <a:r>
              <a:rPr lang="ar-SA" sz="2800" b="1" dirty="0" smtClean="0">
                <a:solidFill>
                  <a:srgbClr val="3B84AF"/>
                </a:solidFill>
              </a:rPr>
              <a:t>(وكل ميسر لما خلق له, والأعمال بالخواتيم, والسعيد من سعد بقضاء الله, والشقي من شقي بقضاء الله</a:t>
            </a:r>
            <a:r>
              <a:rPr lang="ar-SA" sz="2800" b="1" dirty="0" err="1" smtClean="0">
                <a:solidFill>
                  <a:srgbClr val="3B84AF"/>
                </a:solidFill>
              </a:rPr>
              <a:t>).</a:t>
            </a:r>
            <a:endParaRPr lang="en-US" sz="2800" b="1" dirty="0" smtClean="0">
              <a:solidFill>
                <a:srgbClr val="3B84AF"/>
              </a:solidFill>
            </a:endParaRPr>
          </a:p>
          <a:p>
            <a:r>
              <a:rPr lang="ar-SA" b="1" dirty="0" smtClean="0"/>
              <a:t>عن سهل بن سعد الساعدي رضي الله </a:t>
            </a:r>
            <a:r>
              <a:rPr lang="ar-SA" b="1" dirty="0" err="1" smtClean="0"/>
              <a:t>عنه </a:t>
            </a:r>
            <a:r>
              <a:rPr lang="ar-SA" b="1" dirty="0" smtClean="0"/>
              <a:t>, أن رسول الله صلى الله عليه وسلم </a:t>
            </a:r>
            <a:r>
              <a:rPr lang="ar-SA" b="1" dirty="0" err="1" smtClean="0"/>
              <a:t>قال: </a:t>
            </a:r>
            <a:r>
              <a:rPr lang="ar-SA" b="1" dirty="0" smtClean="0"/>
              <a:t>( إن الرجل ليعمل عمل أهل الجنة فيما يبدو للناس وهو من أهل النار, وإن الرجل ليعمل عمل أهل النار فيما يبدو للناس وهو من أهل الجنة</a:t>
            </a:r>
            <a:r>
              <a:rPr lang="ar-SA" b="1" dirty="0" err="1" smtClean="0"/>
              <a:t>).</a:t>
            </a:r>
            <a:r>
              <a:rPr lang="ar-SA" b="1" dirty="0" smtClean="0"/>
              <a:t> خرجاه </a:t>
            </a:r>
            <a:r>
              <a:rPr lang="ar-SA" b="1" dirty="0" err="1" smtClean="0"/>
              <a:t>في </a:t>
            </a:r>
            <a:r>
              <a:rPr lang="ar-SA" b="1" dirty="0" smtClean="0"/>
              <a:t>(الصحيحين) وزاد </a:t>
            </a:r>
            <a:r>
              <a:rPr lang="ar-SA" b="1" dirty="0" err="1" smtClean="0"/>
              <a:t>البخاري: </a:t>
            </a:r>
            <a:r>
              <a:rPr lang="ar-SA" b="1" dirty="0" smtClean="0"/>
              <a:t>(وإنما الأعمال بالخواتيم</a:t>
            </a:r>
            <a:r>
              <a:rPr lang="ar-SA" b="1" dirty="0" err="1" smtClean="0"/>
              <a:t>)</a:t>
            </a:r>
            <a:endParaRPr lang="ar-SA" b="1"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الإيمان باللوح والقلم:</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800" b="1" dirty="0" smtClean="0">
                <a:solidFill>
                  <a:srgbClr val="3B84AF"/>
                </a:solidFill>
              </a:rPr>
              <a:t>قال </a:t>
            </a:r>
            <a:r>
              <a:rPr lang="ar-SA" sz="2800" b="1" dirty="0" err="1" smtClean="0">
                <a:solidFill>
                  <a:srgbClr val="3B84AF"/>
                </a:solidFill>
              </a:rPr>
              <a:t>الطحاوي: </a:t>
            </a:r>
            <a:r>
              <a:rPr lang="ar-SA" sz="2800" b="1" dirty="0" smtClean="0">
                <a:solidFill>
                  <a:srgbClr val="3B84AF"/>
                </a:solidFill>
              </a:rPr>
              <a:t>(ونؤمن باللوح والقلم, وبجميع ما فيه قد رقم</a:t>
            </a:r>
            <a:r>
              <a:rPr lang="ar-SA" sz="2800" b="1" dirty="0" err="1" smtClean="0">
                <a:solidFill>
                  <a:srgbClr val="3B84AF"/>
                </a:solidFill>
              </a:rPr>
              <a:t>).</a:t>
            </a:r>
            <a:r>
              <a:rPr lang="ar-SA" sz="2800" b="1" dirty="0" smtClean="0">
                <a:solidFill>
                  <a:srgbClr val="3B84AF"/>
                </a:solidFill>
              </a:rPr>
              <a:t> </a:t>
            </a:r>
          </a:p>
          <a:p>
            <a:pPr rtl="1"/>
            <a:r>
              <a:rPr lang="ar-SA" b="1" dirty="0" smtClean="0">
                <a:solidFill>
                  <a:srgbClr val="3B84AF"/>
                </a:solidFill>
              </a:rPr>
              <a:t> </a:t>
            </a:r>
            <a:r>
              <a:rPr lang="ar-SA" b="1" dirty="0" smtClean="0"/>
              <a:t>قال الله </a:t>
            </a:r>
            <a:r>
              <a:rPr lang="ar-SA" b="1" dirty="0" err="1" smtClean="0"/>
              <a:t>تعالى: </a:t>
            </a:r>
            <a:r>
              <a:rPr lang="ar-SA" b="1" dirty="0" smtClean="0"/>
              <a:t>(بل هو قرءان </a:t>
            </a:r>
            <a:r>
              <a:rPr lang="ar-SA" b="1" dirty="0" err="1" smtClean="0"/>
              <a:t>مجيد </a:t>
            </a:r>
            <a:r>
              <a:rPr lang="ar-SA" b="1" dirty="0" smtClean="0"/>
              <a:t>* في لوح محفوظ</a:t>
            </a:r>
            <a:r>
              <a:rPr lang="ar-SA" b="1" dirty="0" err="1" smtClean="0"/>
              <a:t>).</a:t>
            </a:r>
            <a:endParaRPr lang="en-US" sz="800" b="1" dirty="0" smtClean="0"/>
          </a:p>
          <a:p>
            <a:pPr rtl="1"/>
            <a:r>
              <a:rPr lang="ar-SA" b="1" dirty="0" smtClean="0"/>
              <a:t> اللوح المذكور هو الذي كتب الله مقادير الخلائق فيه, والقلم المذكور هو الذي خلقه الله وكتب </a:t>
            </a:r>
            <a:r>
              <a:rPr lang="ar-SA" b="1" dirty="0" err="1" smtClean="0"/>
              <a:t>به</a:t>
            </a:r>
            <a:r>
              <a:rPr lang="ar-SA" b="1" dirty="0" smtClean="0"/>
              <a:t> في اللوح المذكور المقادير, كما </a:t>
            </a:r>
            <a:r>
              <a:rPr lang="ar-SA" b="1" dirty="0" err="1" smtClean="0"/>
              <a:t>في </a:t>
            </a:r>
            <a:r>
              <a:rPr lang="ar-SA" b="1" dirty="0" smtClean="0"/>
              <a:t>(سنن أبي داود), عن عبادة بن </a:t>
            </a:r>
            <a:r>
              <a:rPr lang="ar-SA" b="1" dirty="0" err="1" smtClean="0"/>
              <a:t>الصامت </a:t>
            </a:r>
            <a:r>
              <a:rPr lang="ar-SA" b="1" dirty="0" smtClean="0"/>
              <a:t>, قال: سمعت رسول الله صلى الله عليه وسلم </a:t>
            </a:r>
            <a:r>
              <a:rPr lang="ar-SA" b="1" dirty="0" err="1" smtClean="0"/>
              <a:t>يقول: </a:t>
            </a:r>
            <a:r>
              <a:rPr lang="ar-SA" b="1" dirty="0" smtClean="0"/>
              <a:t>(أول </a:t>
            </a:r>
            <a:r>
              <a:rPr lang="ar-SA" b="1" dirty="0" err="1" smtClean="0"/>
              <a:t>ماخلق</a:t>
            </a:r>
            <a:r>
              <a:rPr lang="ar-SA" b="1" dirty="0" smtClean="0"/>
              <a:t> الله تعالى القلم, فقال له: اكتب, قال: </a:t>
            </a:r>
            <a:r>
              <a:rPr lang="ar-SA" b="1" dirty="0" err="1" smtClean="0"/>
              <a:t>يارب</a:t>
            </a:r>
            <a:r>
              <a:rPr lang="ar-SA" b="1" dirty="0" smtClean="0"/>
              <a:t>, وما </a:t>
            </a:r>
            <a:r>
              <a:rPr lang="ar-SA" b="1" dirty="0" err="1" smtClean="0"/>
              <a:t>أكتب؟</a:t>
            </a:r>
            <a:r>
              <a:rPr lang="ar-SA" b="1" dirty="0" smtClean="0"/>
              <a:t>  قال: اكتب مقادير كل شيء حتى تقوم الساعة</a:t>
            </a:r>
            <a:r>
              <a:rPr lang="ar-SA" b="1" dirty="0" err="1" smtClean="0"/>
              <a:t>).</a:t>
            </a:r>
            <a:r>
              <a:rPr lang="ar-SA" b="1" dirty="0" smtClean="0"/>
              <a:t>  </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الإيمان باللوح والقلم:</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r>
              <a:rPr lang="ar-SA" b="1" dirty="0" smtClean="0">
                <a:solidFill>
                  <a:srgbClr val="C00000"/>
                </a:solidFill>
              </a:rPr>
              <a:t>واختلف العلماء: </a:t>
            </a:r>
            <a:r>
              <a:rPr lang="ar-SA" b="1" dirty="0" smtClean="0"/>
              <a:t>هل القلم أول المخلوقات أو </a:t>
            </a:r>
            <a:r>
              <a:rPr lang="ar-SA" b="1" dirty="0" err="1" smtClean="0"/>
              <a:t>العرش؟</a:t>
            </a:r>
            <a:r>
              <a:rPr lang="ar-SA" b="1" dirty="0" smtClean="0"/>
              <a:t> على قولين, أصحهما: أن العرش قبل القلم، لما ثبت </a:t>
            </a:r>
            <a:r>
              <a:rPr lang="ar-SA" b="1" dirty="0" err="1" smtClean="0"/>
              <a:t>في (الصحيح </a:t>
            </a:r>
            <a:r>
              <a:rPr lang="ar-SA" b="1" dirty="0" smtClean="0"/>
              <a:t>) من حديث </a:t>
            </a:r>
            <a:r>
              <a:rPr lang="ar-SA" b="1" dirty="0" err="1" smtClean="0"/>
              <a:t>عبدالله</a:t>
            </a:r>
            <a:r>
              <a:rPr lang="ar-SA" b="1" dirty="0" smtClean="0"/>
              <a:t> بن عمرو، قال: قال رسول </a:t>
            </a:r>
            <a:r>
              <a:rPr lang="ar-SA" b="1" dirty="0" err="1" smtClean="0"/>
              <a:t>الله :</a:t>
            </a:r>
            <a:r>
              <a:rPr lang="ar-SA" b="1" dirty="0" smtClean="0"/>
              <a:t>( كتب الله مقادير الخلائق قبل أن يخلق السموات و الأرض بخمسين ألف سنة وعرشه على الماء</a:t>
            </a:r>
            <a:r>
              <a:rPr lang="ar-SA" b="1" dirty="0" err="1" smtClean="0"/>
              <a:t>).</a:t>
            </a:r>
            <a:endParaRPr lang="ar-SA" b="1"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الإيمان باللوح والقلم:</a:t>
            </a:r>
            <a:endParaRPr lang="en-US" dirty="0"/>
          </a:p>
        </p:txBody>
      </p:sp>
      <p:sp>
        <p:nvSpPr>
          <p:cNvPr id="3" name="عنصر نائب للمحتوى 2"/>
          <p:cNvSpPr>
            <a:spLocks noGrp="1"/>
          </p:cNvSpPr>
          <p:nvPr>
            <p:ph idx="1"/>
          </p:nvPr>
        </p:nvSpPr>
        <p:spPr/>
        <p:txBody>
          <a:bodyPr/>
          <a:lstStyle/>
          <a:p>
            <a:pPr rtl="1"/>
            <a:r>
              <a:rPr lang="ar-SA" sz="2400" b="1" dirty="0" smtClean="0">
                <a:solidFill>
                  <a:srgbClr val="3B84AF"/>
                </a:solidFill>
              </a:rPr>
              <a:t>قال </a:t>
            </a:r>
            <a:r>
              <a:rPr lang="ar-SA" sz="2400" b="1" dirty="0" err="1" smtClean="0">
                <a:solidFill>
                  <a:srgbClr val="3B84AF"/>
                </a:solidFill>
              </a:rPr>
              <a:t>الطحاوي: </a:t>
            </a:r>
            <a:r>
              <a:rPr lang="ar-SA" sz="2400" b="1" dirty="0" smtClean="0">
                <a:solidFill>
                  <a:srgbClr val="3B84AF"/>
                </a:solidFill>
              </a:rPr>
              <a:t>(فلو اجتمع الخلق كلهم على شيء كتبه الله تعالى فيه أنه كائن ليجعلوه غير كائن لم يقدروا </a:t>
            </a:r>
            <a:r>
              <a:rPr lang="ar-SA" sz="2400" b="1" dirty="0" err="1" smtClean="0">
                <a:solidFill>
                  <a:srgbClr val="3B84AF"/>
                </a:solidFill>
              </a:rPr>
              <a:t>عليه.</a:t>
            </a:r>
            <a:r>
              <a:rPr lang="ar-SA" sz="2400" b="1" dirty="0" smtClean="0">
                <a:solidFill>
                  <a:srgbClr val="3B84AF"/>
                </a:solidFill>
              </a:rPr>
              <a:t> ولو اجتمعوا كلهم على شيء كتبه الله تعالى فيه أنه غير كائن ليجعلوه كائناً لم يقدروا </a:t>
            </a:r>
            <a:r>
              <a:rPr lang="ar-SA" sz="2400" b="1" dirty="0" err="1" smtClean="0">
                <a:solidFill>
                  <a:srgbClr val="3B84AF"/>
                </a:solidFill>
              </a:rPr>
              <a:t>عليه.</a:t>
            </a:r>
            <a:r>
              <a:rPr lang="ar-SA" sz="2400" b="1" dirty="0" smtClean="0">
                <a:solidFill>
                  <a:srgbClr val="3B84AF"/>
                </a:solidFill>
              </a:rPr>
              <a:t> جف القلم بما هو كائن إلى يوم القيامة</a:t>
            </a:r>
            <a:r>
              <a:rPr lang="ar-SA" sz="2400" b="1" dirty="0" err="1" smtClean="0">
                <a:solidFill>
                  <a:srgbClr val="3B84AF"/>
                </a:solidFill>
              </a:rPr>
              <a:t>).</a:t>
            </a:r>
            <a:endParaRPr lang="en-US" sz="2400" b="1" dirty="0" smtClean="0">
              <a:solidFill>
                <a:srgbClr val="3B84AF"/>
              </a:solidFill>
            </a:endParaRPr>
          </a:p>
          <a:p>
            <a:pPr algn="just" rtl="1"/>
            <a:r>
              <a:rPr lang="ar-SA" b="1" dirty="0" smtClean="0"/>
              <a:t>عن ابن عباس رضي الله عنه, قال: كنت خلف رسول الله يوماً، </a:t>
            </a:r>
            <a:r>
              <a:rPr lang="ar-SA" b="1" dirty="0" err="1" smtClean="0"/>
              <a:t>فقال: </a:t>
            </a:r>
            <a:r>
              <a:rPr lang="ar-SA" b="1" dirty="0" smtClean="0"/>
              <a:t>(يا غلام ألا أعلمك كلمات: احفظ الله يحفظك, احفظ الله تجده </a:t>
            </a:r>
            <a:r>
              <a:rPr lang="ar-SA" b="1" dirty="0" err="1" smtClean="0"/>
              <a:t>تجاهك </a:t>
            </a:r>
            <a:r>
              <a:rPr lang="ar-SA" b="1" dirty="0" smtClean="0"/>
              <a:t>, إذا سألت فسأل الله, و إذا استعنت فاستعن بالله, واعلم أن الأمة لو اجتمعت على أن ينفعوك بشيء لم ينفعوك إلا بشيء قد كتبه الله لك, وإن اجتمعوا على أن يضروك بشيء لم يضروك إلا بشيء قد كتبه الله عليك, رفعت الاقلام, وجفت الصحف</a:t>
            </a:r>
            <a:r>
              <a:rPr lang="ar-SA" b="1" dirty="0" err="1" smtClean="0"/>
              <a:t>).</a:t>
            </a:r>
            <a:endParaRPr lang="en-US" b="1" dirty="0" smtClean="0"/>
          </a:p>
          <a:p>
            <a:pPr rtl="1"/>
            <a:r>
              <a:rPr lang="ar-SA" dirty="0" smtClean="0"/>
              <a:t> </a:t>
            </a:r>
            <a:endParaRPr lang="en-US" dirty="0" smtClean="0"/>
          </a:p>
          <a:p>
            <a:endParaRPr lang="en-US" b="1" dirty="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أنواع الأقلام:</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dirty="0" smtClean="0"/>
              <a:t> </a:t>
            </a:r>
            <a:endParaRPr lang="en-US" dirty="0" smtClean="0"/>
          </a:p>
          <a:p>
            <a:pPr rtl="1"/>
            <a:r>
              <a:rPr lang="ar-SA" b="1" dirty="0" smtClean="0"/>
              <a:t>القلم الأول: </a:t>
            </a:r>
            <a:r>
              <a:rPr lang="ar-SA" dirty="0" smtClean="0"/>
              <a:t>العام الشامل لجميع المخلوقات.</a:t>
            </a:r>
            <a:endParaRPr lang="en-US" dirty="0" smtClean="0"/>
          </a:p>
          <a:p>
            <a:pPr rtl="1"/>
            <a:r>
              <a:rPr lang="ar-SA" b="1" dirty="0" smtClean="0"/>
              <a:t>القلم الثاني: </a:t>
            </a:r>
            <a:r>
              <a:rPr lang="ar-SA" dirty="0" smtClean="0"/>
              <a:t>حين خلق آدم عليه السلام.</a:t>
            </a:r>
            <a:endParaRPr lang="en-US" dirty="0" smtClean="0"/>
          </a:p>
          <a:p>
            <a:pPr rtl="1"/>
            <a:r>
              <a:rPr lang="ar-SA" b="1" dirty="0" smtClean="0"/>
              <a:t>القلم الثالث: </a:t>
            </a:r>
            <a:r>
              <a:rPr lang="ar-SA" dirty="0" smtClean="0"/>
              <a:t>حين يرسل الملك إلى الجنين في بطن أمه.</a:t>
            </a:r>
            <a:endParaRPr lang="en-US" dirty="0" smtClean="0"/>
          </a:p>
          <a:p>
            <a:pPr rtl="1"/>
            <a:r>
              <a:rPr lang="ar-SA" b="1" dirty="0" smtClean="0"/>
              <a:t>القلم الرابع: </a:t>
            </a:r>
            <a:r>
              <a:rPr lang="ar-SA" dirty="0" smtClean="0"/>
              <a:t>الموضوع على العبد عند بلوغه, الذي بأيدي الكرام الكاتبين.</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علم الله السابق لا ناقض له:</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rtl="1"/>
            <a:r>
              <a:rPr lang="ar-SA" sz="2400" b="1" dirty="0" smtClean="0">
                <a:solidFill>
                  <a:srgbClr val="3B84AF"/>
                </a:solidFill>
              </a:rPr>
              <a:t>قال </a:t>
            </a:r>
            <a:r>
              <a:rPr lang="ar-SA" sz="2400" b="1" dirty="0" err="1" smtClean="0">
                <a:solidFill>
                  <a:srgbClr val="3B84AF"/>
                </a:solidFill>
              </a:rPr>
              <a:t>الطحاوي</a:t>
            </a:r>
            <a:r>
              <a:rPr lang="ar-SA" sz="2400" b="1" dirty="0" smtClean="0">
                <a:solidFill>
                  <a:srgbClr val="3B84AF"/>
                </a:solidFill>
              </a:rPr>
              <a:t>: (وعلى العبد أن يعلم أن الله قد سبق علمه في كل كائن من خلقه , فقدر ذلك تقديراً محكماُ  مبرماً, ليس فيه ناقض , ولا معقب ولا مزيل ولا مغير ولا محول ولا ناقص ولا زائد من خلقه في سماواته وأرضه).</a:t>
            </a:r>
            <a:endParaRPr lang="en-US" sz="2400" b="1" dirty="0" smtClean="0">
              <a:solidFill>
                <a:srgbClr val="3B84AF"/>
              </a:solidFill>
            </a:endParaRPr>
          </a:p>
          <a:p>
            <a:r>
              <a:rPr lang="ar-SA" b="1" dirty="0" smtClean="0"/>
              <a:t>وأنكر غلاة المعتزلة أن الله كان عالماَ في الأزل , وقالوا: إن الله تعالى لا يعلم أفعال العباد حتى يفعلوا! تعالى الله عما يقولون علواً كبيراً.</a:t>
            </a:r>
            <a:endParaRPr lang="ar-KW"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1"/>
                </a:solidFill>
              </a:rPr>
              <a:t>الإرادة الإلهية</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7171" name="Text Placeholder 5"/>
          <p:cNvSpPr>
            <a:spLocks noGrp="1"/>
          </p:cNvSpPr>
          <p:nvPr>
            <p:ph idx="1"/>
          </p:nvPr>
        </p:nvSpPr>
        <p:spPr/>
        <p:txBody>
          <a:bodyPr/>
          <a:lstStyle/>
          <a:p>
            <a:pPr rtl="1"/>
            <a:r>
              <a:rPr lang="ar-SA" b="1" dirty="0" smtClean="0">
                <a:solidFill>
                  <a:srgbClr val="3B84AF"/>
                </a:solidFill>
              </a:rPr>
              <a:t>قال </a:t>
            </a:r>
            <a:r>
              <a:rPr lang="ar-SA" b="1" dirty="0" err="1" smtClean="0">
                <a:solidFill>
                  <a:srgbClr val="3B84AF"/>
                </a:solidFill>
              </a:rPr>
              <a:t>الطحاوي</a:t>
            </a:r>
            <a:r>
              <a:rPr lang="ar-SA" b="1" dirty="0" smtClean="0">
                <a:solidFill>
                  <a:srgbClr val="3B84AF"/>
                </a:solidFill>
              </a:rPr>
              <a:t>: (ولا يكون إلا ما يريد).</a:t>
            </a:r>
            <a:endParaRPr lang="en-US" b="1" dirty="0" smtClean="0">
              <a:solidFill>
                <a:srgbClr val="3B84AF"/>
              </a:solidFill>
            </a:endParaRPr>
          </a:p>
          <a:p>
            <a:pPr rtl="1"/>
            <a:r>
              <a:rPr lang="ar-SA" b="1" dirty="0" smtClean="0"/>
              <a:t>هذا رد لقول القدرية والمعتزلة , فإنهم زعموا أن الله أراد الإيمان من الناس كلهم، والكافر أراد الكفر.وسموا قدرية لإنكارهم القدر.</a:t>
            </a:r>
          </a:p>
          <a:p>
            <a:pPr rtl="1"/>
            <a:endParaRPr lang="ar-SA" b="1" dirty="0" smtClean="0"/>
          </a:p>
          <a:p>
            <a:pPr rtl="1"/>
            <a:r>
              <a:rPr lang="ar-SA" b="1" dirty="0" smtClean="0"/>
              <a:t> أما أهل السنة فيقولون: إن الله وإن كان يريد المعاصي قدراً فهو لا يحبها ولا يرضاها ولا يأمر </a:t>
            </a:r>
            <a:r>
              <a:rPr lang="ar-SA" b="1" dirty="0" err="1" smtClean="0"/>
              <a:t>بها</a:t>
            </a:r>
            <a:r>
              <a:rPr lang="ar-SA" b="1" dirty="0" smtClean="0"/>
              <a:t>, بل يبغضها ويسخطها ويكرهها وينهى عنها. </a:t>
            </a:r>
            <a:endParaRPr lang="en-US" b="1" dirty="0" smtClean="0"/>
          </a:p>
          <a:p>
            <a:pPr rtl="1" eaLnBrk="1" hangingPunct="1">
              <a:buFontTx/>
              <a:buChar char="-"/>
            </a:pP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8915400" cy="1143000"/>
          </a:xfrm>
        </p:spPr>
        <p:txBody>
          <a:bodyPr/>
          <a:lstStyle/>
          <a:p>
            <a:pPr eaLnBrk="1" hangingPunct="1"/>
            <a:r>
              <a:rPr lang="en-US" dirty="0" smtClean="0">
                <a:solidFill>
                  <a:schemeClr val="tx1"/>
                </a:solidFill>
              </a:rPr>
              <a:t/>
            </a:r>
            <a:br>
              <a:rPr lang="en-US" dirty="0" smtClean="0">
                <a:solidFill>
                  <a:schemeClr val="tx1"/>
                </a:solidFill>
              </a:rPr>
            </a:br>
            <a:r>
              <a:rPr lang="ar-SA" dirty="0" smtClean="0">
                <a:solidFill>
                  <a:schemeClr val="tx1"/>
                </a:solidFill>
              </a:rPr>
              <a:t>نوعا الإدارة في كتاب الله:</a:t>
            </a:r>
            <a:r>
              <a:rPr lang="en-US" dirty="0" smtClean="0"/>
              <a:t/>
            </a:r>
            <a:br>
              <a:rPr lang="en-US" dirty="0" smtClean="0"/>
            </a:b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a:r>
              <a:rPr lang="ar-SA" dirty="0" smtClean="0"/>
              <a:t> </a:t>
            </a:r>
            <a:r>
              <a:rPr lang="ar-SA" b="1" dirty="0" smtClean="0"/>
              <a:t>والمحققون من أهل السنة يقولون: الإدارة في كتاب الله </a:t>
            </a:r>
            <a:r>
              <a:rPr lang="ar-SA" b="1" dirty="0" err="1" smtClean="0"/>
              <a:t>نوعان:</a:t>
            </a:r>
            <a:endParaRPr lang="ar-SA" b="1" dirty="0" smtClean="0"/>
          </a:p>
          <a:p>
            <a:pPr rtl="1"/>
            <a:endParaRPr lang="ar-SA" b="1" dirty="0" smtClean="0"/>
          </a:p>
          <a:p>
            <a:pPr rtl="1"/>
            <a:r>
              <a:rPr lang="ar-SA" b="1" dirty="0" smtClean="0"/>
              <a:t>1- إرادة قدرية كونية خلقية: كقوله </a:t>
            </a:r>
            <a:r>
              <a:rPr lang="ar-SA" b="1" dirty="0" err="1" smtClean="0"/>
              <a:t>تعالى: </a:t>
            </a:r>
            <a:r>
              <a:rPr lang="ar-SA" b="1" dirty="0" smtClean="0"/>
              <a:t>( ولكن الله يفعل ما يريد</a:t>
            </a:r>
            <a:r>
              <a:rPr lang="ar-SA" b="1" dirty="0" err="1" smtClean="0"/>
              <a:t>).</a:t>
            </a:r>
            <a:endParaRPr lang="en-US" b="1" dirty="0" smtClean="0"/>
          </a:p>
          <a:p>
            <a:pPr rtl="1"/>
            <a:r>
              <a:rPr lang="ar-SA" b="1" dirty="0" smtClean="0"/>
              <a:t> </a:t>
            </a:r>
          </a:p>
          <a:p>
            <a:pPr rtl="1"/>
            <a:r>
              <a:rPr lang="ar-SA" b="1" dirty="0" smtClean="0"/>
              <a:t>2- إرادة دينية أمرية شرعية, وهي المتضمنة للمحبة والرضى.</a:t>
            </a:r>
          </a:p>
          <a:p>
            <a:pPr rtl="1"/>
            <a:r>
              <a:rPr lang="ar-SA" b="1" dirty="0" smtClean="0"/>
              <a:t> كقوله تعالى: (يريد الله بكم اليسر ولا يريد بكم العسر).</a:t>
            </a:r>
            <a:endParaRPr lang="en-US" b="1" dirty="0" smtClean="0"/>
          </a:p>
          <a:p>
            <a:pPr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كيف يرضى لعبده شيئاً ولا يعينه عليه؟</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3" name="عنصر نائب للمحتوى 2"/>
          <p:cNvSpPr>
            <a:spLocks noGrp="1"/>
          </p:cNvSpPr>
          <p:nvPr>
            <p:ph idx="1"/>
          </p:nvPr>
        </p:nvSpPr>
        <p:spPr>
          <a:xfrm>
            <a:off x="381000" y="1371600"/>
            <a:ext cx="9067800" cy="4754563"/>
          </a:xfrm>
        </p:spPr>
        <p:txBody>
          <a:bodyPr/>
          <a:lstStyle/>
          <a:p>
            <a:pPr rtl="1"/>
            <a:r>
              <a:rPr lang="ar-SA" b="1" dirty="0" smtClean="0">
                <a:solidFill>
                  <a:srgbClr val="3B84AF"/>
                </a:solidFill>
              </a:rPr>
              <a:t>قال </a:t>
            </a:r>
            <a:r>
              <a:rPr lang="ar-SA" b="1" dirty="0" err="1" smtClean="0">
                <a:solidFill>
                  <a:srgbClr val="3B84AF"/>
                </a:solidFill>
              </a:rPr>
              <a:t>الطحاوي</a:t>
            </a:r>
            <a:r>
              <a:rPr lang="ar-SA" b="1" dirty="0" smtClean="0">
                <a:solidFill>
                  <a:srgbClr val="3B84AF"/>
                </a:solidFill>
              </a:rPr>
              <a:t> رحمه </a:t>
            </a:r>
            <a:r>
              <a:rPr lang="ar-SA" b="1" dirty="0" err="1" smtClean="0">
                <a:solidFill>
                  <a:srgbClr val="3B84AF"/>
                </a:solidFill>
              </a:rPr>
              <a:t>الله: </a:t>
            </a:r>
            <a:r>
              <a:rPr lang="ar-SA" b="1" dirty="0" smtClean="0">
                <a:solidFill>
                  <a:srgbClr val="3B84AF"/>
                </a:solidFill>
              </a:rPr>
              <a:t>(وأصل القدر سر الله في خلقه</a:t>
            </a:r>
            <a:r>
              <a:rPr lang="ar-SA" b="1" dirty="0" err="1" smtClean="0">
                <a:solidFill>
                  <a:srgbClr val="3B84AF"/>
                </a:solidFill>
              </a:rPr>
              <a:t>).</a:t>
            </a:r>
            <a:endParaRPr lang="en-US" b="1" dirty="0" smtClean="0">
              <a:solidFill>
                <a:srgbClr val="3B84AF"/>
              </a:solidFill>
            </a:endParaRPr>
          </a:p>
          <a:p>
            <a:pPr rtl="1"/>
            <a:r>
              <a:rPr lang="ar-SA" dirty="0" smtClean="0">
                <a:solidFill>
                  <a:srgbClr val="C00000"/>
                </a:solidFill>
              </a:rPr>
              <a:t>س- كيف يرضى لعبده شيئاً ولا يعينه </a:t>
            </a:r>
            <a:r>
              <a:rPr lang="ar-SA" dirty="0" err="1" smtClean="0">
                <a:solidFill>
                  <a:srgbClr val="C00000"/>
                </a:solidFill>
              </a:rPr>
              <a:t>عليه؟</a:t>
            </a:r>
            <a:r>
              <a:rPr lang="ar-SA" dirty="0" smtClean="0">
                <a:solidFill>
                  <a:srgbClr val="C00000"/>
                </a:solidFill>
              </a:rPr>
              <a:t> </a:t>
            </a:r>
          </a:p>
          <a:p>
            <a:pPr rtl="1"/>
            <a:r>
              <a:rPr lang="ar-SA" b="1" dirty="0" smtClean="0"/>
              <a:t>قيل: لأن إعانته عليه قد تستلزم فوات محبوب له أعظم من حصول تلك الطاعة التي رضيها له , وقد يكون وقوع تلك الطاعة منه يتضمن مفسدة هي أكره إليه سبحانه من محبته لتلك الطاعة.</a:t>
            </a:r>
            <a:endParaRPr lang="en-US" b="1" dirty="0" smtClean="0"/>
          </a:p>
          <a:p>
            <a:pPr rtl="1"/>
            <a:r>
              <a:rPr lang="ar-SA" b="1" dirty="0" smtClean="0"/>
              <a:t>قال تعالى: ( ولو أرادوا الخروج لأعدوا له عدة ولكن كره الله انبعاثهم </a:t>
            </a:r>
            <a:r>
              <a:rPr lang="ar-SA" b="1" dirty="0" err="1" smtClean="0"/>
              <a:t>فثبطهم...</a:t>
            </a:r>
            <a:r>
              <a:rPr lang="ar-SA" b="1" dirty="0" smtClean="0"/>
              <a:t>) ثم ذكر بعض المفاسد المترتبة على خروجهم، </a:t>
            </a:r>
            <a:r>
              <a:rPr lang="ar-SA" b="1" dirty="0" err="1" smtClean="0"/>
              <a:t>فقال: </a:t>
            </a:r>
            <a:r>
              <a:rPr lang="ar-SA" b="1" dirty="0" smtClean="0"/>
              <a:t>(لو خرجوا فيكم ما زادوكم إلا خبالاً </a:t>
            </a:r>
            <a:r>
              <a:rPr lang="ar-SA" b="1" dirty="0" err="1" smtClean="0"/>
              <a:t>ولأوضعوا</a:t>
            </a:r>
            <a:r>
              <a:rPr lang="ar-SA" b="1" dirty="0" smtClean="0"/>
              <a:t> خلالكم </a:t>
            </a:r>
            <a:r>
              <a:rPr lang="ar-SA" b="1" dirty="0" err="1" smtClean="0"/>
              <a:t>يبغونكم</a:t>
            </a:r>
            <a:r>
              <a:rPr lang="ar-SA" b="1" dirty="0" smtClean="0"/>
              <a:t> </a:t>
            </a:r>
            <a:r>
              <a:rPr lang="ar-SA" b="1" dirty="0" err="1" smtClean="0"/>
              <a:t>الفتنة..</a:t>
            </a:r>
            <a:r>
              <a:rPr lang="ar-SA" b="1" dirty="0" smtClean="0"/>
              <a:t>) </a:t>
            </a:r>
            <a:r>
              <a:rPr lang="ar-SA" sz="2800" b="1" dirty="0" smtClean="0">
                <a:solidFill>
                  <a:srgbClr val="00B050"/>
                </a:solidFill>
              </a:rPr>
              <a:t>خبالاً: فساداً وشراً، </a:t>
            </a:r>
            <a:r>
              <a:rPr lang="ar-SA" sz="2800" b="1" dirty="0" err="1" smtClean="0">
                <a:solidFill>
                  <a:srgbClr val="00B050"/>
                </a:solidFill>
              </a:rPr>
              <a:t>ولأوضعوا</a:t>
            </a:r>
            <a:r>
              <a:rPr lang="ar-SA" sz="2800" b="1" dirty="0" smtClean="0">
                <a:solidFill>
                  <a:srgbClr val="00B050"/>
                </a:solidFill>
              </a:rPr>
              <a:t>: سعوا بالفساد</a:t>
            </a:r>
            <a:endParaRPr lang="en-US" sz="2800" b="1" dirty="0" smtClean="0">
              <a:solidFill>
                <a:srgbClr val="00B050"/>
              </a:solidFill>
            </a:endParaRPr>
          </a:p>
          <a:p>
            <a:pPr rtl="1"/>
            <a:endParaRPr lang="ar-SA" b="1" dirty="0" smtClean="0">
              <a:solidFill>
                <a:srgbClr val="3B84AF"/>
              </a:solidFill>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chemeClr val="tx1"/>
                </a:solidFill>
              </a:rPr>
              <a:t>كيف يريد الله أمراً ولا يرضاه ؟</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3" name="عنصر نائب للمحتوى 2"/>
          <p:cNvSpPr>
            <a:spLocks noGrp="1"/>
          </p:cNvSpPr>
          <p:nvPr>
            <p:ph idx="1"/>
          </p:nvPr>
        </p:nvSpPr>
        <p:spPr>
          <a:xfrm>
            <a:off x="533400" y="1524000"/>
            <a:ext cx="8915400" cy="4525963"/>
          </a:xfrm>
        </p:spPr>
        <p:txBody>
          <a:bodyPr/>
          <a:lstStyle/>
          <a:p>
            <a:pPr rtl="1"/>
            <a:r>
              <a:rPr lang="ar-SA" b="1" dirty="0" smtClean="0"/>
              <a:t>اعلم أن المراد نوعان: مراد لنفسه, ومراد لغيره.</a:t>
            </a:r>
            <a:endParaRPr lang="en-US" b="1" dirty="0" smtClean="0"/>
          </a:p>
          <a:p>
            <a:pPr rtl="1"/>
            <a:r>
              <a:rPr lang="ar-SA" b="1" dirty="0" smtClean="0"/>
              <a:t>فالمراد لنفسه, مطلوب محبوب لذاته وما فيه من الخير , والمراد لغيره, قد لا يكون مقصوداً للمريد, ولا فيه مصلحة له بالنظر إلى ذاته, وإن كان وسيلة إلى مقصوده ومراده, مكروه له وهذا كالدواء الكريه , إذا علم المتناول له أن فيه شفاءه, وقطع العضو المتآكل, إذا علم أن في قطعه بقاء جسده, وكقطع المسافة الشاقة, إذا علم أنها توصل إلى مراده </a:t>
            </a:r>
            <a:r>
              <a:rPr lang="ar-SA" b="1" dirty="0" err="1" smtClean="0"/>
              <a:t>ومحبوبه</a:t>
            </a:r>
            <a:r>
              <a:rPr lang="ar-SA" b="1" dirty="0" smtClean="0"/>
              <a:t>. فهو سبحانه يكره الشيء, ولا ينافي ذلك إرادته لأجل غيره.</a:t>
            </a:r>
            <a:endParaRPr lang="en-US" b="1" dirty="0" smtClean="0"/>
          </a:p>
          <a:p>
            <a:pPr rtl="1"/>
            <a:endParaRPr lang="ar-SA"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حكمة خلق إبليس:</a:t>
            </a:r>
            <a:r>
              <a:rPr lang="en-US" dirty="0" smtClean="0"/>
              <a:t/>
            </a:r>
            <a:br>
              <a:rPr lang="en-US" dirty="0" smtClean="0"/>
            </a:br>
            <a:endParaRPr lang="en-US" dirty="0"/>
          </a:p>
        </p:txBody>
      </p:sp>
      <p:sp>
        <p:nvSpPr>
          <p:cNvPr id="3" name="عنصر نائب للمحتوى 2"/>
          <p:cNvSpPr>
            <a:spLocks noGrp="1"/>
          </p:cNvSpPr>
          <p:nvPr>
            <p:ph idx="1"/>
          </p:nvPr>
        </p:nvSpPr>
        <p:spPr/>
        <p:txBody>
          <a:bodyPr/>
          <a:lstStyle/>
          <a:p>
            <a:pPr lvl="0" rtl="1"/>
            <a:r>
              <a:rPr lang="ar-SA" sz="2800" b="1" dirty="0" smtClean="0"/>
              <a:t>1- أنه تظهر للعباد قدرة الرب تعالى على خلق المتضادات المتقابلات, فخلق هذه الذات, التي هي أخبث الذوات وشرها, في مقابلة ذات جبريل, التي هي من أشرف الذوات.</a:t>
            </a:r>
            <a:endParaRPr lang="en-US" sz="2800" b="1" dirty="0" smtClean="0"/>
          </a:p>
          <a:p>
            <a:pPr lvl="0" rtl="1"/>
            <a:r>
              <a:rPr lang="ar-SA" sz="2800" b="1" dirty="0" smtClean="0"/>
              <a:t>2- ظهور آثار أسمائه القهرية, مثل: القهار, والمنتقم.</a:t>
            </a:r>
            <a:endParaRPr lang="en-US" sz="2800" b="1" dirty="0" smtClean="0"/>
          </a:p>
          <a:p>
            <a:pPr lvl="0" rtl="1"/>
            <a:r>
              <a:rPr lang="ar-SA" sz="2800" b="1" dirty="0" smtClean="0"/>
              <a:t>3- ظهور آثار أسمائه المتضمنة لحلمه وعفوه ومغفرته وستره وتجاوزه.</a:t>
            </a:r>
            <a:endParaRPr lang="en-US" sz="2800" b="1" dirty="0" smtClean="0"/>
          </a:p>
          <a:p>
            <a:pPr lvl="0" rtl="1"/>
            <a:r>
              <a:rPr lang="ar-SA" sz="2800" b="1" dirty="0" smtClean="0"/>
              <a:t>4- ظهور أثار أسماء الحكمة والخبرة, فإنه الحكيم الخبير.</a:t>
            </a:r>
            <a:endParaRPr lang="en-US" sz="2800" b="1" dirty="0" smtClean="0"/>
          </a:p>
          <a:p>
            <a:pPr lvl="0" rtl="1"/>
            <a:r>
              <a:rPr lang="ar-SA" sz="2800" b="1" smtClean="0"/>
              <a:t>5- حصول </a:t>
            </a:r>
            <a:r>
              <a:rPr lang="ar-SA" sz="2800" b="1" dirty="0" smtClean="0"/>
              <a:t>العبودية المتنوعة التي لولا خلق إبليس لما حصلت, فإن عبودية الجهاد من أحب أنواع العبودية إليه سبحانه. ولو كان الناس كلهم مؤمنين لتعطلت هذه العبودية</a:t>
            </a:r>
            <a:endParaRPr lang="en-US" sz="2800" b="1" dirty="0" smtClean="0"/>
          </a:p>
          <a:p>
            <a:pPr rtl="1"/>
            <a:endParaRPr lang="en-US" dirty="0">
              <a:solidFill>
                <a:srgbClr val="0099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1820</TotalTime>
  <Words>1289</Words>
  <Application>Microsoft Office PowerPoint</Application>
  <PresentationFormat>A4 Paper (210x297 mm)‎</PresentationFormat>
  <Paragraphs>87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الحادية عشرة  عنوان المحاضرة</vt:lpstr>
      <vt:lpstr>عناصر المحاضرة</vt:lpstr>
      <vt:lpstr>علمه السابق المحيط بكل شيء </vt:lpstr>
      <vt:lpstr>علمه بعدد من يدخل الجنة و النار:  </vt:lpstr>
      <vt:lpstr>علمه بعدد من يدخل الجنة و النار:  </vt:lpstr>
      <vt:lpstr>الأعمال بالخواتيم: </vt:lpstr>
      <vt:lpstr>الإيمان باللوح والقلم: </vt:lpstr>
      <vt:lpstr>الإيمان باللوح والقلم: </vt:lpstr>
      <vt:lpstr>الإيمان باللوح والقلم:</vt:lpstr>
      <vt:lpstr>أنواع الأقلام: </vt:lpstr>
      <vt:lpstr>علم الله السابق لا ناقض له: </vt:lpstr>
      <vt:lpstr>الإرادة الإلهية </vt:lpstr>
      <vt:lpstr> نوعا الإدارة في كتاب الله:  </vt:lpstr>
      <vt:lpstr>كيف يرضى لعبده شيئاً ولا يعينه عليه؟ </vt:lpstr>
      <vt:lpstr>كيف يريد الله أمراً ولا يرضاه ؟ </vt:lpstr>
      <vt:lpstr>حكمة خلق إبليس: </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adminuser</cp:lastModifiedBy>
  <cp:revision>165</cp:revision>
  <dcterms:created xsi:type="dcterms:W3CDTF">2009-10-14T19:14:34Z</dcterms:created>
  <dcterms:modified xsi:type="dcterms:W3CDTF">2012-04-07T17:47:02Z</dcterms:modified>
</cp:coreProperties>
</file>