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83" r:id="rId5"/>
    <p:sldId id="259" r:id="rId6"/>
    <p:sldId id="268" r:id="rId7"/>
    <p:sldId id="269" r:id="rId8"/>
    <p:sldId id="282" r:id="rId9"/>
    <p:sldId id="277" r:id="rId10"/>
    <p:sldId id="271" r:id="rId11"/>
    <p:sldId id="272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FF3300"/>
    <a:srgbClr val="009900"/>
    <a:srgbClr val="709256"/>
    <a:srgbClr val="AD9968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612" y="15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العقيدة 3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KW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زياد بن عبد الله الحمام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تتمة الإيمان بالقدر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خلق أفعال العباد، وفيه:</a:t>
            </a:r>
          </a:p>
          <a:p>
            <a:pPr algn="ctr" rtl="1" eaLnBrk="1" hangingPunct="1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1-  قول أهل </a:t>
            </a:r>
            <a:r>
              <a:rPr lang="ar-SA" b="1" dirty="0" err="1" smtClean="0">
                <a:solidFill>
                  <a:srgbClr val="92D050"/>
                </a:solidFill>
                <a:cs typeface="Arial" pitchFamily="34" charset="0"/>
              </a:rPr>
              <a:t>الحق.</a:t>
            </a:r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          2- ذكر أدلة </a:t>
            </a:r>
            <a:r>
              <a:rPr lang="ar-SA" b="1" dirty="0" err="1" smtClean="0">
                <a:solidFill>
                  <a:srgbClr val="92D050"/>
                </a:solidFill>
                <a:cs typeface="Arial" pitchFamily="34" charset="0"/>
              </a:rPr>
              <a:t>الجبريه.</a:t>
            </a:r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 </a:t>
            </a:r>
          </a:p>
          <a:p>
            <a:pPr algn="ctr" rtl="1" eaLnBrk="1" hangingPunct="1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3- ذكر أدلة </a:t>
            </a:r>
            <a:r>
              <a:rPr lang="ar-SA" b="1" dirty="0" err="1" smtClean="0">
                <a:solidFill>
                  <a:srgbClr val="92D050"/>
                </a:solidFill>
                <a:cs typeface="Arial" pitchFamily="34" charset="0"/>
              </a:rPr>
              <a:t>القدرية.</a:t>
            </a:r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           4- نقض أدلة </a:t>
            </a:r>
            <a:r>
              <a:rPr lang="ar-SA" b="1" dirty="0" err="1" smtClean="0">
                <a:solidFill>
                  <a:srgbClr val="92D050"/>
                </a:solidFill>
                <a:cs typeface="Arial" pitchFamily="34" charset="0"/>
              </a:rPr>
              <a:t>الفريقين .</a:t>
            </a:r>
            <a:endParaRPr lang="ar-SA" b="1" dirty="0" smtClean="0">
              <a:solidFill>
                <a:srgbClr val="92D050"/>
              </a:solidFill>
              <a:cs typeface="Arial" pitchFamily="34" charset="0"/>
            </a:endParaRPr>
          </a:p>
          <a:p>
            <a:pPr algn="ctr" rtl="1" eaLnBrk="1" hangingPunct="1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5- لا منافاة بين إثبات القدر وكون العبد محدثا </a:t>
            </a:r>
            <a:r>
              <a:rPr lang="ar-SA" b="1" dirty="0" err="1" smtClean="0">
                <a:solidFill>
                  <a:srgbClr val="92D050"/>
                </a:solidFill>
                <a:cs typeface="Arial" pitchFamily="34" charset="0"/>
              </a:rPr>
              <a:t>لفعله.</a:t>
            </a:r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                 6- شبه المعتزله </a:t>
            </a:r>
            <a:r>
              <a:rPr lang="ar-SA" b="1" dirty="0" err="1" smtClean="0">
                <a:solidFill>
                  <a:srgbClr val="92D050"/>
                </a:solidFill>
                <a:cs typeface="Arial" pitchFamily="34" charset="0"/>
              </a:rPr>
              <a:t>وردها .</a:t>
            </a:r>
            <a:endParaRPr lang="ar-SA" b="1" dirty="0" smtClean="0">
              <a:solidFill>
                <a:srgbClr val="92D050"/>
              </a:solidFill>
              <a:cs typeface="Arial" pitchFamily="34" charset="0"/>
            </a:endParaRPr>
          </a:p>
          <a:p>
            <a:pPr algn="ctr" rtl="1" eaLnBrk="1" hangingPunct="1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7- أفعال العباد نوعان.</a:t>
            </a:r>
          </a:p>
          <a:p>
            <a:pPr algn="ctr" rtl="1" eaLnBrk="1" hangingPunct="1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8- تعاليه سبحانه عن الأضداد والأنداد.</a:t>
            </a:r>
          </a:p>
          <a:p>
            <a:pPr algn="ctr" rtl="1" eaLnBrk="1" hangingPunct="1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الهدى والضلال: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3B84AF"/>
                </a:solidFill>
              </a:rPr>
              <a:t>قال </a:t>
            </a:r>
            <a:r>
              <a:rPr lang="ar-SA" b="1" dirty="0" err="1" smtClean="0">
                <a:solidFill>
                  <a:srgbClr val="3B84AF"/>
                </a:solidFill>
              </a:rPr>
              <a:t>الطحاوي</a:t>
            </a:r>
            <a:r>
              <a:rPr lang="ar-SA" b="1" dirty="0" smtClean="0">
                <a:solidFill>
                  <a:srgbClr val="3B84AF"/>
                </a:solidFill>
              </a:rPr>
              <a:t> رحمه </a:t>
            </a:r>
            <a:r>
              <a:rPr lang="ar-SA" b="1" dirty="0" err="1" smtClean="0">
                <a:solidFill>
                  <a:srgbClr val="3B84AF"/>
                </a:solidFill>
              </a:rPr>
              <a:t>الله: </a:t>
            </a:r>
            <a:r>
              <a:rPr lang="ar-SA" b="1" dirty="0" smtClean="0">
                <a:solidFill>
                  <a:srgbClr val="3B84AF"/>
                </a:solidFill>
              </a:rPr>
              <a:t>(يهدي من يشاء ويعصم ويعافي فضلاً، ويضل من يشاء ويخذل ويبتلي عدلاً</a:t>
            </a:r>
            <a:r>
              <a:rPr lang="ar-SA" b="1" dirty="0" err="1" smtClean="0">
                <a:solidFill>
                  <a:srgbClr val="3B84AF"/>
                </a:solidFill>
              </a:rPr>
              <a:t>)</a:t>
            </a:r>
            <a:endParaRPr lang="ar-SA" b="1" dirty="0" smtClean="0">
              <a:solidFill>
                <a:srgbClr val="3B84AF"/>
              </a:solidFill>
            </a:endParaRPr>
          </a:p>
          <a:p>
            <a:r>
              <a:rPr lang="ar-SA" b="1" dirty="0" smtClean="0"/>
              <a:t>هذا هو مذهب أهل السنة والجماعة، ودليلهم قوله </a:t>
            </a:r>
            <a:r>
              <a:rPr lang="ar-SA" b="1" dirty="0" err="1" smtClean="0"/>
              <a:t>تعالى: </a:t>
            </a:r>
            <a:r>
              <a:rPr lang="ar-SA" b="1" dirty="0" smtClean="0"/>
              <a:t>{إنك لا تهدي من أحببت ولكن الله يهدي من يشاء}، وقوله </a:t>
            </a:r>
            <a:r>
              <a:rPr lang="ar-SA" b="1" dirty="0" err="1" smtClean="0"/>
              <a:t>تعالى: </a:t>
            </a:r>
            <a:r>
              <a:rPr lang="ar-SA" b="1" dirty="0" smtClean="0"/>
              <a:t>{من يشأ الله يضلله ومن يشأ يجعله على صراط مستقيم</a:t>
            </a:r>
            <a:r>
              <a:rPr lang="ar-SA" b="1" dirty="0" err="1" smtClean="0"/>
              <a:t>}.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cs typeface="Arial" pitchFamily="34" charset="0"/>
              </a:rPr>
              <a:t>خلق أفعال </a:t>
            </a:r>
            <a:r>
              <a:rPr lang="ar-SA" sz="3200" b="1" dirty="0" err="1" smtClean="0">
                <a:cs typeface="Arial" pitchFamily="34" charset="0"/>
              </a:rPr>
              <a:t>العباد:</a:t>
            </a:r>
            <a:r>
              <a:rPr lang="ar-SA" b="1" dirty="0" smtClean="0">
                <a:cs typeface="Arial" pitchFamily="34" charset="0"/>
              </a:rPr>
              <a:t/>
            </a:r>
            <a:br>
              <a:rPr lang="ar-SA" b="1" dirty="0" smtClean="0">
                <a:cs typeface="Arial" pitchFamily="34" charset="0"/>
              </a:rPr>
            </a:b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r>
              <a:rPr lang="ar-SA" sz="2800" b="1" dirty="0" smtClean="0">
                <a:solidFill>
                  <a:srgbClr val="3B84AF"/>
                </a:solidFill>
                <a:cs typeface="Arial" pitchFamily="34" charset="0"/>
              </a:rPr>
              <a:t>قال الطحاوي رحمه الله </a:t>
            </a:r>
            <a:r>
              <a:rPr lang="ar-SA" sz="2800" b="1" dirty="0" err="1" smtClean="0">
                <a:solidFill>
                  <a:srgbClr val="3B84AF"/>
                </a:solidFill>
                <a:cs typeface="Arial" pitchFamily="34" charset="0"/>
              </a:rPr>
              <a:t>: </a:t>
            </a:r>
            <a:r>
              <a:rPr lang="ar-SA" sz="2800" b="1" dirty="0" smtClean="0">
                <a:solidFill>
                  <a:srgbClr val="3B84AF"/>
                </a:solidFill>
                <a:cs typeface="Arial" pitchFamily="34" charset="0"/>
              </a:rPr>
              <a:t>(وأفعال العباد خلق الله وكسب من العباد</a:t>
            </a:r>
            <a:r>
              <a:rPr lang="ar-SA" sz="2800" b="1" dirty="0" err="1" smtClean="0">
                <a:solidFill>
                  <a:srgbClr val="3B84AF"/>
                </a:solidFill>
                <a:cs typeface="Arial" pitchFamily="34" charset="0"/>
              </a:rPr>
              <a:t>)</a:t>
            </a:r>
            <a:endParaRPr lang="ar-SA" sz="2800" b="1" dirty="0" smtClean="0"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اختلف الناس في أفعال العباد </a:t>
            </a:r>
            <a:r>
              <a:rPr lang="ar-SA" b="1" dirty="0" err="1" smtClean="0">
                <a:cs typeface="Arial" pitchFamily="34" charset="0"/>
              </a:rPr>
              <a:t>الاختيارية.</a:t>
            </a:r>
            <a:r>
              <a:rPr lang="ar-SA" b="1" dirty="0" smtClean="0">
                <a:cs typeface="Arial" pitchFamily="34" charset="0"/>
              </a:rPr>
              <a:t> </a:t>
            </a:r>
          </a:p>
          <a:p>
            <a:pPr eaLnBrk="1" hangingPunct="1"/>
            <a:r>
              <a:rPr lang="ar-SA" sz="2800" b="1" u="sng" dirty="0" smtClean="0">
                <a:cs typeface="Arial" pitchFamily="34" charset="0"/>
              </a:rPr>
              <a:t>فزعمت الجبريه</a:t>
            </a:r>
            <a:r>
              <a:rPr lang="ar-SA" sz="2800" b="1" dirty="0" smtClean="0">
                <a:cs typeface="Arial" pitchFamily="34" charset="0"/>
              </a:rPr>
              <a:t>: أن التدبير في أفعال الخلق كلها لله </a:t>
            </a:r>
            <a:r>
              <a:rPr lang="ar-SA" sz="2800" b="1" dirty="0" err="1" smtClean="0">
                <a:cs typeface="Arial" pitchFamily="34" charset="0"/>
              </a:rPr>
              <a:t>تعالى </a:t>
            </a:r>
            <a:r>
              <a:rPr lang="ar-SA" sz="2800" b="1" dirty="0" smtClean="0">
                <a:cs typeface="Arial" pitchFamily="34" charset="0"/>
              </a:rPr>
              <a:t>, وهي كلها </a:t>
            </a:r>
            <a:r>
              <a:rPr lang="ar-SA" sz="2800" b="1" dirty="0" err="1" smtClean="0">
                <a:cs typeface="Arial" pitchFamily="34" charset="0"/>
              </a:rPr>
              <a:t>اضطراريه</a:t>
            </a:r>
            <a:r>
              <a:rPr lang="ar-SA" sz="2800" b="1" dirty="0" smtClean="0">
                <a:cs typeface="Arial" pitchFamily="34" charset="0"/>
              </a:rPr>
              <a:t> كحركات المرتعش, وإضافتها إلى الخلق مجاز!</a:t>
            </a:r>
            <a:endParaRPr lang="en-US" sz="2800" b="1" dirty="0" smtClean="0">
              <a:cs typeface="Arial" pitchFamily="34" charset="0"/>
            </a:endParaRPr>
          </a:p>
          <a:p>
            <a:pPr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800" b="1" u="sng" dirty="0" smtClean="0">
                <a:cs typeface="Arial" pitchFamily="34" charset="0"/>
              </a:rPr>
              <a:t>وقابلتهم المعتزلة</a:t>
            </a:r>
            <a:r>
              <a:rPr lang="ar-SA" sz="2800" b="1" dirty="0" smtClean="0">
                <a:cs typeface="Arial" pitchFamily="34" charset="0"/>
              </a:rPr>
              <a:t>, فقالوا: إن جميع الأفعال الاختيارية من جميع الحيوانات بخلقها, لا تعليق لها بخلق الله </a:t>
            </a:r>
            <a:r>
              <a:rPr lang="ar-SA" sz="2800" b="1" dirty="0" err="1" smtClean="0">
                <a:cs typeface="Arial" pitchFamily="34" charset="0"/>
              </a:rPr>
              <a:t>تعالى.</a:t>
            </a:r>
            <a:r>
              <a:rPr lang="ar-SA" sz="2800" b="1" dirty="0" smtClean="0">
                <a:cs typeface="Arial" pitchFamily="34" charset="0"/>
              </a:rPr>
              <a:t> </a:t>
            </a:r>
          </a:p>
          <a:p>
            <a:pPr eaLnBrk="1" hangingPunct="1"/>
            <a:r>
              <a:rPr lang="ar-SA" sz="2800" b="1" dirty="0" smtClean="0">
                <a:cs typeface="Arial" pitchFamily="34" charset="0"/>
              </a:rPr>
              <a:t>والقول بالكسب ليس من قول أهل السنة والجماعة.</a:t>
            </a:r>
          </a:p>
          <a:p>
            <a:pPr eaLnBrk="1" hangingPunct="1"/>
            <a:r>
              <a:rPr lang="ar-SA" sz="2800" b="1" dirty="0" smtClean="0">
                <a:cs typeface="Arial" pitchFamily="34" charset="0"/>
              </a:rPr>
              <a:t>والمشهور عندهم: أن العباد فاعلون لأفعالهم حقيقة والله خلقهم وخلق أفعالهم، أما القول بالكسب فهو قول </a:t>
            </a:r>
            <a:r>
              <a:rPr lang="ar-SA" sz="2800" b="1" dirty="0" err="1" smtClean="0">
                <a:cs typeface="Arial" pitchFamily="34" charset="0"/>
              </a:rPr>
              <a:t>الأشاعرة</a:t>
            </a:r>
            <a:r>
              <a:rPr lang="ar-SA" sz="2800" b="1" dirty="0" smtClean="0">
                <a:cs typeface="Arial" pitchFamily="34" charset="0"/>
              </a:rPr>
              <a:t> , وإذا طولبوا بالفرق بين الكسب والفعل لم يذكروا فرقا معقولاً.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خلق أفعال </a:t>
            </a:r>
            <a:r>
              <a:rPr lang="ar-SA" b="1" dirty="0" err="1" smtClean="0">
                <a:cs typeface="Arial" pitchFamily="34" charset="0"/>
              </a:rPr>
              <a:t>العباد :</a:t>
            </a:r>
            <a:r>
              <a:rPr lang="ar-SA" b="1" dirty="0" smtClean="0">
                <a:cs typeface="Arial" pitchFamily="34" charset="0"/>
              </a:rPr>
              <a:t/>
            </a:r>
            <a:br>
              <a:rPr lang="ar-SA" b="1" dirty="0" smtClean="0"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u="sng" dirty="0" smtClean="0"/>
              <a:t>قول أهل </a:t>
            </a:r>
            <a:r>
              <a:rPr lang="ar-SA" sz="2800" b="1" u="sng" dirty="0" err="1" smtClean="0"/>
              <a:t>الحق:</a:t>
            </a:r>
            <a:r>
              <a:rPr lang="ar-SA" sz="2800" b="1" u="sng" dirty="0" smtClean="0"/>
              <a:t> </a:t>
            </a:r>
          </a:p>
          <a:p>
            <a:r>
              <a:rPr lang="ar-SA" sz="2800" b="1" dirty="0" smtClean="0"/>
              <a:t>وقال أهل الحق أفعال العباد </a:t>
            </a:r>
            <a:r>
              <a:rPr lang="ar-SA" sz="2800" b="1" dirty="0" err="1" smtClean="0"/>
              <a:t>بها</a:t>
            </a:r>
            <a:r>
              <a:rPr lang="ar-SA" sz="2800" b="1" dirty="0" smtClean="0"/>
              <a:t> صاروا مطيعين </a:t>
            </a:r>
            <a:r>
              <a:rPr lang="ar-SA" sz="2800" b="1" dirty="0" err="1" smtClean="0"/>
              <a:t>وعصاة</a:t>
            </a:r>
            <a:r>
              <a:rPr lang="ar-SA" sz="2800" b="1" dirty="0" smtClean="0"/>
              <a:t>, وهي مخلوقة لله تعالى </a:t>
            </a:r>
            <a:r>
              <a:rPr lang="ar-SA" sz="2800" b="1" dirty="0" err="1" smtClean="0"/>
              <a:t>لاخالق</a:t>
            </a:r>
            <a:r>
              <a:rPr lang="ar-SA" sz="2800" b="1" dirty="0" smtClean="0"/>
              <a:t> لها </a:t>
            </a:r>
            <a:r>
              <a:rPr lang="ar-SA" sz="2800" b="1" dirty="0" err="1" smtClean="0"/>
              <a:t>سواه.</a:t>
            </a:r>
            <a:r>
              <a:rPr lang="ar-SA" sz="2800" b="1" dirty="0" smtClean="0"/>
              <a:t> وأن العباد فاعلون لأفعالهم </a:t>
            </a:r>
            <a:r>
              <a:rPr lang="ar-SA" sz="2800" b="1" dirty="0" err="1" smtClean="0"/>
              <a:t>حقيقة </a:t>
            </a:r>
            <a:r>
              <a:rPr lang="ar-SA" sz="2800" b="1" dirty="0" smtClean="0"/>
              <a:t>, وأنهم يستوجبون عليها المدح والذم.</a:t>
            </a:r>
          </a:p>
          <a:p>
            <a:r>
              <a:rPr lang="ar-SA" sz="2800" b="1" u="sng" dirty="0" smtClean="0"/>
              <a:t>الجبرية: </a:t>
            </a:r>
            <a:r>
              <a:rPr lang="ar-SA" sz="2800" b="1" dirty="0" smtClean="0"/>
              <a:t>غلوا في إثبات </a:t>
            </a:r>
            <a:r>
              <a:rPr lang="ar-SA" sz="2800" b="1" dirty="0" err="1" smtClean="0"/>
              <a:t>القدر </a:t>
            </a:r>
            <a:r>
              <a:rPr lang="ar-SA" sz="2800" b="1" dirty="0" smtClean="0"/>
              <a:t>, فنفوا صنع العبد </a:t>
            </a:r>
            <a:r>
              <a:rPr lang="ar-SA" sz="2800" b="1" dirty="0" err="1" smtClean="0"/>
              <a:t>أصلاً.</a:t>
            </a:r>
            <a:r>
              <a:rPr lang="ar-SA" sz="2800" b="1" dirty="0" smtClean="0"/>
              <a:t> </a:t>
            </a:r>
          </a:p>
          <a:p>
            <a:r>
              <a:rPr lang="ar-SA" sz="2800" b="1" u="sng" dirty="0" smtClean="0"/>
              <a:t>والقدرية: </a:t>
            </a:r>
            <a:r>
              <a:rPr lang="ar-SA" sz="2800" b="1" dirty="0" err="1" smtClean="0"/>
              <a:t>نفاةٌ</a:t>
            </a:r>
            <a:r>
              <a:rPr lang="ar-SA" sz="2800" b="1" dirty="0" smtClean="0"/>
              <a:t> القدر جعلوا العباد خالقين مع الله </a:t>
            </a:r>
            <a:r>
              <a:rPr lang="ar-SA" sz="2800" b="1" dirty="0" err="1" smtClean="0"/>
              <a:t>تعالى.</a:t>
            </a:r>
            <a:r>
              <a:rPr lang="ar-SA" sz="2800" b="1" dirty="0" smtClean="0"/>
              <a:t> </a:t>
            </a:r>
          </a:p>
          <a:p>
            <a:r>
              <a:rPr lang="ar-SA" sz="2800" b="1" dirty="0" smtClean="0"/>
              <a:t>فكل دليل صحيح يقيمه </a:t>
            </a:r>
            <a:r>
              <a:rPr lang="ar-SA" sz="2800" b="1" dirty="0" err="1" smtClean="0"/>
              <a:t>الجبري </a:t>
            </a:r>
            <a:r>
              <a:rPr lang="ar-SA" sz="2800" b="1" dirty="0" smtClean="0"/>
              <a:t>, فإنما يدل على أن الله خالق كل شيء وأنه على كل شيء قدير.</a:t>
            </a:r>
          </a:p>
          <a:p>
            <a:r>
              <a:rPr lang="ar-SA" sz="2800" b="1" dirty="0" smtClean="0"/>
              <a:t>وكل دليل صحيح يقيمه القدري فإنما يدل على أن العبد فاعل لفعله حقيقة وأنه مريد له مختارٌ له حقيقة</a:t>
            </a:r>
          </a:p>
          <a:p>
            <a:endParaRPr lang="ar-SA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خلق أفعال العباد </a:t>
            </a:r>
            <a:r>
              <a:rPr lang="ar-KW" dirty="0" err="1" smtClean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ذكر أدلة </a:t>
            </a:r>
            <a:r>
              <a:rPr lang="ar-SA" sz="2800" b="1" dirty="0" err="1" smtClean="0">
                <a:solidFill>
                  <a:srgbClr val="FF0000"/>
                </a:solidFill>
              </a:rPr>
              <a:t>الجبرية: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r>
              <a:rPr lang="ar-SA" sz="2800" b="1" dirty="0" smtClean="0"/>
              <a:t>1- قوله </a:t>
            </a:r>
            <a:r>
              <a:rPr lang="ar-SA" sz="2800" b="1" dirty="0" err="1" smtClean="0"/>
              <a:t>تعالى: </a:t>
            </a:r>
            <a:r>
              <a:rPr lang="ar-SA" sz="2800" b="1" dirty="0" smtClean="0"/>
              <a:t>( وما رميت إذ رميت ولكن الله رمى) فنفى الله عن نبيه </a:t>
            </a:r>
            <a:r>
              <a:rPr lang="ar-SA" sz="2800" b="1" dirty="0" err="1" smtClean="0"/>
              <a:t>الرمي </a:t>
            </a:r>
            <a:r>
              <a:rPr lang="ar-SA" sz="2800" b="1" dirty="0" smtClean="0"/>
              <a:t>, وأثبته </a:t>
            </a:r>
            <a:r>
              <a:rPr lang="ar-SA" sz="2800" b="1" dirty="0" err="1" smtClean="0"/>
              <a:t>لنفسة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سبحانه .</a:t>
            </a:r>
            <a:r>
              <a:rPr lang="ar-SA" sz="2800" b="1" dirty="0" smtClean="0"/>
              <a:t> </a:t>
            </a:r>
          </a:p>
          <a:p>
            <a:r>
              <a:rPr lang="ar-SA" sz="2800" b="1" dirty="0" smtClean="0"/>
              <a:t>2- قالوا: والجزاء غير مرتب على الأعمال لقوله صلى الله عليه </a:t>
            </a:r>
            <a:r>
              <a:rPr lang="ar-SA" sz="2800" b="1" dirty="0" err="1" smtClean="0"/>
              <a:t>وسلم: </a:t>
            </a:r>
            <a:r>
              <a:rPr lang="ar-SA" sz="2800" b="1" dirty="0" smtClean="0"/>
              <a:t>”لن يدخل أحد الجنة </a:t>
            </a:r>
            <a:r>
              <a:rPr lang="ar-SA" sz="2800" b="1" dirty="0" err="1" smtClean="0"/>
              <a:t>بعمله“.</a:t>
            </a:r>
            <a:endParaRPr lang="ar-SA" sz="2800" b="1" dirty="0" smtClean="0"/>
          </a:p>
          <a:p>
            <a:r>
              <a:rPr lang="ar-SA" sz="2800" b="1" dirty="0" smtClean="0">
                <a:solidFill>
                  <a:srgbClr val="FF0000"/>
                </a:solidFill>
              </a:rPr>
              <a:t>ذكر أدلة </a:t>
            </a:r>
            <a:r>
              <a:rPr lang="ar-SA" sz="2800" b="1" dirty="0" err="1" smtClean="0">
                <a:solidFill>
                  <a:srgbClr val="FF0000"/>
                </a:solidFill>
              </a:rPr>
              <a:t>القدرية: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r>
              <a:rPr lang="ar-SA" sz="2800" b="1" dirty="0" smtClean="0"/>
              <a:t>1- قوله </a:t>
            </a:r>
            <a:r>
              <a:rPr lang="ar-SA" sz="2800" b="1" dirty="0" err="1" smtClean="0"/>
              <a:t>تعالى: </a:t>
            </a:r>
            <a:r>
              <a:rPr lang="ar-SA" sz="2800" b="1" dirty="0" smtClean="0"/>
              <a:t>( فتبارك الله أحسن الخالقين</a:t>
            </a:r>
            <a:r>
              <a:rPr lang="ar-SA" sz="2800" b="1" dirty="0" err="1" smtClean="0"/>
              <a:t>).</a:t>
            </a:r>
            <a:endParaRPr lang="ar-SA" sz="2800" b="1" dirty="0" smtClean="0"/>
          </a:p>
          <a:p>
            <a:r>
              <a:rPr lang="ar-SA" sz="2800" b="1" dirty="0" smtClean="0"/>
              <a:t>2-قالوا: والجزاء مرتب على الأعمال ترتيب العوض، كما قال </a:t>
            </a:r>
            <a:r>
              <a:rPr lang="ar-SA" sz="2800" b="1" dirty="0" err="1" smtClean="0"/>
              <a:t>تعالى: </a:t>
            </a:r>
            <a:r>
              <a:rPr lang="ar-SA" sz="2800" b="1" dirty="0" smtClean="0"/>
              <a:t>{جزاء بما كانوا يعملون</a:t>
            </a:r>
            <a:r>
              <a:rPr lang="ar-SA" sz="2800" b="1" dirty="0" err="1" smtClean="0"/>
              <a:t>}.</a:t>
            </a:r>
            <a:endParaRPr lang="ar-SA" sz="2800" b="1" dirty="0" smtClean="0"/>
          </a:p>
          <a:p>
            <a:r>
              <a:rPr lang="ar-SA" sz="2800" b="1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خلق أفعال </a:t>
            </a:r>
            <a:r>
              <a:rPr lang="ar-SA" dirty="0" err="1" smtClean="0"/>
              <a:t>العباد: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b="1" dirty="0" smtClean="0">
                <a:solidFill>
                  <a:srgbClr val="FF3300"/>
                </a:solidFill>
              </a:rPr>
              <a:t>نقض أدلة </a:t>
            </a:r>
            <a:r>
              <a:rPr lang="ar-SA" sz="2400" b="1" dirty="0" err="1" smtClean="0">
                <a:solidFill>
                  <a:srgbClr val="FF3300"/>
                </a:solidFill>
              </a:rPr>
              <a:t>الفريقين:</a:t>
            </a:r>
            <a:endParaRPr lang="ar-SA" sz="2400" b="1" dirty="0" smtClean="0">
              <a:solidFill>
                <a:srgbClr val="FF3300"/>
              </a:solidFill>
            </a:endParaRPr>
          </a:p>
          <a:p>
            <a:r>
              <a:rPr lang="ar-SA" sz="2400" b="1" dirty="0" smtClean="0"/>
              <a:t>1- فأما ما استدلت </a:t>
            </a:r>
            <a:r>
              <a:rPr lang="ar-SA" sz="2400" b="1" dirty="0" err="1" smtClean="0"/>
              <a:t>به</a:t>
            </a:r>
            <a:r>
              <a:rPr lang="ar-SA" sz="2400" b="1" dirty="0" smtClean="0"/>
              <a:t> الجبرية من قوله </a:t>
            </a:r>
            <a:r>
              <a:rPr lang="ar-SA" sz="2400" b="1" dirty="0" err="1" smtClean="0"/>
              <a:t>تعالى </a:t>
            </a:r>
            <a:r>
              <a:rPr lang="ar-SA" sz="2400" b="1" dirty="0" smtClean="0"/>
              <a:t>( وما رميت إذ رميت ولكن الله رمى) فهو دليل عليهم؛ لأنه تعالى أثبت لرسوله صلى الله عليه وسلم رمياً </a:t>
            </a:r>
            <a:r>
              <a:rPr lang="ar-SA" sz="2400" b="1" dirty="0" err="1" smtClean="0"/>
              <a:t>بقوله </a:t>
            </a:r>
            <a:r>
              <a:rPr lang="ar-SA" sz="2400" b="1" dirty="0" smtClean="0"/>
              <a:t>(إذ رميت</a:t>
            </a:r>
            <a:r>
              <a:rPr lang="ar-SA" sz="2400" b="1" dirty="0" err="1" smtClean="0"/>
              <a:t>)</a:t>
            </a:r>
            <a:r>
              <a:rPr lang="ar-SA" sz="2400" b="1" dirty="0" smtClean="0"/>
              <a:t> </a:t>
            </a:r>
          </a:p>
          <a:p>
            <a:r>
              <a:rPr lang="ar-SA" sz="2400" b="1" dirty="0" smtClean="0"/>
              <a:t>وما أصبت إذ حذفت ولكن الله </a:t>
            </a:r>
            <a:r>
              <a:rPr lang="ar-SA" sz="2400" b="1" dirty="0" err="1" smtClean="0"/>
              <a:t>أصاب.</a:t>
            </a:r>
            <a:r>
              <a:rPr lang="ar-SA" sz="2400" b="1" dirty="0"/>
              <a:t> </a:t>
            </a:r>
            <a:endParaRPr lang="ar-SA" sz="2400" b="1" dirty="0" smtClean="0"/>
          </a:p>
          <a:p>
            <a:r>
              <a:rPr lang="ar-SA" sz="2400" b="1" dirty="0" smtClean="0"/>
              <a:t>2- وأما ترتيب الجزاء على </a:t>
            </a:r>
            <a:r>
              <a:rPr lang="ar-SA" sz="2400" b="1" dirty="0" err="1" smtClean="0"/>
              <a:t>الأعمال </a:t>
            </a:r>
            <a:r>
              <a:rPr lang="ar-SA" sz="2400" b="1" dirty="0" smtClean="0"/>
              <a:t>, فإن الباء التي في النفي غير الباء التي في الإثبات</a:t>
            </a:r>
          </a:p>
          <a:p>
            <a:r>
              <a:rPr lang="ar-SA" sz="2400" b="1" dirty="0" smtClean="0"/>
              <a:t>فالمنفي في قوله صلى الله عليه </a:t>
            </a:r>
            <a:r>
              <a:rPr lang="ar-SA" sz="2400" b="1" dirty="0" err="1" smtClean="0"/>
              <a:t>وسلم: </a:t>
            </a:r>
            <a:r>
              <a:rPr lang="ar-SA" sz="2400" b="1" dirty="0" smtClean="0"/>
              <a:t>( لن يدخل الجنه أحد بعملة) باء </a:t>
            </a:r>
            <a:r>
              <a:rPr lang="ar-SA" sz="2400" b="1" dirty="0" err="1" smtClean="0"/>
              <a:t>العوض </a:t>
            </a:r>
            <a:r>
              <a:rPr lang="ar-SA" sz="2400" b="1" dirty="0" smtClean="0"/>
              <a:t>, وهو أن يكون العمل كالثمن لدخول الرجل إلى الجنة بل ذلك برحمة الله </a:t>
            </a:r>
            <a:r>
              <a:rPr lang="ar-SA" sz="2400" b="1" dirty="0" err="1" smtClean="0"/>
              <a:t>وفضله.</a:t>
            </a:r>
            <a:r>
              <a:rPr lang="ar-SA" sz="2400" b="1" dirty="0" smtClean="0"/>
              <a:t> والباء التي في قوله </a:t>
            </a:r>
            <a:r>
              <a:rPr lang="ar-SA" sz="2400" b="1" dirty="0" err="1" smtClean="0"/>
              <a:t>تعالى: </a:t>
            </a:r>
            <a:r>
              <a:rPr lang="ar-SA" sz="2400" b="1" dirty="0" smtClean="0"/>
              <a:t>(جزاءً بما كانوا يعملون) ونحوها, باء السبب؛ أي بسبب </a:t>
            </a:r>
            <a:r>
              <a:rPr lang="ar-SA" sz="2400" b="1" dirty="0" err="1" smtClean="0"/>
              <a:t>عملكم.</a:t>
            </a:r>
            <a:r>
              <a:rPr lang="ar-SA" sz="2400" b="1" dirty="0" smtClean="0"/>
              <a:t> </a:t>
            </a:r>
          </a:p>
          <a:p>
            <a:r>
              <a:rPr lang="ar-SA" sz="2400" b="1" dirty="0" smtClean="0"/>
              <a:t>3- وأما استدلال المعتزلة بقوله </a:t>
            </a:r>
            <a:r>
              <a:rPr lang="ar-SA" sz="2400" b="1" dirty="0" err="1" smtClean="0"/>
              <a:t>تعالى: </a:t>
            </a:r>
            <a:r>
              <a:rPr lang="ar-SA" sz="2400" b="1" dirty="0" smtClean="0"/>
              <a:t>(فتبارك الله أحسن الخالقين) فمعنى الآية: أحسن المصورين </a:t>
            </a:r>
            <a:r>
              <a:rPr lang="ar-SA" sz="2400" b="1" dirty="0" err="1" smtClean="0"/>
              <a:t>المقدرين.</a:t>
            </a:r>
            <a:r>
              <a:rPr lang="ar-SA" sz="2400" b="1" dirty="0" smtClean="0"/>
              <a:t> والخلق يذكر ويراد </a:t>
            </a:r>
            <a:r>
              <a:rPr lang="ar-SA" sz="2400" b="1" dirty="0" err="1" smtClean="0"/>
              <a:t>به</a:t>
            </a:r>
            <a:r>
              <a:rPr lang="ar-SA" sz="2400" b="1" dirty="0" smtClean="0"/>
              <a:t> التقدير وهو المراد </a:t>
            </a:r>
            <a:r>
              <a:rPr lang="ar-SA" sz="2400" b="1" dirty="0" err="1" smtClean="0"/>
              <a:t>هنا.</a:t>
            </a:r>
            <a:r>
              <a:rPr lang="ar-SA" sz="2400" b="1" dirty="0" smtClean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خلق أفعال </a:t>
            </a:r>
            <a:r>
              <a:rPr lang="ar-SA" b="1" dirty="0" err="1" smtClean="0">
                <a:cs typeface="Arial" pitchFamily="34" charset="0"/>
              </a:rPr>
              <a:t>العباد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5029200"/>
          </a:xfrm>
        </p:spPr>
        <p:txBody>
          <a:bodyPr/>
          <a:lstStyle/>
          <a:p>
            <a:pPr lvl="0"/>
            <a:r>
              <a:rPr lang="ar-SA" sz="2400" b="1" dirty="0" smtClean="0">
                <a:solidFill>
                  <a:srgbClr val="92D050"/>
                </a:solidFill>
              </a:rPr>
              <a:t>لا منافاة بين إثبات القدر وكون العبد محدثاً </a:t>
            </a:r>
            <a:r>
              <a:rPr lang="ar-SA" sz="2400" b="1" dirty="0" err="1" smtClean="0">
                <a:solidFill>
                  <a:srgbClr val="92D050"/>
                </a:solidFill>
              </a:rPr>
              <a:t>لفعله:</a:t>
            </a:r>
            <a:endParaRPr lang="ar-SA" sz="2400" b="1" dirty="0" smtClean="0">
              <a:solidFill>
                <a:srgbClr val="92D050"/>
              </a:solidFill>
            </a:endParaRPr>
          </a:p>
          <a:p>
            <a:pPr lvl="0"/>
            <a:r>
              <a:rPr lang="ar-SA" sz="2400" b="1" dirty="0" err="1" smtClean="0">
                <a:solidFill>
                  <a:prstClr val="black"/>
                </a:solidFill>
              </a:rPr>
              <a:t>فقوله: </a:t>
            </a:r>
            <a:r>
              <a:rPr lang="ar-SA" sz="2400" b="1" dirty="0" smtClean="0">
                <a:solidFill>
                  <a:prstClr val="black"/>
                </a:solidFill>
              </a:rPr>
              <a:t>(فألهمها فجورها </a:t>
            </a:r>
            <a:r>
              <a:rPr lang="ar-SA" sz="2400" b="1" dirty="0" err="1" smtClean="0">
                <a:solidFill>
                  <a:prstClr val="black"/>
                </a:solidFill>
              </a:rPr>
              <a:t>وتقوها*</a:t>
            </a:r>
            <a:r>
              <a:rPr lang="ar-SA" sz="2400" b="1" dirty="0" smtClean="0">
                <a:solidFill>
                  <a:prstClr val="black"/>
                </a:solidFill>
              </a:rPr>
              <a:t>) إثبات للقدر </a:t>
            </a:r>
            <a:r>
              <a:rPr lang="ar-SA" sz="2400" b="1" dirty="0" err="1" smtClean="0">
                <a:solidFill>
                  <a:prstClr val="black"/>
                </a:solidFill>
              </a:rPr>
              <a:t>بقوله:</a:t>
            </a:r>
            <a:r>
              <a:rPr lang="ar-SA" sz="2400" b="1" dirty="0" smtClean="0">
                <a:solidFill>
                  <a:prstClr val="black"/>
                </a:solidFill>
              </a:rPr>
              <a:t>(فألهمها) وإثبات لفعل العبد بإضافة الفجور والتقوى إلى نفسه, ليعلم أنها هي الفاجرة والمتقية.</a:t>
            </a:r>
          </a:p>
          <a:p>
            <a:pPr lvl="0"/>
            <a:r>
              <a:rPr lang="ar-SA" sz="2400" b="1" dirty="0" smtClean="0">
                <a:solidFill>
                  <a:srgbClr val="92D050"/>
                </a:solidFill>
              </a:rPr>
              <a:t>شبهة المعتزلة </a:t>
            </a:r>
            <a:r>
              <a:rPr lang="ar-SA" sz="2400" b="1" dirty="0" err="1" smtClean="0">
                <a:solidFill>
                  <a:srgbClr val="92D050"/>
                </a:solidFill>
              </a:rPr>
              <a:t>وردها:</a:t>
            </a:r>
            <a:endParaRPr lang="ar-SA" sz="2400" b="1" dirty="0" smtClean="0">
              <a:solidFill>
                <a:srgbClr val="92D050"/>
              </a:solidFill>
            </a:endParaRPr>
          </a:p>
          <a:p>
            <a:pPr lvl="0"/>
            <a:r>
              <a:rPr lang="ar-SA" sz="2400" b="1" dirty="0" smtClean="0"/>
              <a:t>قالوا: كيف يستقيم الحكم على قولكم بأن الله يعذب المكلفين على ذنوبهم وهو خلقها </a:t>
            </a:r>
            <a:r>
              <a:rPr lang="ar-SA" sz="2400" b="1" dirty="0" err="1" smtClean="0"/>
              <a:t>فيهم؟</a:t>
            </a:r>
            <a:r>
              <a:rPr lang="ar-SA" sz="2400" b="1" dirty="0" smtClean="0"/>
              <a:t> فأين العدل في </a:t>
            </a:r>
            <a:r>
              <a:rPr lang="ar-SA" sz="2400" b="1" dirty="0" err="1" smtClean="0"/>
              <a:t>تعذيبهم؟.</a:t>
            </a:r>
            <a:endParaRPr lang="ar-SA" sz="2400" b="1" dirty="0" smtClean="0"/>
          </a:p>
          <a:p>
            <a:pPr lvl="0"/>
            <a:r>
              <a:rPr lang="ar-SA" sz="2400" b="1" dirty="0" smtClean="0"/>
              <a:t>والجواب الصحيح عنه, أن يقال: إن ما يبتلى </a:t>
            </a:r>
            <a:r>
              <a:rPr lang="ar-SA" sz="2400" b="1" dirty="0" err="1" smtClean="0"/>
              <a:t>به</a:t>
            </a:r>
            <a:r>
              <a:rPr lang="ar-SA" sz="2400" b="1" dirty="0" smtClean="0"/>
              <a:t> العبد من الذنوب الوجودية وإن كانت خلقاً لله تعالى, فهي عقوبة له على ذنوب </a:t>
            </a:r>
            <a:r>
              <a:rPr lang="ar-SA" sz="2400" b="1" dirty="0" err="1" smtClean="0"/>
              <a:t>قبلها </a:t>
            </a:r>
            <a:r>
              <a:rPr lang="ar-SA" sz="2400" b="1" dirty="0" smtClean="0"/>
              <a:t>, فالذنب يكسب </a:t>
            </a:r>
            <a:r>
              <a:rPr lang="ar-SA" sz="2400" b="1" dirty="0" err="1" smtClean="0"/>
              <a:t>الذنب.</a:t>
            </a:r>
            <a:r>
              <a:rPr lang="ar-SA" sz="2400" b="1" dirty="0" smtClean="0"/>
              <a:t> يبقى أن يقال: فالكلام في الذنب الأول الجالب لما بعده من الذنوب؟يقال: هو عقوبة أيضاً على عدم فعل ما خُلق له وفطر </a:t>
            </a:r>
            <a:r>
              <a:rPr lang="ar-SA" sz="2400" b="1" smtClean="0"/>
              <a:t>عليه </a:t>
            </a:r>
            <a:r>
              <a:rPr lang="ar-SA" sz="2400" b="1" smtClean="0"/>
              <a:t>فلما </a:t>
            </a:r>
            <a:r>
              <a:rPr lang="ar-SA" sz="2400" b="1" dirty="0" smtClean="0"/>
              <a:t>لم يفعل ما خلق له وفطر عليه, عوقب على ذلك بأن زين له الشيطان </a:t>
            </a:r>
            <a:r>
              <a:rPr lang="ar-SA" sz="2400" b="1" dirty="0" err="1" smtClean="0"/>
              <a:t>مايفعله</a:t>
            </a:r>
            <a:r>
              <a:rPr lang="ar-SA" sz="2400" b="1" dirty="0" smtClean="0"/>
              <a:t> من الشرك </a:t>
            </a:r>
            <a:r>
              <a:rPr lang="ar-SA" sz="2400" b="1" dirty="0" err="1" smtClean="0"/>
              <a:t>والمعاصي.</a:t>
            </a:r>
            <a:r>
              <a:rPr lang="ar-SA" sz="2400" b="1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خلق أفعال العباد: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أفعال العباد </a:t>
            </a:r>
            <a:r>
              <a:rPr lang="ar-SA" b="1" dirty="0" err="1" smtClean="0">
                <a:solidFill>
                  <a:srgbClr val="FF0000"/>
                </a:solidFill>
              </a:rPr>
              <a:t>نوعان:</a:t>
            </a:r>
            <a:endParaRPr lang="ar-SA" b="1" dirty="0" smtClean="0">
              <a:solidFill>
                <a:srgbClr val="FF0000"/>
              </a:solidFill>
            </a:endParaRPr>
          </a:p>
          <a:p>
            <a:r>
              <a:rPr lang="ar-SA" b="1" dirty="0" smtClean="0"/>
              <a:t>1- نوع يكون منه من غير اقتران قدرته وإرادته, كحركات المرتعش(اضطراري</a:t>
            </a:r>
            <a:r>
              <a:rPr lang="ar-SA" b="1" dirty="0" err="1" smtClean="0"/>
              <a:t>).</a:t>
            </a:r>
            <a:endParaRPr lang="ar-SA" b="1" dirty="0" smtClean="0"/>
          </a:p>
          <a:p>
            <a:r>
              <a:rPr lang="ar-SA" b="1" dirty="0" smtClean="0"/>
              <a:t> 2-ونوع يكون منه مقترناً لإيجاد قدرته </a:t>
            </a:r>
            <a:r>
              <a:rPr lang="ar-SA" b="1" dirty="0" err="1" smtClean="0"/>
              <a:t>واختياره </a:t>
            </a:r>
            <a:r>
              <a:rPr lang="ar-SA" b="1" dirty="0" smtClean="0"/>
              <a:t>(اختياري</a:t>
            </a:r>
            <a:r>
              <a:rPr lang="ar-SA" b="1" dirty="0" err="1" smtClean="0"/>
              <a:t>).</a:t>
            </a:r>
            <a:r>
              <a:rPr lang="ar-SA" b="1" dirty="0" smtClean="0"/>
              <a:t> </a:t>
            </a:r>
          </a:p>
          <a:p>
            <a:r>
              <a:rPr lang="ar-SA" b="1" dirty="0" smtClean="0"/>
              <a:t>والله تعالى إنما يعذب عبده على فعله الاختياري.</a:t>
            </a:r>
          </a:p>
          <a:p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B050"/>
                </a:solidFill>
                <a:cs typeface="Arial" pitchFamily="34" charset="0"/>
              </a:rPr>
              <a:t>تعاليه سبحانه عن الأضداد </a:t>
            </a:r>
            <a:r>
              <a:rPr lang="ar-SA" b="1" dirty="0" err="1" smtClean="0">
                <a:solidFill>
                  <a:srgbClr val="00B050"/>
                </a:solidFill>
                <a:cs typeface="Arial" pitchFamily="34" charset="0"/>
              </a:rPr>
              <a:t>والأنداد:</a:t>
            </a:r>
            <a:endParaRPr lang="ar-SA" b="1" dirty="0" smtClean="0">
              <a:solidFill>
                <a:srgbClr val="00B050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r>
              <a:rPr lang="ar-SA" sz="2800" b="1" dirty="0" smtClean="0">
                <a:solidFill>
                  <a:srgbClr val="3B84AF"/>
                </a:solidFill>
                <a:cs typeface="Arial" pitchFamily="34" charset="0"/>
              </a:rPr>
              <a:t>قال </a:t>
            </a:r>
            <a:r>
              <a:rPr lang="ar-SA" sz="2800" b="1" dirty="0" err="1" smtClean="0">
                <a:solidFill>
                  <a:srgbClr val="3B84AF"/>
                </a:solidFill>
                <a:cs typeface="Arial" pitchFamily="34" charset="0"/>
              </a:rPr>
              <a:t>الطحاوي</a:t>
            </a:r>
            <a:r>
              <a:rPr lang="ar-SA" sz="2800" b="1" dirty="0" smtClean="0">
                <a:solidFill>
                  <a:srgbClr val="3B84AF"/>
                </a:solidFill>
                <a:cs typeface="Arial" pitchFamily="34" charset="0"/>
              </a:rPr>
              <a:t> رحمه الله </a:t>
            </a:r>
            <a:r>
              <a:rPr lang="ar-SA" sz="2800" b="1" dirty="0" err="1" smtClean="0">
                <a:solidFill>
                  <a:srgbClr val="3B84AF"/>
                </a:solidFill>
                <a:cs typeface="Arial" pitchFamily="34" charset="0"/>
              </a:rPr>
              <a:t>تعالى: </a:t>
            </a:r>
            <a:r>
              <a:rPr lang="ar-SA" sz="2800" b="1" dirty="0" smtClean="0">
                <a:solidFill>
                  <a:srgbClr val="3B84AF"/>
                </a:solidFill>
                <a:cs typeface="Arial" pitchFamily="34" charset="0"/>
              </a:rPr>
              <a:t>(وهو متعال عن الأضداد والأنداد</a:t>
            </a:r>
            <a:r>
              <a:rPr lang="ar-SA" sz="2800" b="1" dirty="0" err="1" smtClean="0">
                <a:solidFill>
                  <a:srgbClr val="3B84AF"/>
                </a:solidFill>
                <a:cs typeface="Arial" pitchFamily="34" charset="0"/>
              </a:rPr>
              <a:t>)</a:t>
            </a:r>
            <a:endParaRPr lang="ar-SA" sz="2800" b="1" dirty="0" smtClean="0">
              <a:solidFill>
                <a:srgbClr val="3B84AF"/>
              </a:solidFill>
              <a:cs typeface="Arial" pitchFamily="34" charset="0"/>
            </a:endParaRPr>
          </a:p>
          <a:p>
            <a:r>
              <a:rPr lang="ar-SA" b="1" dirty="0" smtClean="0">
                <a:cs typeface="Arial" pitchFamily="34" charset="0"/>
              </a:rPr>
              <a:t>كما قال </a:t>
            </a:r>
            <a:r>
              <a:rPr lang="ar-SA" b="1" dirty="0" err="1" smtClean="0">
                <a:cs typeface="Arial" pitchFamily="34" charset="0"/>
              </a:rPr>
              <a:t>تعالى : </a:t>
            </a:r>
            <a:r>
              <a:rPr lang="ar-SA" b="1" dirty="0" smtClean="0">
                <a:cs typeface="Arial" pitchFamily="34" charset="0"/>
              </a:rPr>
              <a:t>( ولم يكن له كفواً </a:t>
            </a:r>
            <a:r>
              <a:rPr lang="ar-SA" b="1" dirty="0" err="1" smtClean="0">
                <a:cs typeface="Arial" pitchFamily="34" charset="0"/>
              </a:rPr>
              <a:t>احد * </a:t>
            </a:r>
            <a:r>
              <a:rPr lang="ar-SA" b="1" dirty="0" smtClean="0">
                <a:cs typeface="Arial" pitchFamily="34" charset="0"/>
              </a:rPr>
              <a:t>) </a:t>
            </a:r>
            <a:r>
              <a:rPr lang="ar-SA" b="1" smtClean="0">
                <a:cs typeface="Arial" pitchFamily="34" charset="0"/>
              </a:rPr>
              <a:t>ويشير رحمه </a:t>
            </a:r>
            <a:r>
              <a:rPr lang="ar-SA" b="1" dirty="0" err="1" smtClean="0">
                <a:cs typeface="Arial" pitchFamily="34" charset="0"/>
              </a:rPr>
              <a:t>الله </a:t>
            </a:r>
            <a:r>
              <a:rPr lang="ar-SA" b="1" dirty="0" smtClean="0">
                <a:cs typeface="Arial" pitchFamily="34" charset="0"/>
              </a:rPr>
              <a:t>– بنفي الضد والند- إلى الرد على المعتزلة, في زعمهم أن العبد يخلق فعله.</a:t>
            </a:r>
          </a:p>
          <a:p>
            <a:endParaRPr lang="ar-SA" sz="2800" b="1" dirty="0" smtClean="0">
              <a:cs typeface="Arial" pitchFamily="34" charset="0"/>
            </a:endParaRPr>
          </a:p>
          <a:p>
            <a:endParaRPr lang="en-US" sz="2800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1893</TotalTime>
  <Words>838</Words>
  <Application>Microsoft Office PowerPoint</Application>
  <PresentationFormat>A4 Paper (210x297 mm)‎</PresentationFormat>
  <Paragraphs>69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الثالثة عشرة</vt:lpstr>
      <vt:lpstr>عناصر المحاضرة</vt:lpstr>
      <vt:lpstr>الهدى والضلال:</vt:lpstr>
      <vt:lpstr>خلق أفعال العباد: </vt:lpstr>
      <vt:lpstr>خلق أفعال العباد : </vt:lpstr>
      <vt:lpstr>خلق أفعال العباد :</vt:lpstr>
      <vt:lpstr>خلق أفعال العباد:</vt:lpstr>
      <vt:lpstr>خلق أفعال العباد :</vt:lpstr>
      <vt:lpstr>خلق أفعال العباد:</vt:lpstr>
      <vt:lpstr>تعاليه سبحانه عن الأضداد والأنداد: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"عبدالرحمن النعيم" &lt;aaaa__999@hotmail.com&gt;</dc:creator>
  <cp:lastModifiedBy>adminuser</cp:lastModifiedBy>
  <cp:revision>184</cp:revision>
  <dcterms:created xsi:type="dcterms:W3CDTF">2009-10-14T19:14:34Z</dcterms:created>
  <dcterms:modified xsi:type="dcterms:W3CDTF">2012-04-10T10:27:10Z</dcterms:modified>
</cp:coreProperties>
</file>