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59" r:id="rId4"/>
    <p:sldId id="289" r:id="rId5"/>
    <p:sldId id="267" r:id="rId6"/>
    <p:sldId id="287" r:id="rId7"/>
    <p:sldId id="288" r:id="rId8"/>
    <p:sldId id="290" r:id="rId9"/>
    <p:sldId id="291" r:id="rId10"/>
    <p:sldId id="292" r:id="rId11"/>
    <p:sldId id="293" r:id="rId12"/>
    <p:sldId id="294" r:id="rId13"/>
    <p:sldId id="296" r:id="rId14"/>
    <p:sldId id="297" r:id="rId15"/>
    <p:sldId id="298" r:id="rId16"/>
    <p:sldId id="306" r:id="rId17"/>
    <p:sldId id="305" r:id="rId18"/>
    <p:sldId id="304" r:id="rId19"/>
    <p:sldId id="303" r:id="rId20"/>
    <p:sldId id="302" r:id="rId21"/>
    <p:sldId id="300" r:id="rId22"/>
    <p:sldId id="310" r:id="rId23"/>
    <p:sldId id="309" r:id="rId24"/>
    <p:sldId id="308" r:id="rId25"/>
    <p:sldId id="311" r:id="rId26"/>
    <p:sldId id="312" r:id="rId27"/>
    <p:sldId id="313" r:id="rId28"/>
    <p:sldId id="314" r:id="rId29"/>
    <p:sldId id="315" r:id="rId30"/>
    <p:sldId id="316" r:id="rId31"/>
    <p:sldId id="317" r:id="rId32"/>
    <p:sldId id="325" r:id="rId33"/>
    <p:sldId id="318" r:id="rId34"/>
    <p:sldId id="319" r:id="rId35"/>
    <p:sldId id="320" r:id="rId36"/>
    <p:sldId id="321" r:id="rId37"/>
    <p:sldId id="322" r:id="rId38"/>
    <p:sldId id="323" r:id="rId39"/>
    <p:sldId id="324" r:id="rId40"/>
    <p:sldId id="266" r:id="rId4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430" autoAdjust="0"/>
  </p:normalViewPr>
  <p:slideViewPr>
    <p:cSldViewPr>
      <p:cViewPr>
        <p:scale>
          <a:sx n="49" d="100"/>
          <a:sy n="49" d="100"/>
        </p:scale>
        <p:origin x="-1002" y="-52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ورقمه</a:t>
            </a:r>
            <a:endParaRPr lang="ar-SA" sz="3700" b="1" dirty="0" smtClean="0">
              <a:solidFill>
                <a:srgbClr val="376092"/>
              </a:solidFill>
              <a:latin typeface="AYM Wadiy S_U normal."/>
              <a:cs typeface="Times New Roman" pitchFamily="18" charset="0"/>
            </a:endParaRPr>
          </a:p>
          <a:p>
            <a:pPr algn="l">
              <a:lnSpc>
                <a:spcPct val="80000"/>
              </a:lnSpc>
            </a:pPr>
            <a:endParaRPr lang="ar-SA" sz="3700" b="1" dirty="0">
              <a:solidFill>
                <a:srgbClr val="376092"/>
              </a:solidFill>
              <a:latin typeface="AYM Wadiy S_U normal."/>
              <a:cs typeface="Times New Roman" pitchFamily="18" charset="0"/>
            </a:endParaRPr>
          </a:p>
          <a:p>
            <a:pPr algn="l">
              <a:lnSpc>
                <a:spcPct val="80000"/>
              </a:lnSpc>
            </a:pPr>
            <a:r>
              <a:rPr lang="ar-SA" sz="2800" b="1" dirty="0" smtClean="0">
                <a:solidFill>
                  <a:srgbClr val="7F7F7F"/>
                </a:solidFill>
                <a:latin typeface="Calibri" pitchFamily="34" charset="0"/>
                <a:cs typeface="Times New Roman" pitchFamily="18" charset="0"/>
              </a:rPr>
              <a:t>تفسير 2</a:t>
            </a:r>
            <a:r>
              <a:rPr lang="ar-EG" sz="2800" b="1" dirty="0">
                <a:solidFill>
                  <a:srgbClr val="7F7F7F"/>
                </a:solidFill>
                <a:latin typeface="Calibri" pitchFamily="34" charset="0"/>
                <a:cs typeface="Times New Roman" pitchFamily="18" charset="0"/>
              </a:rPr>
              <a:t/>
            </a:r>
            <a:br>
              <a:rPr lang="ar-EG" sz="2800" b="1" dirty="0">
                <a:solidFill>
                  <a:srgbClr val="7F7F7F"/>
                </a:solidFill>
                <a:latin typeface="Calibri" pitchFamily="34" charset="0"/>
                <a:cs typeface="Times New Roman" pitchFamily="18" charset="0"/>
              </a:rPr>
            </a:br>
            <a:endParaRPr lang="ar-SA" sz="2800" b="1" dirty="0" smtClean="0">
              <a:solidFill>
                <a:srgbClr val="7F7F7F"/>
              </a:solidFill>
              <a:latin typeface="Calibri" pitchFamily="34" charset="0"/>
              <a:cs typeface="Times New Roman" pitchFamily="18" charset="0"/>
            </a:endParaRPr>
          </a:p>
          <a:p>
            <a:pPr algn="l">
              <a:lnSpc>
                <a:spcPct val="80000"/>
              </a:lnSpc>
            </a:pPr>
            <a:r>
              <a:rPr lang="ar-SA" sz="2800" b="1" dirty="0" smtClean="0">
                <a:solidFill>
                  <a:srgbClr val="7F7F7F"/>
                </a:solidFill>
                <a:latin typeface="Calibri" pitchFamily="34" charset="0"/>
                <a:cs typeface="Times New Roman" pitchFamily="18" charset="0"/>
              </a:rPr>
              <a:t>د</a:t>
            </a:r>
            <a:r>
              <a:rPr lang="ar-SA" sz="2800" b="1" dirty="0">
                <a:solidFill>
                  <a:srgbClr val="7F7F7F"/>
                </a:solidFill>
                <a:latin typeface="Calibri" pitchFamily="34" charset="0"/>
                <a:cs typeface="Times New Roman" pitchFamily="18" charset="0"/>
              </a:rPr>
              <a:t>.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u="sng" dirty="0" smtClean="0"/>
              <a:t>المحاضرة الأولى</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000" b="1" u="sng" dirty="0" smtClean="0"/>
              <a:t>مقدمات تتعلق بالقرآن الكريم وتفسيره</a:t>
            </a:r>
            <a:endParaRPr lang="en-US" sz="40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ar-SA" b="1" u="sng" dirty="0" smtClean="0"/>
              <a:t>مبادئ علم التفسير العشرة</a:t>
            </a:r>
            <a:r>
              <a:rPr lang="ar-SA" b="1" dirty="0" smtClean="0"/>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endParaRPr lang="ar-SA" b="1" dirty="0" smtClean="0">
              <a:cs typeface="Arial" pitchFamily="34" charset="0"/>
            </a:endParaRPr>
          </a:p>
          <a:p>
            <a:pPr rtl="1"/>
            <a:r>
              <a:rPr lang="ar-SA" sz="2400" b="1" u="sng" dirty="0" smtClean="0"/>
              <a:t>ولكل علم من العلوم عشرة مبادئ</a:t>
            </a:r>
            <a:r>
              <a:rPr lang="ar-SA" sz="2400" b="1" dirty="0" smtClean="0"/>
              <a:t> جمعها بعضهم في قوله: </a:t>
            </a:r>
            <a:endParaRPr lang="en-US" sz="2400" dirty="0" smtClean="0"/>
          </a:p>
          <a:p>
            <a:pPr rtl="1"/>
            <a:r>
              <a:rPr lang="ar-SA" sz="2400" b="1" dirty="0" smtClean="0"/>
              <a:t>إنَّ مبادئَ كلَّ فن عشرة        الحدُّ والموضوع ثم الثمرة</a:t>
            </a:r>
            <a:endParaRPr lang="en-US" sz="2400" dirty="0" smtClean="0"/>
          </a:p>
          <a:p>
            <a:pPr rtl="1"/>
            <a:r>
              <a:rPr lang="ar-SA" sz="2400" b="1" dirty="0" smtClean="0"/>
              <a:t>وفضله ونسبة والواضع         والاسم والاستمداد حكم الشارع</a:t>
            </a:r>
            <a:endParaRPr lang="en-US" sz="2400" dirty="0" smtClean="0"/>
          </a:p>
          <a:p>
            <a:pPr rtl="1"/>
            <a:r>
              <a:rPr lang="ar-SA" sz="2400" b="1" dirty="0" smtClean="0"/>
              <a:t>مسائل والبعض بالبعض اكتفى    ومن درى الجميع حاز </a:t>
            </a:r>
            <a:r>
              <a:rPr lang="ar-SA" sz="2400" b="1" dirty="0" err="1" smtClean="0"/>
              <a:t>الشرفا</a:t>
            </a:r>
            <a:endParaRPr lang="en-US" sz="2400" dirty="0" smtClean="0"/>
          </a:p>
          <a:p>
            <a:pPr rtl="1"/>
            <a:r>
              <a:rPr lang="ar-SA" sz="2400" b="1" dirty="0" smtClean="0"/>
              <a:t> </a:t>
            </a:r>
            <a:r>
              <a:rPr lang="ar-SA" sz="2400" b="1" u="sng" dirty="0" smtClean="0"/>
              <a:t>مبادئ علم التفسير العشرة</a:t>
            </a:r>
            <a:r>
              <a:rPr lang="ar-SA" sz="2400" b="1" dirty="0" smtClean="0"/>
              <a:t>: </a:t>
            </a:r>
            <a:endParaRPr lang="en-US" sz="2400" dirty="0" smtClean="0"/>
          </a:p>
          <a:p>
            <a:pPr rtl="1"/>
            <a:r>
              <a:rPr lang="ar-SA" sz="2400" b="1" dirty="0" smtClean="0"/>
              <a:t>1.تعريفه. </a:t>
            </a:r>
            <a:endParaRPr lang="en-US" sz="2400" dirty="0" smtClean="0"/>
          </a:p>
          <a:p>
            <a:pPr rtl="1"/>
            <a:r>
              <a:rPr lang="ar-SA" sz="2400" b="1" dirty="0" smtClean="0"/>
              <a:t>2. اسمه.</a:t>
            </a:r>
            <a:endParaRPr lang="en-US" sz="2400" dirty="0" smtClean="0"/>
          </a:p>
          <a:p>
            <a:pPr rtl="1"/>
            <a:r>
              <a:rPr lang="ar-SA" sz="2400" b="1" dirty="0" smtClean="0"/>
              <a:t>3. نسبتُه.</a:t>
            </a:r>
            <a:endParaRPr lang="en-US" sz="2400" dirty="0" smtClean="0"/>
          </a:p>
          <a:p>
            <a:pPr eaLnBrk="1" hangingPunct="1"/>
            <a:r>
              <a:rPr lang="ar-SA" sz="2400" b="1" dirty="0" smtClean="0">
                <a:cs typeface="Arial" pitchFamily="34" charset="0"/>
              </a:rPr>
              <a:t>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 عن طلب العلم والإخلاص فيه:</a:t>
            </a:r>
          </a:p>
        </p:txBody>
      </p:sp>
      <p:sp>
        <p:nvSpPr>
          <p:cNvPr id="8195" name="Content Placeholder 2"/>
          <p:cNvSpPr>
            <a:spLocks noGrp="1"/>
          </p:cNvSpPr>
          <p:nvPr>
            <p:ph idx="1"/>
          </p:nvPr>
        </p:nvSpPr>
        <p:spPr>
          <a:xfrm>
            <a:off x="228600" y="1295400"/>
            <a:ext cx="9144000" cy="4953000"/>
          </a:xfrm>
        </p:spPr>
        <p:txBody>
          <a:bodyPr/>
          <a:lstStyle/>
          <a:p>
            <a:pPr rtl="1"/>
            <a:r>
              <a:rPr lang="ar-SA" b="1" dirty="0" smtClean="0"/>
              <a:t> </a:t>
            </a:r>
            <a:endParaRPr lang="en-US" dirty="0" smtClean="0"/>
          </a:p>
          <a:p>
            <a:pPr rtl="1"/>
            <a:r>
              <a:rPr lang="ar-SA" b="1" dirty="0" smtClean="0"/>
              <a:t>4. موضوعه.</a:t>
            </a:r>
            <a:endParaRPr lang="en-US" dirty="0" smtClean="0"/>
          </a:p>
          <a:p>
            <a:pPr rtl="1"/>
            <a:r>
              <a:rPr lang="ar-SA" b="1" dirty="0" smtClean="0"/>
              <a:t>5. ثمرته.</a:t>
            </a:r>
            <a:endParaRPr lang="en-US" dirty="0" smtClean="0"/>
          </a:p>
          <a:p>
            <a:pPr rtl="1"/>
            <a:r>
              <a:rPr lang="ar-SA" b="1" dirty="0" smtClean="0"/>
              <a:t>6. فضله.</a:t>
            </a:r>
            <a:endParaRPr lang="en-US" dirty="0" smtClean="0"/>
          </a:p>
          <a:p>
            <a:pPr rtl="1"/>
            <a:r>
              <a:rPr lang="ar-SA" b="1" dirty="0" smtClean="0"/>
              <a:t>7. استمداده.</a:t>
            </a:r>
            <a:endParaRPr lang="en-US" dirty="0" smtClean="0"/>
          </a:p>
          <a:p>
            <a:pPr rtl="1"/>
            <a:r>
              <a:rPr lang="ar-SA" b="1" dirty="0" smtClean="0"/>
              <a:t>8. مسائله.</a:t>
            </a:r>
            <a:endParaRPr lang="en-US" dirty="0" smtClean="0"/>
          </a:p>
          <a:p>
            <a:pPr rtl="1"/>
            <a:r>
              <a:rPr lang="ar-SA" b="1" dirty="0" smtClean="0"/>
              <a:t>9. حكمه.</a:t>
            </a:r>
            <a:endParaRPr lang="en-US" dirty="0" smtClean="0"/>
          </a:p>
          <a:p>
            <a:pPr rtl="1"/>
            <a:r>
              <a:rPr lang="ar-SA" b="1" dirty="0" smtClean="0"/>
              <a:t>10. واضعه</a:t>
            </a:r>
            <a:endParaRPr lang="en-US" dirty="0" smtClean="0"/>
          </a:p>
          <a:p>
            <a:pPr eaLnBrk="1" hangingPunct="1"/>
            <a:r>
              <a:rPr lang="ar-SA" b="1" dirty="0" smtClean="0">
                <a:cs typeface="Arial" pitchFamily="34" charset="0"/>
              </a:rPr>
              <a:t>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a:r>
              <a:rPr lang="ar-SA" b="1" u="sng" dirty="0" smtClean="0"/>
              <a:t>التفسير لغة: الكشف والبيان</a:t>
            </a:r>
            <a:r>
              <a:rPr lang="ar-SA" b="1" dirty="0" smtClean="0"/>
              <a:t>، فالتفسير مصدر من فسر تفسيرا إذا بيّن المراد من اللفظ أو التركيب القرآني، ومعناه انتهاء الغاية في إتقانه وبلوغ النهاية في تحسينه من حيثية معرفة معانيه. </a:t>
            </a:r>
            <a:endParaRPr lang="en-US" dirty="0" smtClean="0"/>
          </a:p>
          <a:p>
            <a:pPr rtl="1"/>
            <a:r>
              <a:rPr lang="ar-SA" b="1" dirty="0" smtClean="0"/>
              <a:t>التفسير اصطلاحا هو: </a:t>
            </a:r>
            <a:r>
              <a:rPr lang="ar-SA" b="1" u="sng" dirty="0" smtClean="0"/>
              <a:t>الوقوف على مراد الله تعالى من كلامه بقدر الطاقة البشرية</a:t>
            </a:r>
            <a:r>
              <a:rPr lang="ar-SA" b="1" dirty="0" smtClean="0"/>
              <a:t>.</a:t>
            </a:r>
            <a:endParaRPr lang="en-US" dirty="0" smtClean="0"/>
          </a:p>
          <a:p>
            <a:pPr rtl="1"/>
            <a:r>
              <a:rPr lang="ar-SA" b="1" dirty="0" smtClean="0"/>
              <a:t>فعلم التفسير: أحكام عامة، وقواعد كلية، وأصول مطردة، وقدر مشترك متفق عليه (غالبا) بين جميع أئمة التفسير.</a:t>
            </a:r>
          </a:p>
          <a:p>
            <a:pPr rtl="1"/>
            <a:r>
              <a:rPr lang="en-US" dirty="0" smtClean="0"/>
              <a:t> </a:t>
            </a: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طريقة العرض والشرح والاختبار</a:t>
            </a: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600" b="1" dirty="0" smtClean="0">
                <a:cs typeface="Arial" pitchFamily="34" charset="0"/>
              </a:rPr>
              <a:t>(وَمَا أَرْسَلْنَا مِن قَبْلِكَ إِلاَّ رِجَالاً نُّوحِي إِلَيْهِمْ فَاسْأَلُواْ أَهْلَ الذِّكْرِ إِن كُنتُمْ لاَ تَعْلَمُونَ{43} </a:t>
            </a:r>
            <a:r>
              <a:rPr lang="ar-SA" sz="2600" b="1" dirty="0" err="1" smtClean="0">
                <a:cs typeface="Arial" pitchFamily="34" charset="0"/>
              </a:rPr>
              <a:t>بِالْبَيِّنَاتِ</a:t>
            </a:r>
            <a:r>
              <a:rPr lang="ar-SA" sz="2600" b="1" dirty="0" smtClean="0">
                <a:cs typeface="Arial" pitchFamily="34" charset="0"/>
              </a:rPr>
              <a:t> وَالزُّبُرِ وَأَنزَلْنَا إِلَيْكَ الذِّكْرَ لِتُبَيِّنَ لِلنَّاسِ مَا نُزِّلَ إِلَيْهِمْ وَلَعَلَّهُمْ  يَتَفَكَّرُونَ){44}</a:t>
            </a:r>
          </a:p>
          <a:p>
            <a:pPr rtl="1"/>
            <a:r>
              <a:rPr lang="ar-SA" sz="2800" b="1" dirty="0" smtClean="0"/>
              <a:t>ثانيا: اسمه: علم التفسير.</a:t>
            </a:r>
            <a:endParaRPr lang="en-US" sz="2800" dirty="0" smtClean="0"/>
          </a:p>
          <a:p>
            <a:r>
              <a:rPr lang="ar-SA" sz="2800" b="1" dirty="0" smtClean="0"/>
              <a:t>ثالثا: نسبته: </a:t>
            </a:r>
            <a:r>
              <a:rPr lang="ar-SA" sz="2800" b="1" u="sng" dirty="0" smtClean="0"/>
              <a:t>نسبة علم التفسير إلى العلوم الشرعية هي نسبة العموم والخصوص المطلق</a:t>
            </a:r>
            <a:r>
              <a:rPr lang="ar-SA" sz="2800" b="1" dirty="0" smtClean="0"/>
              <a:t>، فعلم التفسير هو أصل جميع العلوم الشرعية ونسبتها إليه نسبة الفرع إلى الأصل، لا جرم إذا من كون علم التفسير هو رئيس العلوم الشرعية قاطبة </a:t>
            </a:r>
            <a:r>
              <a:rPr lang="ar-SA" sz="2800" b="1" u="sng" dirty="0" smtClean="0"/>
              <a:t>وأما نسبته للعلوم غير الشرعية فهي نسبة التباين مثل نسبة علم التفسير لعلم </a:t>
            </a:r>
            <a:r>
              <a:rPr lang="ar-SA" sz="2800" b="1" u="sng" dirty="0" err="1" smtClean="0"/>
              <a:t>الأحنة</a:t>
            </a:r>
            <a:r>
              <a:rPr lang="ar-SA" sz="2800" b="1" u="sng" dirty="0" smtClean="0"/>
              <a:t> الوراثية</a:t>
            </a:r>
            <a:r>
              <a:rPr lang="ar-SA" sz="2800" b="1" dirty="0" smtClean="0"/>
              <a:t>.</a:t>
            </a:r>
            <a:endParaRPr lang="en-US" sz="2800" dirty="0" smtClean="0"/>
          </a:p>
          <a:p>
            <a:pPr rtl="1"/>
            <a:r>
              <a:rPr lang="ar-SA" sz="2800" b="1" dirty="0" smtClean="0"/>
              <a:t>  رابعا: موضوعه: </a:t>
            </a:r>
            <a:r>
              <a:rPr lang="ar-SA" sz="2800" b="1" u="sng" dirty="0" smtClean="0"/>
              <a:t>الكلمات القرآنية من حيث المراد منها</a:t>
            </a:r>
            <a:r>
              <a:rPr lang="ar-SA" sz="2800" b="1" dirty="0" smtClean="0"/>
              <a:t>.</a:t>
            </a:r>
            <a:endParaRPr lang="en-US" sz="2800" dirty="0" smtClean="0"/>
          </a:p>
          <a:p>
            <a:r>
              <a:rPr lang="ar-SA" sz="2800" b="1" dirty="0" smtClean="0"/>
              <a:t>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ar-SA" sz="2600" b="1" dirty="0" smtClean="0">
              <a:cs typeface="Arial" pitchFamily="34" charset="0"/>
            </a:endParaRPr>
          </a:p>
          <a:p>
            <a:pPr rtl="1"/>
            <a:r>
              <a:rPr lang="ar-SA" sz="2800" b="1" dirty="0" smtClean="0"/>
              <a:t>خامسا: ثمرته: </a:t>
            </a:r>
            <a:r>
              <a:rPr lang="ar-SA" sz="2800" b="1" u="sng" dirty="0" smtClean="0"/>
              <a:t>صون الفهم عن الخطأ في الأصول والفروع في المراد من ألفاظ القرآن الكري</a:t>
            </a:r>
            <a:r>
              <a:rPr lang="ar-SA" sz="2800" b="1" dirty="0" smtClean="0"/>
              <a:t>م، لئلا يتطرق التحريف والتغيير إلي الثوابت في شريعة القرآن الكريم، فقواعد التفسير الكلية والجزئية  ليست مطلوبة لذاتها، وإنما هي مطلوبة لإتقان معاني القرآن الكريم فهما وتطبيقا.</a:t>
            </a:r>
            <a:endParaRPr lang="en-US" sz="2800" dirty="0" smtClean="0"/>
          </a:p>
          <a:p>
            <a:pPr rtl="1"/>
            <a:r>
              <a:rPr lang="ar-SA" sz="2800" b="1" dirty="0" smtClean="0"/>
              <a:t>ويحسن بنا في هذا المقام أيما حسن الإشارة إلى المسلمات الثلاث التي ترشح التفسير بالمأثور على التفسير بالرأي.</a:t>
            </a:r>
          </a:p>
          <a:p>
            <a:pPr rtl="1"/>
            <a:r>
              <a:rPr lang="ar-SA" sz="2800" b="1" dirty="0" smtClean="0"/>
              <a:t>القرآن الكريم هو أهم مصادر التفسير بالمأثور، بل هو أهم مصادر التفسير على الإطلاق، فحيثما أردت التعرف على معنى آية قرآنية كريمة أو ما دونها فعليك أن تطلب ذلك أول ما تطلبه من التنزيل نفسه، فإن وجدت إلى ذلك سبيلا لم </a:t>
            </a:r>
            <a:r>
              <a:rPr lang="ar-SA" sz="2800" b="1" dirty="0" err="1" smtClean="0"/>
              <a:t>يسغ</a:t>
            </a:r>
            <a:r>
              <a:rPr lang="ar-SA" sz="2800" b="1" dirty="0" smtClean="0"/>
              <a:t> لك بحال من الأحوال أن تعدل </a:t>
            </a:r>
            <a:r>
              <a:rPr lang="ar-SA" sz="2800" b="1" dirty="0" err="1" smtClean="0"/>
              <a:t>به</a:t>
            </a:r>
            <a:r>
              <a:rPr lang="ar-SA" sz="2800" b="1" dirty="0" smtClean="0"/>
              <a:t> غيره، أطبق على ذلك كافة أهل السنة انطلاقا من مسلمات ثلاث: </a:t>
            </a:r>
            <a:endParaRPr lang="en-US" sz="2800" dirty="0" smtClean="0"/>
          </a:p>
          <a:p>
            <a:pPr rtl="1"/>
            <a:endParaRPr lang="en-US" sz="2800" dirty="0" smtClean="0"/>
          </a:p>
          <a:p>
            <a:pPr eaLnBrk="1" hangingPunct="1">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r>
              <a:rPr lang="ar-SA" sz="2600" b="1" dirty="0" smtClean="0">
                <a:cs typeface="Arial" pitchFamily="34" charset="0"/>
              </a:rPr>
              <a:t> ا</a:t>
            </a:r>
          </a:p>
          <a:p>
            <a:pPr rtl="1">
              <a:buNone/>
            </a:pPr>
            <a:r>
              <a:rPr lang="ar-SA" sz="2800" b="1" dirty="0" smtClean="0"/>
              <a:t>المسلمة الأولى: أن خير من يفسر القول قائله، لأنه أعرف بالذي فيه.</a:t>
            </a:r>
            <a:endParaRPr lang="en-US" sz="2800" dirty="0" smtClean="0"/>
          </a:p>
          <a:p>
            <a:pPr rtl="1"/>
            <a:r>
              <a:rPr lang="ar-SA" sz="2800" b="1" dirty="0" smtClean="0"/>
              <a:t>المسلمة الثانية: أن من المعلوم من دين الإسلام بالضرورة أن القرآن الكريم هو الأصل الأول الذي يقوم عليه هذا الدين، والذي لا يمكن أن يتحقق الإيمان بدون الأخذ </a:t>
            </a:r>
            <a:r>
              <a:rPr lang="ar-SA" sz="2800" b="1" dirty="0" err="1" smtClean="0"/>
              <a:t>به</a:t>
            </a:r>
            <a:r>
              <a:rPr lang="ar-SA" sz="2800" b="1" dirty="0" smtClean="0"/>
              <a:t> والإذعان لجميع ما فيه جملة وتفصيلا.</a:t>
            </a:r>
            <a:endParaRPr lang="en-US" sz="2800" dirty="0" smtClean="0"/>
          </a:p>
          <a:p>
            <a:r>
              <a:rPr lang="ar-SA" sz="2800" b="1" dirty="0" smtClean="0"/>
              <a:t>المسلمة الثالثة: أن من جملة الأوامر الإلهية العديدة في القرآن الكريم نفسه {يَا أَيُّهَا الَّذِينَ آمَنُواْ أَطِيعُواْ اللّهَ وَأَطِيعُواْ الرَّسُولَ وَأُوْلِي الأَمْرِ مِنكُمْ فَإِن تَنَازَعْتُمْ فِي شَيْءٍ فَرُدُّوهُ إِلَى اللّهِ وَالرَّسُولِ إِن كُنتُمْ تُؤْمِنُونَ بِاللّهِ وَالْيَوْمِ الآخِرِ ذَلِكَ خَيْرٌ وَأَحْسَنُ تَأْوِيلاً }النساء59رد جميع الأمر إليه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ar-SA" sz="2600" b="1" dirty="0" smtClean="0">
              <a:cs typeface="Arial" pitchFamily="34" charset="0"/>
            </a:endParaRPr>
          </a:p>
          <a:p>
            <a:pPr rtl="1">
              <a:buNone/>
            </a:pPr>
            <a:r>
              <a:rPr lang="ar-SA" sz="2800" b="1" dirty="0" smtClean="0"/>
              <a:t> </a:t>
            </a:r>
            <a:r>
              <a:rPr lang="ar-SA" sz="2800" b="1" dirty="0" err="1" smtClean="0"/>
              <a:t>اشتمل</a:t>
            </a:r>
            <a:r>
              <a:rPr lang="ar-SA" sz="2800" b="1" dirty="0" smtClean="0"/>
              <a:t> القرآن الكريم على أفانين العرب في كلامها كالإيجاز والإطناب، والإجمال والتبيين، والإطلاق والتقييد، والعموم والخصوص. وما أُوجِزَ </a:t>
            </a:r>
            <a:r>
              <a:rPr lang="ar-SA" sz="2800" b="1" dirty="0" err="1" smtClean="0"/>
              <a:t>فى</a:t>
            </a:r>
            <a:r>
              <a:rPr lang="ar-SA" sz="2800" b="1" dirty="0" smtClean="0"/>
              <a:t> مكان قد يُبْسطَ </a:t>
            </a:r>
            <a:r>
              <a:rPr lang="ar-SA" sz="2800" b="1" dirty="0" err="1" smtClean="0"/>
              <a:t>فى</a:t>
            </a:r>
            <a:r>
              <a:rPr lang="ar-SA" sz="2800" b="1" dirty="0" smtClean="0"/>
              <a:t> مكان آخر، وما أُجْمِلَ </a:t>
            </a:r>
            <a:r>
              <a:rPr lang="ar-SA" sz="2800" b="1" dirty="0" err="1" smtClean="0"/>
              <a:t>فى</a:t>
            </a:r>
            <a:r>
              <a:rPr lang="ar-SA" sz="2800" b="1" dirty="0" smtClean="0"/>
              <a:t> موضع قد يُبيَّن </a:t>
            </a:r>
            <a:r>
              <a:rPr lang="ar-SA" sz="2800" b="1" dirty="0" err="1" smtClean="0"/>
              <a:t>فى</a:t>
            </a:r>
            <a:r>
              <a:rPr lang="ar-SA" sz="2800" b="1" dirty="0" smtClean="0"/>
              <a:t> موضع آخر، وما جاء مطلقاً </a:t>
            </a:r>
            <a:r>
              <a:rPr lang="ar-SA" sz="2800" b="1" dirty="0" err="1" smtClean="0"/>
              <a:t>فى</a:t>
            </a:r>
            <a:r>
              <a:rPr lang="ar-SA" sz="2800" b="1" dirty="0" smtClean="0"/>
              <a:t> ناحية قد يلحقه التقييد </a:t>
            </a:r>
            <a:r>
              <a:rPr lang="ar-SA" sz="2800" b="1" dirty="0" err="1" smtClean="0"/>
              <a:t>فى</a:t>
            </a:r>
            <a:r>
              <a:rPr lang="ar-SA" sz="2800" b="1" dirty="0" smtClean="0"/>
              <a:t> ناحية أخرى، وما كان عاماً </a:t>
            </a:r>
            <a:r>
              <a:rPr lang="ar-SA" sz="2800" b="1" dirty="0" err="1" smtClean="0"/>
              <a:t>فى</a:t>
            </a:r>
            <a:r>
              <a:rPr lang="ar-SA" sz="2800" b="1" dirty="0" smtClean="0"/>
              <a:t> آية قد يدخله التخصيص </a:t>
            </a:r>
            <a:r>
              <a:rPr lang="ar-SA" sz="2800" b="1" dirty="0" err="1" smtClean="0"/>
              <a:t>فى</a:t>
            </a:r>
            <a:r>
              <a:rPr lang="ar-SA" sz="2800" b="1" dirty="0" smtClean="0"/>
              <a:t> آية أُخرى.</a:t>
            </a:r>
            <a:endParaRPr lang="en-US" sz="2800" dirty="0" smtClean="0"/>
          </a:p>
          <a:p>
            <a:r>
              <a:rPr lang="ar-SA" sz="2800" b="1" dirty="0" smtClean="0"/>
              <a:t>ولهذا كان لا بد لمن يتعرض لتفسير كتاب الله تعالى أن ينظر </a:t>
            </a:r>
            <a:r>
              <a:rPr lang="ar-SA" sz="2800" b="1" dirty="0" err="1" smtClean="0"/>
              <a:t>فى</a:t>
            </a:r>
            <a:r>
              <a:rPr lang="ar-SA" sz="2800" b="1" dirty="0" smtClean="0"/>
              <a:t> القرآن أولاً، فيجمع ما تكرر منه </a:t>
            </a:r>
            <a:r>
              <a:rPr lang="ar-SA" sz="2800" b="1" dirty="0" err="1" smtClean="0"/>
              <a:t>فى</a:t>
            </a:r>
            <a:r>
              <a:rPr lang="ar-SA" sz="2800" b="1" dirty="0" smtClean="0"/>
              <a:t> موضوع واحد، ويقابل الآيات بعضها ببعض، ليستعين بما جاء مسهبَاً على معرفة ما جاء موجَزاً، وبما جاء مُبيَّناً على فهم ما جاء مُجمْلاً، وليحمل المُطْلَق على المقيَّد، والعام على الخاص، وبهذا يكون قد فسرَّ القرآنَ بالقرآن، وفهم مراد الله بما جاء عن الله،</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rtl="1"/>
            <a:r>
              <a:rPr lang="ar-SA" sz="2800" b="1" dirty="0" smtClean="0"/>
              <a:t>وهذه مرحلة لا يجوز لأحد مهما كان أن يعرض عنها، ويتخطاها إلى مرحلة أخرى، لأن صاحب الكلام أدرى </a:t>
            </a:r>
            <a:r>
              <a:rPr lang="ar-SA" sz="2800" b="1" dirty="0" err="1" smtClean="0"/>
              <a:t>بمعانى</a:t>
            </a:r>
            <a:r>
              <a:rPr lang="ar-SA" sz="2800" b="1" dirty="0" smtClean="0"/>
              <a:t> كلامه، وأعرف </a:t>
            </a:r>
            <a:r>
              <a:rPr lang="ar-SA" sz="2800" b="1" dirty="0" err="1" smtClean="0"/>
              <a:t>به</a:t>
            </a:r>
            <a:r>
              <a:rPr lang="ar-SA" sz="2800" b="1" dirty="0" smtClean="0"/>
              <a:t> من غيره.</a:t>
            </a:r>
            <a:endParaRPr lang="en-US" sz="2800" dirty="0" smtClean="0"/>
          </a:p>
          <a:p>
            <a:r>
              <a:rPr lang="ar-SA" sz="2800" b="1" u="sng" dirty="0" smtClean="0"/>
              <a:t>وعلى هذا، فمن تفسير القرآن بالقرآن: أن يُفسر ما جاء مجَملاً </a:t>
            </a:r>
            <a:r>
              <a:rPr lang="ar-SA" sz="2800" b="1" u="sng" dirty="0" err="1" smtClean="0"/>
              <a:t>فى</a:t>
            </a:r>
            <a:r>
              <a:rPr lang="ar-SA" sz="2800" b="1" u="sng" dirty="0" smtClean="0"/>
              <a:t> القرآن بما جاء </a:t>
            </a:r>
            <a:r>
              <a:rPr lang="ar-SA" sz="2800" b="1" u="sng" dirty="0" err="1" smtClean="0"/>
              <a:t>فى</a:t>
            </a:r>
            <a:r>
              <a:rPr lang="ar-SA" sz="2800" b="1" u="sng" dirty="0" smtClean="0"/>
              <a:t> موضع آخر مُبيناً، وذلك كقصة آدم وإبليس</a:t>
            </a:r>
            <a:r>
              <a:rPr lang="ar-SA" sz="2800" b="1" dirty="0" smtClean="0"/>
              <a:t>، جاءت مختصرة </a:t>
            </a:r>
            <a:r>
              <a:rPr lang="ar-SA" sz="2800" b="1" dirty="0" err="1" smtClean="0"/>
              <a:t>فى</a:t>
            </a:r>
            <a:r>
              <a:rPr lang="ar-SA" sz="2800" b="1" dirty="0" smtClean="0"/>
              <a:t> بعض المواضع، وجاءت مُسْهَبة مطوَّلة </a:t>
            </a:r>
            <a:r>
              <a:rPr lang="ar-SA" sz="2800" b="1" dirty="0" err="1" smtClean="0"/>
              <a:t>فى</a:t>
            </a:r>
            <a:r>
              <a:rPr lang="ar-SA" sz="2800" b="1" dirty="0" smtClean="0"/>
              <a:t> موضع آخر، </a:t>
            </a:r>
            <a:r>
              <a:rPr lang="ar-SA" sz="2800" b="1" u="sng" dirty="0" smtClean="0"/>
              <a:t>ومن تفسير القرآن بالقرآن: أن يُحمل المجمَل على المبيَّن لِيُفسَّر </a:t>
            </a:r>
            <a:r>
              <a:rPr lang="ar-SA" sz="2800" b="1" u="sng" dirty="0" err="1" smtClean="0"/>
              <a:t>به</a:t>
            </a:r>
            <a:r>
              <a:rPr lang="ar-SA" sz="2800" b="1" dirty="0" smtClean="0"/>
              <a:t>، ومنه قوله تعالى:</a:t>
            </a:r>
          </a:p>
          <a:p>
            <a:r>
              <a:rPr lang="ar-SA" sz="2800" b="1" dirty="0" smtClean="0"/>
              <a:t>{فَتَلَقَّى آدَمُ مِن رَّبِّهِ كَلِمَاتٍ فَتَابَ عَلَيْهِ إِنَّهُ هُوَ التَّوَّابُ الرَّحِيمُ }البقرة37 </a:t>
            </a:r>
          </a:p>
          <a:p>
            <a:r>
              <a:rPr lang="ar-SA" sz="2800" b="1" dirty="0" smtClean="0"/>
              <a:t>فسَّرها قوله تعالى: </a:t>
            </a:r>
            <a:r>
              <a:rPr lang="ar-SA" sz="2600" b="1" dirty="0" smtClean="0">
                <a:cs typeface="Arial" pitchFamily="34" charset="0"/>
              </a:rPr>
              <a:t>{قَالاَ رَبَّنَا ظَلَمْنَا أَنفُسَنَا وَإِن لَّمْ تَغْفِرْ لَنَا وَتَرْحَمْنَا لَنَكُونَنَّ مِنَ الْخَاسِرِينَ }الأعراف23</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smtClean="0"/>
              <a:t>ومن تفسير القرآن بالقرآن حمل المُطْلق على المُقيَّد، ومنه ما نقله حجة الإسلام </a:t>
            </a:r>
            <a:r>
              <a:rPr lang="ar-SA" b="1" u="sng" dirty="0" err="1" smtClean="0"/>
              <a:t>الغزالى</a:t>
            </a:r>
            <a:r>
              <a:rPr lang="ar-SA" b="1" u="sng" dirty="0" smtClean="0"/>
              <a:t> رحمه الله تعالى عن أكثر الشافعية من حمل المُطْلَق على المُقيَّد </a:t>
            </a:r>
            <a:r>
              <a:rPr lang="ar-SA" b="1" u="sng" dirty="0" err="1" smtClean="0"/>
              <a:t>فى</a:t>
            </a:r>
            <a:r>
              <a:rPr lang="ar-SA" b="1" u="sng" dirty="0" smtClean="0"/>
              <a:t> صورة اختلاف الحكمين عند اتحاد السبب، ومثَّلَ له بآية التيمم</a:t>
            </a:r>
            <a:r>
              <a:rPr lang="ar-SA" b="1" dirty="0" smtClean="0"/>
              <a:t>، فإن </a:t>
            </a:r>
            <a:r>
              <a:rPr lang="ar-SA" b="1" dirty="0" err="1" smtClean="0"/>
              <a:t>الأيدى</a:t>
            </a:r>
            <a:r>
              <a:rPr lang="ar-SA" b="1" dirty="0" smtClean="0"/>
              <a:t> مُقيَّدة </a:t>
            </a:r>
            <a:r>
              <a:rPr lang="ar-SA" b="1" dirty="0" err="1" smtClean="0"/>
              <a:t>فى</a:t>
            </a:r>
            <a:r>
              <a:rPr lang="ar-SA" b="1" dirty="0" smtClean="0"/>
              <a:t> الوضوء بالغاية </a:t>
            </a:r>
            <a:r>
              <a:rPr lang="ar-SA" b="1" dirty="0" err="1" smtClean="0"/>
              <a:t>فى</a:t>
            </a:r>
            <a:r>
              <a:rPr lang="ar-SA" b="1" dirty="0" smtClean="0"/>
              <a:t> قوله تعالى: </a:t>
            </a:r>
            <a:r>
              <a:rPr lang="ar-SA" dirty="0" smtClean="0"/>
              <a:t>{يَا أَيُّهَا الَّذِينَ آمَنُواْ إِذَا قُمْتُمْ إِلَى الصَّلاة فاغْسِلُواْ وُجُوهَكُمْ وَأَيْدِيَكُمْ إِلَى الْمَرَافِقِ}المائدة6</a:t>
            </a:r>
          </a:p>
          <a:p>
            <a:r>
              <a:rPr lang="ar-SA" dirty="0" smtClean="0"/>
              <a:t> </a:t>
            </a:r>
            <a:r>
              <a:rPr lang="ar-SA" b="1" dirty="0" smtClean="0"/>
              <a:t>ومطلقة </a:t>
            </a:r>
            <a:r>
              <a:rPr lang="ar-SA" b="1" dirty="0" err="1" smtClean="0"/>
              <a:t>فى</a:t>
            </a:r>
            <a:r>
              <a:rPr lang="ar-SA" b="1" dirty="0" smtClean="0"/>
              <a:t> التيمم </a:t>
            </a:r>
            <a:r>
              <a:rPr lang="ar-SA" b="1" dirty="0" err="1" smtClean="0"/>
              <a:t>فى</a:t>
            </a:r>
            <a:r>
              <a:rPr lang="ar-SA" b="1" dirty="0" smtClean="0"/>
              <a:t> قوله تعالى:</a:t>
            </a:r>
            <a:r>
              <a:rPr lang="ar-SA" dirty="0" smtClean="0"/>
              <a:t>{فَتَيَمَّمُواْ صَعِيداً طَيِّباً فَامْسَحُواْ بِوُجُوهِكُمْ وَأَيْدِيكُم مِّنْهُ}المائدة6</a:t>
            </a:r>
          </a:p>
          <a:p>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فقيدت </a:t>
            </a:r>
            <a:r>
              <a:rPr lang="ar-SA" b="1" dirty="0" err="1" smtClean="0"/>
              <a:t>فى</a:t>
            </a:r>
            <a:r>
              <a:rPr lang="ar-SA" b="1" dirty="0" smtClean="0"/>
              <a:t> التيمم بالمرافق.</a:t>
            </a:r>
            <a:endParaRPr lang="en-US" dirty="0" smtClean="0"/>
          </a:p>
          <a:p>
            <a:r>
              <a:rPr lang="ar-SA" b="1" u="sng" dirty="0" smtClean="0"/>
              <a:t>ومن أمثلة حمل العام على الخاص نفى الخُلَّة والشفاعة على جهة العموم</a:t>
            </a:r>
            <a:r>
              <a:rPr lang="ar-SA" b="1" dirty="0" smtClean="0"/>
              <a:t> </a:t>
            </a:r>
            <a:r>
              <a:rPr lang="ar-SA" b="1" dirty="0" err="1" smtClean="0"/>
              <a:t>فى</a:t>
            </a:r>
            <a:r>
              <a:rPr lang="ar-SA" b="1" dirty="0" smtClean="0"/>
              <a:t> قوله تعالى:</a:t>
            </a:r>
          </a:p>
          <a:p>
            <a:r>
              <a:rPr lang="ar-SA" b="1" dirty="0" smtClean="0"/>
              <a:t>{يَا أَيُّهَا الَّذِينَ آمَنُواْ أَنفِقُواْ مِمَّا رَزَقْنَاكُم مِّن قَبْلِ أَن يَأْتِيَ يَوْمٌ لاَّ بَيْعٌ فِيهِ وَلاَ خُلَّةٌ وَلاَ شَفَاعَةٌ وَالْكَافِرُونَ هُمُ الظَّالِمُونَ }البقرة254 </a:t>
            </a:r>
          </a:p>
          <a:p>
            <a:r>
              <a:rPr lang="ar-SA" b="1" dirty="0" smtClean="0"/>
              <a:t>وقد استثنى الله المتقين من نفى الخلة </a:t>
            </a:r>
            <a:r>
              <a:rPr lang="ar-SA" b="1" dirty="0" err="1" smtClean="0"/>
              <a:t>فى</a:t>
            </a:r>
            <a:r>
              <a:rPr lang="ar-SA" b="1" dirty="0" smtClean="0"/>
              <a:t> قوله تعالى:</a:t>
            </a:r>
          </a:p>
          <a:p>
            <a:r>
              <a:rPr lang="ar-SA" b="1" dirty="0" smtClean="0"/>
              <a:t>{الْأَخِلَّاء يَوْمَئِذٍ بَعْضُهُمْ لِبَعْضٍ عَدُوٌّ إِلَّا الْمُتَّقِينَ }الزخرف67</a:t>
            </a:r>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سادسا: فضله: من أشرف العلوم لتعلقه بالقرآن الكريم الذي هو كلام رب العالمين، </a:t>
            </a:r>
            <a:r>
              <a:rPr lang="ar-SA" b="1" u="sng" dirty="0" smtClean="0"/>
              <a:t>وهو رئيس العلوم الشرعية جميعا للمعايير الثلاثة التي </a:t>
            </a:r>
            <a:r>
              <a:rPr lang="ar-SA" b="1" u="sng" dirty="0" err="1" smtClean="0"/>
              <a:t>بها</a:t>
            </a:r>
            <a:r>
              <a:rPr lang="ar-SA" b="1" u="sng" dirty="0" smtClean="0"/>
              <a:t> تتمايز العلوم كما أوضحه الإمام الراغب الأصفهاني وهي: </a:t>
            </a:r>
            <a:endParaRPr lang="en-US" dirty="0" smtClean="0"/>
          </a:p>
          <a:p>
            <a:pPr rtl="1"/>
            <a:r>
              <a:rPr lang="ar-SA" b="1" u="sng" dirty="0" smtClean="0"/>
              <a:t>أولا: الموضوع.</a:t>
            </a:r>
            <a:endParaRPr lang="en-US" dirty="0" smtClean="0"/>
          </a:p>
          <a:p>
            <a:pPr rtl="1"/>
            <a:r>
              <a:rPr lang="ar-SA" b="1" u="sng" dirty="0" smtClean="0"/>
              <a:t>ثانيا: الغاية منه.</a:t>
            </a:r>
            <a:endParaRPr lang="en-US" dirty="0" smtClean="0"/>
          </a:p>
          <a:p>
            <a:pPr rtl="1"/>
            <a:r>
              <a:rPr lang="ar-SA" b="1" u="sng" dirty="0" smtClean="0"/>
              <a:t>ثالثا: شدة الحاجة إليه.</a:t>
            </a:r>
            <a:endParaRPr lang="en-US" dirty="0" smtClean="0"/>
          </a:p>
          <a:p>
            <a:pPr rtl="1"/>
            <a:r>
              <a:rPr lang="ar-SA" b="1" dirty="0" smtClean="0"/>
              <a:t>سابعا: استمداده: </a:t>
            </a:r>
            <a:r>
              <a:rPr lang="ar-SA" b="1" u="sng" dirty="0" smtClean="0"/>
              <a:t>وقد أُسْتُمِدَّ علم التفسير من العلوم الشرعية وعلوم اللغة العربية</a:t>
            </a:r>
            <a:r>
              <a:rPr lang="ar-SA" b="1" dirty="0" smtClean="0"/>
              <a:t>.</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فمن العلوم الشرعية علم الرواية عن الرسول صلَّى الله عليه وسلَّم للقرآن الكريم أداء وتفسيرا كما علمه إياها أمين الوحي جبريل عليه السلام، ثم وصل إلينا متواترا من طريق الصحابة والتابعين وأئمة القراءات، وهذه الصفة مستمدة من العلوم واللهجات العربية، وقواعد التفسير التي وضعت في المائة الثانية للهجرة هي الضوابط لهذه الكيفية، المحددة لها، المستنبطة منها، وهي استجلاء واستخلاص لفهم الصحابة رضي الله تعالى عنهم  لتلاوة الرسول صلى الله عليه وسلم وتفسيره للقرآن الكريم.</a:t>
            </a:r>
            <a:endParaRPr lang="en-US" dirty="0" smtClean="0"/>
          </a:p>
          <a:p>
            <a:pPr rtl="1"/>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ثامنا: مسائله: </a:t>
            </a:r>
            <a:r>
              <a:rPr lang="ar-SA" b="1" u="sng" dirty="0" smtClean="0"/>
              <a:t>ومسائل علم التفسير تقسم إلى مسائل كلية، ومسائل جزئية.</a:t>
            </a:r>
            <a:endParaRPr lang="en-US" dirty="0" smtClean="0"/>
          </a:p>
          <a:p>
            <a:pPr rtl="1"/>
            <a:r>
              <a:rPr lang="ar-SA" b="1" dirty="0" smtClean="0"/>
              <a:t> أ</a:t>
            </a:r>
            <a:r>
              <a:rPr lang="ar-SA" b="1" u="sng" dirty="0" smtClean="0"/>
              <a:t>مثلة على مسائل </a:t>
            </a:r>
            <a:r>
              <a:rPr lang="ar-SA" b="1" u="sng" dirty="0" err="1" smtClean="0"/>
              <a:t>التفسيرالكلية</a:t>
            </a:r>
            <a:r>
              <a:rPr lang="ar-SA" b="1" dirty="0" smtClean="0"/>
              <a:t>: </a:t>
            </a:r>
            <a:endParaRPr lang="en-US" dirty="0" smtClean="0"/>
          </a:p>
          <a:p>
            <a:pPr rtl="1"/>
            <a:r>
              <a:rPr lang="ar-SA" b="1" dirty="0" smtClean="0"/>
              <a:t>الأول:</a:t>
            </a:r>
            <a:r>
              <a:rPr lang="ar-SA" b="1" u="sng" dirty="0" smtClean="0"/>
              <a:t> التفسير الثابت بالمأثور مقدم على التفسير بالرأي: قطعا</a:t>
            </a:r>
            <a:r>
              <a:rPr lang="ar-SA" b="1" dirty="0" smtClean="0"/>
              <a:t>. </a:t>
            </a:r>
            <a:endParaRPr lang="en-US" dirty="0" smtClean="0"/>
          </a:p>
          <a:p>
            <a:pPr rtl="1"/>
            <a:r>
              <a:rPr lang="ar-SA" b="1" dirty="0" smtClean="0"/>
              <a:t>الثاني: </a:t>
            </a:r>
            <a:r>
              <a:rPr lang="ar-SA" b="1" u="sng" dirty="0" smtClean="0"/>
              <a:t>المعول عليه في كل </a:t>
            </a:r>
            <a:r>
              <a:rPr lang="ar-SA" b="1" u="sng" dirty="0" err="1" smtClean="0"/>
              <a:t>الكيفيات</a:t>
            </a:r>
            <a:r>
              <a:rPr lang="ar-SA" b="1" u="sng" dirty="0" smtClean="0"/>
              <a:t> للنطق بالكلمات القرآنية هو الرواية عن الرسول صلى الله عليه وسلم</a:t>
            </a:r>
            <a:r>
              <a:rPr lang="ar-SA" b="1" dirty="0" smtClean="0"/>
              <a:t>.</a:t>
            </a:r>
            <a:endParaRPr lang="en-US" dirty="0" smtClean="0"/>
          </a:p>
          <a:p>
            <a:pPr rtl="1"/>
            <a:r>
              <a:rPr lang="ar-SA" b="1" dirty="0" smtClean="0"/>
              <a:t>الثالث: </a:t>
            </a:r>
            <a:r>
              <a:rPr lang="ar-SA" b="1" u="sng" dirty="0" smtClean="0"/>
              <a:t>المعنى الذي يشهد له سياق القرآن الكريم الخاص أو العام مقدم على القول الذي لا يشهد له السياق القرآني</a:t>
            </a:r>
            <a:r>
              <a:rPr lang="ar-SA" b="1" dirty="0" smtClean="0"/>
              <a:t>.</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وأما أمثلة مسائل التفسير الجزئية فمنها: </a:t>
            </a:r>
            <a:endParaRPr lang="en-US" dirty="0" smtClean="0"/>
          </a:p>
          <a:p>
            <a:pPr rtl="1"/>
            <a:r>
              <a:rPr lang="ar-SA" b="1" dirty="0" smtClean="0"/>
              <a:t>الأول: </a:t>
            </a:r>
            <a:r>
              <a:rPr lang="ar-SA" b="1" u="sng" dirty="0" smtClean="0"/>
              <a:t>الفعل الماضي الناقص (كان) مفرغ من دلالته الزمنية إذا استعمل في جنب الله تبارك وتعالى</a:t>
            </a:r>
            <a:r>
              <a:rPr lang="ar-SA" b="1" dirty="0" smtClean="0"/>
              <a:t>.</a:t>
            </a:r>
            <a:endParaRPr lang="en-US" dirty="0" smtClean="0"/>
          </a:p>
          <a:p>
            <a:pPr rtl="1"/>
            <a:r>
              <a:rPr lang="ar-SA" b="1" dirty="0" smtClean="0"/>
              <a:t>الثاني: </a:t>
            </a:r>
            <a:r>
              <a:rPr lang="ar-SA" b="1" u="sng" dirty="0" smtClean="0"/>
              <a:t>فعلي الترجي (عسى) و (لعل) مجردان من معنى الترجي إذا استعملا في جنب الله تبارك وتعالى لاستحالة الترجي في حقه سبحانه وتعالى</a:t>
            </a:r>
            <a:r>
              <a:rPr lang="ar-SA" b="1" dirty="0" smtClean="0"/>
              <a:t>.</a:t>
            </a:r>
            <a:endParaRPr lang="en-US" dirty="0" smtClean="0"/>
          </a:p>
          <a:p>
            <a:pPr rtl="1"/>
            <a:r>
              <a:rPr lang="ar-SA" b="1" dirty="0" smtClean="0"/>
              <a:t>الثالث: </a:t>
            </a:r>
            <a:r>
              <a:rPr lang="ar-SA" b="1" u="sng" dirty="0" smtClean="0"/>
              <a:t>اسم سورة الكهف ثابت بالتوقيف من الرسول صلى الله عليه وسلم</a:t>
            </a:r>
            <a:r>
              <a:rPr lang="ar-SA" b="1" dirty="0" smtClean="0"/>
              <a:t>.</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فيجب معرفة مسائله: وهي قواعده المتعددة التي تحكُم كيفية فهمه وتفسيره.</a:t>
            </a:r>
            <a:endParaRPr lang="en-US" dirty="0" smtClean="0"/>
          </a:p>
          <a:p>
            <a:pPr rtl="1"/>
            <a:r>
              <a:rPr lang="ar-SA" b="1" dirty="0" smtClean="0"/>
              <a:t>تاسعا: حكمه: </a:t>
            </a:r>
            <a:r>
              <a:rPr lang="ar-SA" b="1" u="sng" dirty="0" smtClean="0"/>
              <a:t>حُكْمُ تَعَلُّمِه على الأمة الإسلامية: فرضُ كِفَايَةٍ، فإذا قام </a:t>
            </a:r>
            <a:r>
              <a:rPr lang="ar-SA" b="1" u="sng" dirty="0" err="1" smtClean="0"/>
              <a:t>به</a:t>
            </a:r>
            <a:r>
              <a:rPr lang="ar-SA" b="1" u="sng" dirty="0" smtClean="0"/>
              <a:t> من يكفي سقط عن الآخرين</a:t>
            </a:r>
            <a:r>
              <a:rPr lang="ar-SA" b="1" dirty="0" smtClean="0"/>
              <a:t>، </a:t>
            </a:r>
            <a:r>
              <a:rPr lang="ar-SA" b="1" u="sng" dirty="0" smtClean="0"/>
              <a:t>وأما حُكْمُ تعلمه على المتخصص ففرض عين يأثم بالتقصير والتهاون فيه</a:t>
            </a:r>
            <a:r>
              <a:rPr lang="ar-SA" b="1" dirty="0" smtClean="0"/>
              <a:t>.</a:t>
            </a:r>
            <a:endParaRPr lang="en-US" dirty="0" smtClean="0"/>
          </a:p>
          <a:p>
            <a:pPr rtl="1"/>
            <a:r>
              <a:rPr lang="ar-SA" b="1" dirty="0" smtClean="0"/>
              <a:t>عاشرا: واضِعُهُ: </a:t>
            </a:r>
            <a:endParaRPr lang="en-US" dirty="0" smtClean="0"/>
          </a:p>
          <a:p>
            <a:r>
              <a:rPr lang="ar-SA" b="1" dirty="0" smtClean="0"/>
              <a:t>أولا: </a:t>
            </a:r>
            <a:r>
              <a:rPr lang="ar-SA" b="1" u="sng" dirty="0" smtClean="0"/>
              <a:t>واضعه من حيثية الناحية العملية (التطبيقية) هو الرسول صلى الله عليه وسلم</a:t>
            </a:r>
            <a:r>
              <a:rPr lang="ar-SA" b="1" dirty="0" smtClean="0"/>
              <a:t>، كما تلقاه من جبريل الأمين عليه السلام، فعلم التفسير وحيٌ من عند الله سبحانه وتعالى</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ثانيا: </a:t>
            </a:r>
            <a:r>
              <a:rPr lang="ar-SA" b="1" u="sng" dirty="0" smtClean="0"/>
              <a:t>واضعه من حيثية الناحية العلمية (قواعد علم التفسير النظرية) فهم علماء التفسير من صدر الإسلام إلى ما شاء الله تعالى، فأول كتاب موسوعي وصل إلينا هو تفسير جامع البيان عن تأويل أي: القرآن للإمام محمد بن جرير الطبري المتوفى سنة 310هـ</a:t>
            </a:r>
            <a:r>
              <a:rPr lang="ar-SA" b="1" dirty="0" smtClean="0"/>
              <a:t>.</a:t>
            </a:r>
            <a:endParaRPr lang="en-US" dirty="0" smtClean="0"/>
          </a:p>
          <a:p>
            <a:pPr rtl="1"/>
            <a:r>
              <a:rPr lang="ar-SA" b="1" u="sng" dirty="0" smtClean="0"/>
              <a:t>الفرق بين سبب النزول وعلم المناسبة</a:t>
            </a:r>
            <a:endParaRPr lang="en-US" dirty="0" smtClean="0"/>
          </a:p>
          <a:p>
            <a:r>
              <a:rPr lang="ar-SA" b="1" dirty="0" smtClean="0"/>
              <a:t>قال الإمام </a:t>
            </a:r>
            <a:r>
              <a:rPr lang="ar-SA" b="1" dirty="0" err="1" smtClean="0"/>
              <a:t>الزركشي</a:t>
            </a:r>
            <a:r>
              <a:rPr lang="ar-SA" b="1" dirty="0" smtClean="0"/>
              <a:t> رحمه الله تعالى: </a:t>
            </a:r>
            <a:r>
              <a:rPr lang="ar-SA" b="1" u="sng" dirty="0" smtClean="0"/>
              <a:t>وسبب النزول هو ما نزل بسببه قرآن من واقعة أو قصة أو سؤال</a:t>
            </a:r>
            <a:r>
              <a:rPr lang="ar-SA" b="1" dirty="0" smtClean="0"/>
              <a:t>، وقد اعتنى بذلك المفسرون في كتبهم وأفردوا فيه </a:t>
            </a:r>
            <a:r>
              <a:rPr lang="ar-SA" b="1" dirty="0" err="1" smtClean="0"/>
              <a:t>تصانيف</a:t>
            </a:r>
            <a:r>
              <a:rPr lang="ar-SA" b="1" dirty="0" smtClean="0"/>
              <a:t> منهم</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على بن </a:t>
            </a:r>
            <a:r>
              <a:rPr lang="ar-SA" b="1" dirty="0" err="1" smtClean="0"/>
              <a:t>المديني</a:t>
            </a:r>
            <a:r>
              <a:rPr lang="ar-SA" b="1" dirty="0" smtClean="0"/>
              <a:t> شيخ البخاري، </a:t>
            </a:r>
            <a:r>
              <a:rPr lang="ar-SA" b="1" u="sng" dirty="0" smtClean="0"/>
              <a:t>ومن أشهرها تصنيف </a:t>
            </a:r>
            <a:r>
              <a:rPr lang="ar-SA" b="1" u="sng" dirty="0" err="1" smtClean="0"/>
              <a:t>الواحدى</a:t>
            </a:r>
            <a:r>
              <a:rPr lang="ar-SA" b="1" u="sng" dirty="0" smtClean="0"/>
              <a:t> في ذلك</a:t>
            </a:r>
            <a:r>
              <a:rPr lang="ar-SA" b="1" dirty="0" smtClean="0"/>
              <a:t>، وأخطأ من زعم أنه لا طائل تحته لجريانه مجرى التاريخ وليس كذلك بل له فوائد منها: وجه الحكمة الباعثة على تشريع الحكم، ومنها تخصيص الحكم </a:t>
            </a:r>
            <a:r>
              <a:rPr lang="ar-SA" b="1" dirty="0" err="1" smtClean="0"/>
              <a:t>به</a:t>
            </a:r>
            <a:r>
              <a:rPr lang="ar-SA" b="1" dirty="0" smtClean="0"/>
              <a:t> عند من يرى أن العبرة بخصوص السبب، ومنها الوقوف على المعنى.</a:t>
            </a:r>
            <a:endParaRPr lang="en-US" dirty="0" smtClean="0"/>
          </a:p>
          <a:p>
            <a:r>
              <a:rPr lang="ar-SA" b="1" dirty="0" smtClean="0"/>
              <a:t>وقال الإمام </a:t>
            </a:r>
            <a:r>
              <a:rPr lang="ar-SA" b="1" dirty="0" err="1" smtClean="0"/>
              <a:t>الزركشي</a:t>
            </a:r>
            <a:r>
              <a:rPr lang="ar-SA" b="1" dirty="0" smtClean="0"/>
              <a:t> رحمه الله تعالى: واعلم أن المناسبة علم شريف </a:t>
            </a:r>
            <a:r>
              <a:rPr lang="ar-SA" b="1" dirty="0" err="1" smtClean="0"/>
              <a:t>تحزر</a:t>
            </a:r>
            <a:r>
              <a:rPr lang="ar-SA" b="1" dirty="0" smtClean="0"/>
              <a:t> </a:t>
            </a:r>
            <a:r>
              <a:rPr lang="ar-SA" b="1" dirty="0" err="1" smtClean="0"/>
              <a:t>به</a:t>
            </a:r>
            <a:r>
              <a:rPr lang="ar-SA" b="1" dirty="0" smtClean="0"/>
              <a:t> العقول، ويعرف </a:t>
            </a:r>
            <a:r>
              <a:rPr lang="ar-SA" b="1" dirty="0" err="1" smtClean="0"/>
              <a:t>به</a:t>
            </a:r>
            <a:r>
              <a:rPr lang="ar-SA" b="1" dirty="0" smtClean="0"/>
              <a:t> قدر القائل فيما يقول والمناسبة في اللغة المقاربة، ومنه المناسبة في العلة في باب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القياس الوصف المقارب للحكم لأنه إذا حصلت مقاربته له ظن عند وجود ذلك الوصف وجود الحكم، ولهذا قيل المناسبة أمر معقول إذا عرض على العقول تلقته بالقبول، </a:t>
            </a:r>
            <a:r>
              <a:rPr lang="ar-SA" b="1" u="sng" dirty="0" smtClean="0"/>
              <a:t>وكذلك المناسبة في فواتح </a:t>
            </a:r>
            <a:r>
              <a:rPr lang="ar-SA" b="1" u="sng" dirty="0" err="1" smtClean="0"/>
              <a:t>الآى</a:t>
            </a:r>
            <a:r>
              <a:rPr lang="ar-SA" b="1" u="sng" dirty="0" smtClean="0"/>
              <a:t> وخواتمها ومرجعها والله أعلم إلى معنى ما رابط بينهما عام أو خاص عقلي أو </a:t>
            </a:r>
            <a:r>
              <a:rPr lang="ar-SA" b="1" u="sng" dirty="0" err="1" smtClean="0"/>
              <a:t>حسى</a:t>
            </a:r>
            <a:r>
              <a:rPr lang="ar-SA" b="1" u="sng" dirty="0" smtClean="0"/>
              <a:t> أو خيالي وغير ذلك من أنواع العلاقات، أو التلازم </a:t>
            </a:r>
            <a:r>
              <a:rPr lang="ar-SA" b="1" u="sng" dirty="0" err="1" smtClean="0"/>
              <a:t>الذهنى</a:t>
            </a:r>
            <a:r>
              <a:rPr lang="ar-SA" b="1" u="sng" dirty="0" smtClean="0"/>
              <a:t> كالسبب والمسبب، والعلة والمعلول، والنظيرين، والضدين ونحوه، أو التلازم الخارجي كالمرتب على ترتيب الوجود الواقع في باب الخبر، وفائدته جعل أجزاء الكلام بعضها آخذا بأعناق بعض</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فيقوى بذلك الارتباط ويصير التأليف حاله حال البناء المحكم المتلائم غير الأجزاء، </a:t>
            </a:r>
            <a:r>
              <a:rPr lang="ar-SA" b="1" u="sng" dirty="0" smtClean="0"/>
              <a:t>وممن أكثر منه الإمام فخر الدين الرازي وقال في تفسيره: أكثر لطائف القرآن مودعة في الترتيبات والروابط</a:t>
            </a:r>
            <a:r>
              <a:rPr lang="ar-SA" b="1" dirty="0" smtClean="0"/>
              <a:t>.</a:t>
            </a:r>
            <a:endParaRPr lang="en-US" dirty="0" smtClean="0"/>
          </a:p>
          <a:p>
            <a:pPr rtl="1"/>
            <a:r>
              <a:rPr lang="ar-SA" b="1" u="sng" dirty="0" smtClean="0"/>
              <a:t>الفرق بين التفسير والتأويل</a:t>
            </a:r>
            <a:endParaRPr lang="en-US" dirty="0" smtClean="0"/>
          </a:p>
          <a:p>
            <a:pPr rtl="1"/>
            <a:r>
              <a:rPr lang="ar-SA" b="1" u="sng" dirty="0" smtClean="0"/>
              <a:t>قال علامة </a:t>
            </a:r>
            <a:r>
              <a:rPr lang="ar-SA" b="1" u="sng" dirty="0" err="1" smtClean="0"/>
              <a:t>الرافدبن</a:t>
            </a:r>
            <a:r>
              <a:rPr lang="ar-SA" b="1" u="sng" dirty="0" smtClean="0"/>
              <a:t> </a:t>
            </a:r>
            <a:r>
              <a:rPr lang="ar-SA" b="1" u="sng" dirty="0" err="1" smtClean="0"/>
              <a:t>الآلوسي</a:t>
            </a:r>
            <a:r>
              <a:rPr lang="ar-SA" b="1" u="sng" dirty="0" smtClean="0"/>
              <a:t> رحمه الله تعالى: قد تعارف من غير نكي</a:t>
            </a:r>
            <a:r>
              <a:rPr lang="ar-SA" b="1" dirty="0" smtClean="0"/>
              <a:t>ر أن التأويل إشارة قدسية ومعارف </a:t>
            </a:r>
            <a:r>
              <a:rPr lang="ar-SA" b="1" dirty="0" err="1" smtClean="0"/>
              <a:t>سبحانية</a:t>
            </a:r>
            <a:r>
              <a:rPr lang="ar-SA" b="1" dirty="0" smtClean="0"/>
              <a:t> تنكشف من سجف العبارات للسالكين وتنهل من سحب الغيب على قلوب العارفين والتفسير غير ذلك.</a:t>
            </a:r>
            <a:endParaRPr lang="en-US" dirty="0" smtClean="0"/>
          </a:p>
          <a:p>
            <a:r>
              <a:rPr lang="ar-SA" b="1" u="sng" dirty="0" err="1" smtClean="0"/>
              <a:t>ال</a:t>
            </a:r>
            <a:endParaRPr lang="en-US" dirty="0" smtClean="0"/>
          </a:p>
          <a:p>
            <a:r>
              <a:rPr lang="ar-SA" b="1" dirty="0" smtClean="0"/>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
        <p:nvSpPr>
          <p:cNvPr id="5" name="مستطيل 4"/>
          <p:cNvSpPr/>
          <p:nvPr/>
        </p:nvSpPr>
        <p:spPr>
          <a:xfrm>
            <a:off x="4682734" y="3244334"/>
            <a:ext cx="540533" cy="369332"/>
          </a:xfrm>
          <a:prstGeom prst="rect">
            <a:avLst/>
          </a:prstGeom>
        </p:spPr>
        <p:txBody>
          <a:bodyPr wrap="none">
            <a:spAutoFit/>
          </a:bodyPr>
          <a:lstStyle/>
          <a:p>
            <a:r>
              <a:rPr lang="ar-SA" b="1" dirty="0" smtClean="0"/>
              <a:t>فمن </a:t>
            </a:r>
            <a:endParaRPr lang="en-US" dirty="0"/>
          </a:p>
        </p:txBody>
      </p:sp>
      <p:sp>
        <p:nvSpPr>
          <p:cNvPr id="3073" name="Rectangle 1"/>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raditional Arabic" pitchFamily="2" charset="-78"/>
                <a:ea typeface="Calibri" pitchFamily="34" charset="0"/>
                <a:cs typeface="Arial" pitchFamily="34" charset="0"/>
              </a:rPr>
              <a:t>فمن العلوم الشرعية علم الرواية عن الرسول صلَّى الله عليه وسلَّم للقرآن الكريم أداء وتفسيرا كما علمه إياها أمين الوحي جبريل عليه السلام، ثم وصل إلينا متواترا من طريق الصحابة والتابعين وأئمة القراءات، وهذه الصفة مستمدة من العلوم واللهجات العربية، وقواعد التفسير التي وضعت في المائة الثانية للهجرة هي الضوابط لهذه الكيفية، المحددة لها، المستنبطة منها، وهي استجلاء واستخلاص لفهم الصحابة رضي الله تعالى عنهم  لتلاوة الرسول صلى الله عليه وسلم وتفسيره للقرآن الكريم.</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t>الخطوات المنهجية لمحاضرة نموذجية في علم تفسير القرآن الكريم</a:t>
            </a:r>
            <a:endParaRPr lang="en-US" dirty="0" smtClean="0"/>
          </a:p>
          <a:p>
            <a:r>
              <a:rPr lang="ar-SA" b="1" dirty="0" smtClean="0"/>
              <a:t> لا بد لمن يفسر القرآن الكريم أن يلم بالعلوم </a:t>
            </a:r>
            <a:r>
              <a:rPr lang="ar-SA" b="1" dirty="0" err="1" smtClean="0"/>
              <a:t>التى</a:t>
            </a:r>
            <a:r>
              <a:rPr lang="ar-SA" b="1" dirty="0" smtClean="0"/>
              <a:t> </a:t>
            </a:r>
            <a:r>
              <a:rPr lang="ar-SA" b="1" dirty="0" err="1" smtClean="0"/>
              <a:t>هى</a:t>
            </a:r>
            <a:r>
              <a:rPr lang="ar-SA" b="1" dirty="0" smtClean="0"/>
              <a:t> وسائل لفهم كتاب الله، وأدوات للكشف عن أسراره. لا بد المفسِّر أن يطلب المعنى أولاً من كتاب الله، فإن لم يجده طلبه من السُّنَّة، لأنها مفسرة للقرآن ومُوضِّحة له، فإن أعجزه ذلك رجع إلى أقوال الصحابة، لأنهم أدرى بكتاب الله وأعلم بمعانيه، لما اختُصوا </a:t>
            </a:r>
            <a:r>
              <a:rPr lang="ar-SA" b="1" dirty="0" err="1" smtClean="0"/>
              <a:t>به</a:t>
            </a:r>
            <a:r>
              <a:rPr lang="ar-SA" b="1" dirty="0" smtClean="0"/>
              <a:t> من الفهم التام، والعلم الصحيح، والعمل الصالح، فإن عجز عن هذا كله، ولم يظفر بشيء من تلك المراجع الأولى للتفسير</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فليس عليه بعد ذلك إلا أن يُعمل عقله، ويقدح فكره، ويجتهد وسعه </a:t>
            </a:r>
            <a:r>
              <a:rPr lang="ar-SA" b="1" dirty="0" err="1" smtClean="0"/>
              <a:t>فى</a:t>
            </a:r>
            <a:r>
              <a:rPr lang="ar-SA" b="1" dirty="0" smtClean="0"/>
              <a:t> الكشف عن مراد الله تعالى، مستنداً إلى الأصول </a:t>
            </a:r>
            <a:r>
              <a:rPr lang="ar-SA" b="1" dirty="0" err="1" smtClean="0"/>
              <a:t>التى</a:t>
            </a:r>
            <a:r>
              <a:rPr lang="ar-SA" b="1" dirty="0" smtClean="0"/>
              <a:t> تقدَّمت، مبتعداً عن كل الأمور </a:t>
            </a:r>
            <a:r>
              <a:rPr lang="ar-SA" b="1" dirty="0" err="1" smtClean="0"/>
              <a:t>التى</a:t>
            </a:r>
            <a:r>
              <a:rPr lang="ar-SA" b="1" dirty="0" smtClean="0"/>
              <a:t> تجعل المفسِّر </a:t>
            </a:r>
            <a:r>
              <a:rPr lang="ar-SA" b="1" dirty="0" err="1" smtClean="0"/>
              <a:t>فى</a:t>
            </a:r>
            <a:r>
              <a:rPr lang="ar-SA" b="1" dirty="0" smtClean="0"/>
              <a:t> عِداد المفسِّرين </a:t>
            </a:r>
            <a:r>
              <a:rPr lang="ar-SA" b="1" dirty="0" err="1" smtClean="0"/>
              <a:t>بالرأى</a:t>
            </a:r>
            <a:r>
              <a:rPr lang="ar-SA" b="1" dirty="0" smtClean="0"/>
              <a:t> المذموم، وعليه بعد ذلك أن ينهج </a:t>
            </a:r>
            <a:r>
              <a:rPr lang="ar-SA" b="1" dirty="0" err="1" smtClean="0"/>
              <a:t>فى</a:t>
            </a:r>
            <a:r>
              <a:rPr lang="ar-SA" b="1" dirty="0" smtClean="0"/>
              <a:t> تفسيره منهجاً يراعى فيه القواعد الآتية، بحيث لا يحيد عنها، ولا يخرج عن نطاقها، وهذه القواعد </a:t>
            </a:r>
            <a:r>
              <a:rPr lang="ar-SA" b="1" dirty="0" err="1" smtClean="0"/>
              <a:t>هى</a:t>
            </a:r>
            <a:r>
              <a:rPr lang="ar-SA" b="1" dirty="0" smtClean="0"/>
              <a:t> ما </a:t>
            </a:r>
            <a:r>
              <a:rPr lang="ar-SA" b="1" dirty="0" err="1" smtClean="0"/>
              <a:t>يأتى</a:t>
            </a:r>
            <a:r>
              <a:rPr lang="ar-SA" b="1" dirty="0" smtClean="0"/>
              <a:t>: </a:t>
            </a:r>
          </a:p>
          <a:p>
            <a:pPr rtl="1"/>
            <a:r>
              <a:rPr lang="ar-SA" b="1" dirty="0" smtClean="0"/>
              <a:t>1. مراعاة التأليف والغرض الذي سِيق له الكلام، والمؤاخاة بين المفردات، مثال موضوعات القرآن المكي تختلف عن موضوعات القرآن المدني فمحور القرآن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المكي هو السمعيات المشتمل على الإلهيات والنبوات والغيبيات، ومحور القرآن المدني هو الأحكام المتعلقة بالمجتمع المدني من السلم والحرب والعهود والحدود.</a:t>
            </a:r>
            <a:endParaRPr lang="en-US" dirty="0" smtClean="0"/>
          </a:p>
          <a:p>
            <a:pPr lvl="0" rtl="1"/>
            <a:r>
              <a:rPr lang="ar-SA" b="1" dirty="0" smtClean="0"/>
              <a:t>2. بيان المحاور الموضوعية التي </a:t>
            </a:r>
            <a:r>
              <a:rPr lang="ar-SA" b="1" dirty="0" err="1" smtClean="0"/>
              <a:t>يشتمل</a:t>
            </a:r>
            <a:r>
              <a:rPr lang="ar-SA" b="1" dirty="0" smtClean="0"/>
              <a:t> عليها المقطع المراد تفسيره. </a:t>
            </a:r>
            <a:endParaRPr lang="en-US" dirty="0" smtClean="0"/>
          </a:p>
          <a:p>
            <a:pPr lvl="0" rtl="1"/>
            <a:r>
              <a:rPr lang="ar-SA" b="1" dirty="0" smtClean="0"/>
              <a:t>3. مراعاة التناسب بين الآيات، فيبيِّن وجه المناسبة، ويربط بين السابق واللاحق من آيات القرآن، حتى يوضِّح أن القرآن لا تفكك فيه، وإنما هو آيات متناسبة يأخذ بعضها بحُجز بعض، فالمصحف الذي بين أيدينا اليوم هو نفسه الموجود في اللوح المحفوظ.</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 </a:t>
            </a:r>
            <a:endParaRPr lang="en-US" dirty="0" smtClean="0"/>
          </a:p>
          <a:p>
            <a:r>
              <a:rPr lang="ar-SA" b="1" dirty="0" smtClean="0"/>
              <a:t>4. ملاحظة أسباب النزول. فكل آية نزلت على سبب فلا بد من ذكره بعد بيان المناسبة وقبل الدخول </a:t>
            </a:r>
            <a:r>
              <a:rPr lang="ar-SA" b="1" dirty="0" err="1" smtClean="0"/>
              <a:t>فى</a:t>
            </a:r>
            <a:r>
              <a:rPr lang="ar-SA" b="1" dirty="0" smtClean="0"/>
              <a:t> شرح الآية، </a:t>
            </a:r>
            <a:r>
              <a:rPr lang="ar-SA" b="1" u="sng" dirty="0" smtClean="0"/>
              <a:t>وقد ذكر </a:t>
            </a:r>
            <a:r>
              <a:rPr lang="ar-SA" b="1" u="sng" dirty="0" err="1" smtClean="0"/>
              <a:t>السيوطى</a:t>
            </a:r>
            <a:r>
              <a:rPr lang="ar-SA" b="1" u="sng" dirty="0" smtClean="0"/>
              <a:t> </a:t>
            </a:r>
            <a:r>
              <a:rPr lang="ar-SA" b="1" u="sng" dirty="0" err="1" smtClean="0"/>
              <a:t>فى</a:t>
            </a:r>
            <a:r>
              <a:rPr lang="ar-SA" b="1" u="sng" dirty="0" smtClean="0"/>
              <a:t> الإتقان أن </a:t>
            </a:r>
            <a:r>
              <a:rPr lang="ar-SA" b="1" u="sng" dirty="0" err="1" smtClean="0"/>
              <a:t>الزركشى</a:t>
            </a:r>
            <a:r>
              <a:rPr lang="ar-SA" b="1" u="sng" dirty="0" smtClean="0"/>
              <a:t> قال </a:t>
            </a:r>
            <a:r>
              <a:rPr lang="ar-SA" b="1" u="sng" dirty="0" err="1" smtClean="0"/>
              <a:t>فى</a:t>
            </a:r>
            <a:r>
              <a:rPr lang="ar-SA" b="1" u="sng" dirty="0" smtClean="0"/>
              <a:t> أوائل البرهان:”قد جرت عادة المفسِّرين أن </a:t>
            </a:r>
            <a:r>
              <a:rPr lang="ar-SA" b="1" u="sng" dirty="0" err="1" smtClean="0"/>
              <a:t>يبدأوا</a:t>
            </a:r>
            <a:r>
              <a:rPr lang="ar-SA" b="1" u="sng" dirty="0" smtClean="0"/>
              <a:t> بذكر سبب النزول، ووقع البحث </a:t>
            </a:r>
            <a:r>
              <a:rPr lang="ar-SA" b="1" u="sng" dirty="0" err="1" smtClean="0"/>
              <a:t>فى</a:t>
            </a:r>
            <a:r>
              <a:rPr lang="ar-SA" b="1" u="sng" dirty="0" smtClean="0"/>
              <a:t> أنه: أيهما أولى </a:t>
            </a:r>
            <a:r>
              <a:rPr lang="ar-SA" b="1" u="sng" dirty="0" err="1" smtClean="0"/>
              <a:t>بالبداءة</a:t>
            </a:r>
            <a:r>
              <a:rPr lang="ar-SA" b="1" u="sng" dirty="0" smtClean="0"/>
              <a:t>؟ أيُبدأ بذكر السبب، أو بالمناسبة لأنها</a:t>
            </a:r>
            <a:r>
              <a:rPr lang="ar-SA" b="1" dirty="0" smtClean="0"/>
              <a:t> </a:t>
            </a:r>
            <a:r>
              <a:rPr lang="ar-SA" b="1" u="sng" dirty="0" smtClean="0"/>
              <a:t>المصحِّحة لنظم الكلام، وهى سابقة على النزول؟</a:t>
            </a:r>
            <a:r>
              <a:rPr lang="ar-SA" b="1" dirty="0" smtClean="0"/>
              <a:t> قال: </a:t>
            </a:r>
            <a:r>
              <a:rPr lang="ar-SA" b="1" u="sng" dirty="0" smtClean="0"/>
              <a:t>والتحقيق التفصيل بين أن يكون وجه المناسبة متوقفاً على سبب النزول كقوله تعال</a:t>
            </a:r>
            <a:r>
              <a:rPr lang="ar-SA" b="1" dirty="0" smtClean="0"/>
              <a:t>ى:</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{إِنَّ اللّهَ </a:t>
            </a:r>
            <a:r>
              <a:rPr lang="ar-SA" dirty="0" err="1" smtClean="0"/>
              <a:t>يَأْمُرُكُمْ</a:t>
            </a:r>
            <a:r>
              <a:rPr lang="ar-SA" dirty="0" smtClean="0"/>
              <a:t> أَن </a:t>
            </a:r>
            <a:r>
              <a:rPr lang="ar-SA" dirty="0" err="1" smtClean="0"/>
              <a:t>تُؤدُّواْ</a:t>
            </a:r>
            <a:r>
              <a:rPr lang="ar-SA" dirty="0" smtClean="0"/>
              <a:t> الأَمَانَاتِ إِلَى أَهْلِهَا وَإِذَا حَكَمْتُم بَيْنَ النَّاسِ أَن تَحْكُمُواْ بِالْعَدْلِ إِنَّ اللّهَ نِعِمَّا يَعِظُكُم </a:t>
            </a:r>
            <a:r>
              <a:rPr lang="ar-SA" dirty="0" err="1" smtClean="0"/>
              <a:t>بِهِ</a:t>
            </a:r>
            <a:r>
              <a:rPr lang="ar-SA" dirty="0" smtClean="0"/>
              <a:t> إِنَّ اللّهَ كَانَ سَمِيعاً بَصِيراً }النساء58</a:t>
            </a:r>
          </a:p>
          <a:p>
            <a:pPr lvl="0" rtl="1"/>
            <a:r>
              <a:rPr lang="ar-SA" b="1" u="sng" dirty="0" smtClean="0"/>
              <a:t>فهذا ينبغي فيه تقديم ذكر السبب، لأنه حينئذ من باب تقديم الوسائل على المقاصد. وإن لم يتوقف على ذلك، فالأولى تقديم وجه المناسبة"</a:t>
            </a:r>
            <a:endParaRPr lang="en-US" dirty="0" smtClean="0"/>
          </a:p>
          <a:p>
            <a:pPr lvl="0" rtl="1"/>
            <a:r>
              <a:rPr lang="ar-SA" b="1" dirty="0" smtClean="0"/>
              <a:t>5. ذكر معاني الألفاظ التي تحتاج للبيان، والكشف عن الوجوه التي تحتملها </a:t>
            </a:r>
            <a:r>
              <a:rPr lang="ar-SA" b="1" dirty="0" err="1" smtClean="0"/>
              <a:t>نت</a:t>
            </a:r>
            <a:r>
              <a:rPr lang="ar-SA" b="1" dirty="0" smtClean="0"/>
              <a:t> الحقيقة والمجاز. </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 </a:t>
            </a:r>
            <a:endParaRPr lang="en-US" dirty="0" smtClean="0"/>
          </a:p>
          <a:p>
            <a:pPr lvl="0" rtl="1"/>
            <a:r>
              <a:rPr lang="ar-SA" b="1" dirty="0" smtClean="0"/>
              <a:t>6. بيان فقه التنزيل للآيات الكريمة وهو الحيثية التطبيقية في درس تفسير القرآن الكريم.</a:t>
            </a:r>
            <a:endParaRPr lang="en-US" dirty="0" smtClean="0"/>
          </a:p>
          <a:p>
            <a:pPr lvl="0" rtl="1"/>
            <a:r>
              <a:rPr lang="ar-SA" b="1" dirty="0" smtClean="0"/>
              <a:t>7. إظهار أوجه الإعجاز التي تشتمل عليها الآيات القرآنية الكريمة.</a:t>
            </a:r>
            <a:endParaRPr lang="en-US" dirty="0" smtClean="0"/>
          </a:p>
          <a:p>
            <a:pPr lvl="0" rtl="1"/>
            <a:r>
              <a:rPr lang="ar-SA" b="1" dirty="0" smtClean="0"/>
              <a:t>8. ذكر الهدي </a:t>
            </a:r>
            <a:r>
              <a:rPr lang="ar-SA" b="1" dirty="0" err="1" smtClean="0"/>
              <a:t>القرآتي</a:t>
            </a:r>
            <a:r>
              <a:rPr lang="ar-SA" b="1" dirty="0" smtClean="0"/>
              <a:t> للآيات الكريمة وهو بيان ما ترشد إليه الآيات القرآنية الكريمة.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t>فائدة منهجية في كيفية التعامل مع الإسرائيليات في التفسير</a:t>
            </a:r>
            <a:endParaRPr lang="en-US" dirty="0" smtClean="0"/>
          </a:p>
          <a:p>
            <a:r>
              <a:rPr lang="ar-SA" b="1" u="sng" dirty="0" smtClean="0"/>
              <a:t>ذكر بعض من المفسرين هذه الروايات الإسرائيلية في  التفسير مثل الأئمة الطبري، </a:t>
            </a:r>
            <a:r>
              <a:rPr lang="ar-SA" b="1" u="sng" dirty="0" err="1" smtClean="0"/>
              <a:t>والبغوي</a:t>
            </a:r>
            <a:r>
              <a:rPr lang="ar-SA" b="1" u="sng" dirty="0" smtClean="0"/>
              <a:t>، والخازن، والسيوطي</a:t>
            </a:r>
            <a:r>
              <a:rPr lang="ar-SA" b="1" dirty="0" smtClean="0"/>
              <a:t>، وهذه الروايات بهذا التفصيل فيما يتعلق بخروج الفتية وأسمائهم واسم كلبهم.. بجملتها متلقاة عن أهل الكتاب الذين أسلموا وحملها عنهم بعض الصحابة والتابعين وحكوه عنهم لغرابته والعجب منه، وأضع هنا كلمات لبعض العلماء المحققين والمفسرين حيال هذه الروايات تغنينا عن التعليق عليها على امتداد</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التفسير في مواضع كثيرة: </a:t>
            </a:r>
            <a:r>
              <a:rPr lang="ar-SA" b="1" u="sng" dirty="0" smtClean="0"/>
              <a:t>قال الحافظ ابن كثير في التفسير</a:t>
            </a:r>
            <a:r>
              <a:rPr lang="ar-SA" b="1" dirty="0" smtClean="0"/>
              <a:t>: "... ولم يخبرنا الله تعالى بمكان هذا الكهف، ولا في أي: البلاد من الأرض، إذ لا فائدة لنا فيه ولا قصد شرعي، وقد تكلف بعض المفسرين فذكروا فيه أقوالا.. والله أعلم بأي: بلاد الله هو ولو كان فيه مصلحة دينية لأرشدنا الله تعالى ورسوله إليه.. فأعلمنا تعالى بصفته ولم يعلمنا بمكانه". وبعد أن عرض لبعض الأقوال عن كلب أصحاب الكهف ولونه قال: "واختلفوا في لونه على أقوال لا حاصل لها ولا طائل تحتها ولا دليل عليها ولا حاجة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إليها </a:t>
            </a:r>
            <a:r>
              <a:rPr lang="ar-SA" b="1" u="sng" dirty="0" smtClean="0"/>
              <a:t>بل هي مما ينهى عنه؛ فإن مستندها رجم بالغيب</a:t>
            </a:r>
            <a:r>
              <a:rPr lang="ar-SA" b="1" dirty="0" smtClean="0"/>
              <a:t>". وقال عن أسماء الفتية: "... وفي تسميتهم بهذه الأسماء واسم كلبهم نظر في صحته والله أعلم فإن غالب ذلك </a:t>
            </a:r>
            <a:r>
              <a:rPr lang="ar-SA" b="1" dirty="0" err="1" smtClean="0"/>
              <a:t>متلقى</a:t>
            </a:r>
            <a:r>
              <a:rPr lang="ar-SA" b="1" dirty="0" smtClean="0"/>
              <a:t> من أهل الكتاب، وقد قال تعالى: ﭽ ﮎ  ﮏ   ﮐ  ﮑ   ﮒ      ﮓ ﭼ    أي: سهلا هينا فإن الأمر في معرفة ذلك لا يترتب عليه كبير فائدة". وقال الحافظ ابن كثير في البداية والنهاية: ".. وقد ذكر كثير من القصاص والمفسرين لهذا الكلب نبأ وخبرا طويلا أكثره </a:t>
            </a:r>
            <a:r>
              <a:rPr lang="ar-SA" b="1" dirty="0" err="1" smtClean="0"/>
              <a:t>متلقى</a:t>
            </a:r>
            <a:r>
              <a:rPr lang="ar-SA" b="1" dirty="0" smtClean="0"/>
              <a:t> من الإسرائيليات وكثير منها كذب ومما لا فائدة فيه كاختلافهم في</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اسمه ولونه". </a:t>
            </a:r>
            <a:r>
              <a:rPr lang="ar-SA" b="1" u="sng" dirty="0" smtClean="0"/>
              <a:t>وقال الأستاذ سيد قطب في كتابه "في ظلال القرآن":</a:t>
            </a:r>
            <a:r>
              <a:rPr lang="ar-SA" b="1" dirty="0" smtClean="0"/>
              <a:t> "تجيء قصة أصحاب الكهف فتعرض نموذجا للإيمان في النفوس المؤمنة كيف تطمئن به وتؤثره على زينة الأرض ومتاعها وتلجأ به إلى الكهف حين يعز عليها أن تعيش به مع الناس وكيف يرعى الله هذه النفوس المؤمنة ويقيها الفتنة ويشملها بالرحمة. وفي القصة روايات شتى وأقاويل كثيرة فقد وردت في بعض الكتب القديمة وفي الأساطير بصور شتى ونحن نقف فيها عند ما جاء في القرآن فهو المصدر الوحيد المستيقن ونطرح سائر</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الروايات والأساطير التي اندست في التفاسير بلا سند صحيح </a:t>
            </a:r>
            <a:r>
              <a:rPr lang="ar-SA" b="1" u="sng" dirty="0" smtClean="0"/>
              <a:t>وبخاصة أن القرآن الكريم قد نهى عن استفتاء غير القرآن فيها وعن </a:t>
            </a:r>
            <a:r>
              <a:rPr lang="ar-SA" b="1" u="sng" dirty="0" err="1" smtClean="0"/>
              <a:t>المراء</a:t>
            </a:r>
            <a:r>
              <a:rPr lang="ar-SA" b="1" u="sng" dirty="0" smtClean="0"/>
              <a:t> فيها والجدل رجما بالغيب</a:t>
            </a:r>
            <a:r>
              <a:rPr lang="ar-SA" b="1" dirty="0" smtClean="0"/>
              <a:t>". وقال الشيخ </a:t>
            </a:r>
            <a:r>
              <a:rPr lang="ar-SA" b="1" u="sng" dirty="0" smtClean="0"/>
              <a:t>محمد الأمين </a:t>
            </a:r>
            <a:r>
              <a:rPr lang="ar-SA" b="1" u="sng" dirty="0" err="1" smtClean="0"/>
              <a:t>الشنقيطي</a:t>
            </a:r>
            <a:r>
              <a:rPr lang="ar-SA" b="1" u="sng" dirty="0" smtClean="0"/>
              <a:t> في "أضواء البيان</a:t>
            </a:r>
            <a:r>
              <a:rPr lang="ar-SA" b="1" dirty="0" smtClean="0"/>
              <a:t>": "واعلم أن قصة أصحاب الكهف وأسمائهم وفي أي: محل من الأرض كانوا كل ذلك لم يثبت فيه عن النبي صلى الله عليه وسلم شيء زائد على ما في القرآن وللمفسرين في ذلك أخبار كثيرة إسرائيلية أعرضنا عن ذكرها لعدم الثقة بها". </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err="1" smtClean="0"/>
              <a:t>إضاءات</a:t>
            </a:r>
            <a:r>
              <a:rPr lang="ar-SA" b="1" u="sng" dirty="0" smtClean="0"/>
              <a:t> على المحور الموضوعي لسورة الكهف</a:t>
            </a:r>
            <a:endParaRPr lang="en-US" dirty="0" smtClean="0"/>
          </a:p>
          <a:p>
            <a:pPr rtl="1"/>
            <a:r>
              <a:rPr lang="ar-SA" b="1" u="sng" dirty="0" smtClean="0"/>
              <a:t>سورة الكهف مكية بالإجماع، عدد آياتها 110 مائة وعشر آية عند الكوفيين</a:t>
            </a:r>
            <a:r>
              <a:rPr lang="ar-SA" b="1" dirty="0" smtClean="0"/>
              <a:t>، وعند البصريين مائة وإحدى عشرة آية، ومائة وخمس 105 آية عند المدنيين والمكيين، ومائة وست 106 آية عند الشاميين</a:t>
            </a:r>
            <a:r>
              <a:rPr lang="ar-SA" b="1" u="sng" dirty="0" smtClean="0"/>
              <a:t>، ومدارس العد للآيات القرآنية الكريمة هي</a:t>
            </a:r>
            <a:r>
              <a:rPr lang="ar-SA" b="1" dirty="0" smtClean="0"/>
              <a:t>:</a:t>
            </a:r>
            <a:endParaRPr lang="en-US" dirty="0" smtClean="0"/>
          </a:p>
          <a:p>
            <a:pPr rtl="1"/>
            <a:r>
              <a:rPr lang="ar-SA" b="1" dirty="0" smtClean="0"/>
              <a:t>1.</a:t>
            </a:r>
            <a:r>
              <a:rPr lang="ar-SA" b="1" u="sng" dirty="0" smtClean="0"/>
              <a:t>مدرسة الحجازيين  (المدنيين والمكيين)</a:t>
            </a:r>
            <a:r>
              <a:rPr lang="ar-SA" b="1" dirty="0" smtClean="0"/>
              <a:t>.</a:t>
            </a:r>
            <a:endParaRPr lang="en-US" dirty="0" smtClean="0"/>
          </a:p>
          <a:p>
            <a:pPr rtl="1"/>
            <a:r>
              <a:rPr lang="ar-SA" b="1" dirty="0" smtClean="0"/>
              <a:t>2.</a:t>
            </a:r>
            <a:r>
              <a:rPr lang="ar-SA" b="1" u="sng" dirty="0" smtClean="0"/>
              <a:t>مدرسة الشاميين</a:t>
            </a:r>
            <a:r>
              <a:rPr lang="ar-SA" b="1" dirty="0" smtClean="0"/>
              <a:t>.</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a:t>
            </a:r>
            <a:endParaRPr lang="en-US" dirty="0" smtClean="0"/>
          </a:p>
          <a:p>
            <a:pPr rtl="1"/>
            <a:r>
              <a:rPr lang="ar-SA" b="1" dirty="0" smtClean="0"/>
              <a:t>3.</a:t>
            </a:r>
            <a:r>
              <a:rPr lang="ar-SA" b="1" u="sng" dirty="0" smtClean="0"/>
              <a:t>مدرسة الكوفيين</a:t>
            </a:r>
            <a:r>
              <a:rPr lang="ar-SA" b="1" dirty="0" smtClean="0"/>
              <a:t>.</a:t>
            </a:r>
            <a:endParaRPr lang="en-US" dirty="0" smtClean="0"/>
          </a:p>
          <a:p>
            <a:pPr rtl="1"/>
            <a:r>
              <a:rPr lang="ar-SA" b="1" dirty="0" smtClean="0"/>
              <a:t>4.</a:t>
            </a:r>
            <a:r>
              <a:rPr lang="ar-SA" b="1" u="sng" dirty="0" smtClean="0"/>
              <a:t>مدرسة البصريين</a:t>
            </a:r>
            <a:r>
              <a:rPr lang="ar-SA" b="1" dirty="0" smtClean="0"/>
              <a:t>.</a:t>
            </a:r>
            <a:endParaRPr lang="en-US" dirty="0" smtClean="0"/>
          </a:p>
          <a:p>
            <a:pPr rtl="1"/>
            <a:r>
              <a:rPr lang="ar-SA" b="1" u="sng" dirty="0" smtClean="0"/>
              <a:t>مقصود سورة الكهف</a:t>
            </a:r>
            <a:r>
              <a:rPr lang="ar-SA" b="1" dirty="0" smtClean="0"/>
              <a:t>: </a:t>
            </a:r>
            <a:endParaRPr lang="en-US" dirty="0" smtClean="0"/>
          </a:p>
          <a:p>
            <a:r>
              <a:rPr lang="ar-SA" b="1" u="sng" dirty="0" smtClean="0"/>
              <a:t>إقامة الدليل على أن هذا الكتاب قيم ليتبع في كل حال، وأعظم ما يهدى إليه الإيمان بالله ونفي الشريك عنه، ومجمعه الإيمان بالغيب والآخرة، ومداره: الإيمان بالبعث، الذي</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t>أعربت عنه قصة أصحاب الكهف، التي مدارها الإيمان بالغيب، ولذلك سميت </a:t>
            </a:r>
            <a:r>
              <a:rPr lang="ar-SA" b="1" u="sng" dirty="0" err="1" smtClean="0"/>
              <a:t>بها</a:t>
            </a:r>
            <a:r>
              <a:rPr lang="ar-SA" b="1" u="sng" dirty="0" smtClean="0"/>
              <a:t> السورة، وكانت نذلك أحق من قصة موسى عليه الصلاة والسلام مع الخضر، لأن خبرهم أخفى ما في السورة</a:t>
            </a:r>
            <a:r>
              <a:rPr lang="ar-SA" b="1" dirty="0" smtClean="0"/>
              <a:t>.</a:t>
            </a:r>
            <a:endParaRPr lang="en-US" dirty="0" smtClean="0"/>
          </a:p>
          <a:p>
            <a:pPr rtl="1"/>
            <a:r>
              <a:rPr lang="ar-SA" b="1" u="sng" dirty="0" smtClean="0"/>
              <a:t>فضائل سورة الكهف</a:t>
            </a:r>
            <a:endParaRPr lang="en-US" dirty="0" smtClean="0"/>
          </a:p>
          <a:p>
            <a:pPr rtl="1"/>
            <a:r>
              <a:rPr lang="ar-SA" b="1" dirty="0" smtClean="0"/>
              <a:t> أخرج مسلم في فضل سورة الكهف من حديث أَبِى </a:t>
            </a:r>
            <a:r>
              <a:rPr lang="ar-SA" b="1" dirty="0" err="1" smtClean="0"/>
              <a:t>الدَّرْدَاءِ</a:t>
            </a:r>
            <a:r>
              <a:rPr lang="ar-SA" b="1" dirty="0" smtClean="0"/>
              <a:t> أَنَّ </a:t>
            </a:r>
            <a:r>
              <a:rPr lang="ar-SA" b="1" dirty="0" err="1" smtClean="0"/>
              <a:t>النَّبِىَّ</a:t>
            </a:r>
            <a:r>
              <a:rPr lang="ar-SA" b="1" dirty="0" smtClean="0"/>
              <a:t> صلى الله عليه وسلم قَالَ: (مَنْ حَفِظَ عَشْرَ آيَاتٍ مِنْ أَوَّلِ سُورَةِ الْكَهْفِ عُصِمَ مِنَ الدَّجَّالِ).</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أخرج الشيخان في فضل سورة الكهف من حديث </a:t>
            </a:r>
            <a:r>
              <a:rPr lang="ar-SA" b="1" dirty="0" err="1" smtClean="0"/>
              <a:t>الْبَرَاءِ</a:t>
            </a:r>
            <a:r>
              <a:rPr lang="ar-SA" b="1" dirty="0" smtClean="0"/>
              <a:t> قَالَ كَانَ رَجُلٌ يَقْرَأُ سُورَةَ الْكَهْفِ وَإِلَى جَانِبِهِ حِصَانٌ مَرْبُوطٌ </a:t>
            </a:r>
            <a:r>
              <a:rPr lang="ar-SA" b="1" dirty="0" err="1" smtClean="0"/>
              <a:t>بِشَطَنَيْنِ</a:t>
            </a:r>
            <a:r>
              <a:rPr lang="ar-SA" b="1" dirty="0" smtClean="0"/>
              <a:t> </a:t>
            </a:r>
            <a:r>
              <a:rPr lang="ar-SA" b="1" dirty="0" err="1" smtClean="0"/>
              <a:t>فَتَغَشَّتْهُ</a:t>
            </a:r>
            <a:r>
              <a:rPr lang="ar-SA" b="1" dirty="0" smtClean="0"/>
              <a:t> سَحَابَةٌ فَجَعَلَتْ تَدْنُو وَتَدْنُو وَجَعَلَ فَرَسُهُ يَنْفِرُ فَلَمَّا أَصْبَحَ أَتَى </a:t>
            </a:r>
            <a:r>
              <a:rPr lang="ar-SA" b="1" dirty="0" err="1" smtClean="0"/>
              <a:t>النَّبِىَّ</a:t>
            </a:r>
            <a:r>
              <a:rPr lang="ar-SA" b="1" dirty="0" smtClean="0"/>
              <a:t> صلى الله عليه وسلم فَذَكَرَ ذَلِكَ لَهُ فَقَالَ: (تِلْكَ السَّكِينَةُ تَنَزَّلَتْ بِالْقُرْآنِ). وهذا الرجل هو أسيد بن </a:t>
            </a:r>
            <a:r>
              <a:rPr lang="ar-SA" b="1" dirty="0" err="1" smtClean="0"/>
              <a:t>حضير</a:t>
            </a:r>
            <a:r>
              <a:rPr lang="ar-SA" b="1" dirty="0" smtClean="0"/>
              <a:t>.</a:t>
            </a:r>
            <a:endParaRPr lang="en-US" dirty="0" smtClean="0"/>
          </a:p>
          <a:p>
            <a:pPr rtl="1"/>
            <a:r>
              <a:rPr lang="ar-SA" b="1" dirty="0" smtClean="0"/>
              <a:t>وأخرج الإمام أحمد من حديث سَهْلِ بْنِ مُعَاذٍ عَنْ أَبِيهِ عَنْ رَسُولِ اللَّهِ -صلى الله عليه وسلم أَنَّهُ قَالَ: (مَنْ قَرَأَ أَوَّلَ سُورَة الْكَهْفِ وَآخِرَهَا كَانَتْ لَهُ نُوراً مِنْ قَدَمِهِ إِلَى رَأْسِهِ وَمَنْ قَرَأَهَا كُلَّهَا كَانَتْ لَهُ نُوراً مَا بَيْنَ السَّمَاءِ إِلَى الأَرْضِ).</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t>الموضوعات التي تناولتها سورة الكهف</a:t>
            </a:r>
            <a:endParaRPr lang="en-US" dirty="0" smtClean="0"/>
          </a:p>
          <a:p>
            <a:r>
              <a:rPr lang="ar-SA" b="1" u="sng" dirty="0" smtClean="0"/>
              <a:t>سورة الكهف إحدى سور خمس بدئت بالحمد لله وهي: الفاتحة، الأنعام، الكهف، سبأ، فاطر</a:t>
            </a:r>
            <a:r>
              <a:rPr lang="ar-SA" b="1" dirty="0" smtClean="0"/>
              <a:t>، </a:t>
            </a:r>
            <a:r>
              <a:rPr lang="ar-SA" b="1" u="sng" dirty="0" smtClean="0"/>
              <a:t>والقصص هي مادة هذه السورة، ففي أولها تجيء قصة أصحاب الكهف، وبعدها قصة أصحاب الجنتين، ثم إشارة خاطفة لقصة آدم وإبليس، وفي وسطها قصة موسى عليه الصلاة والسلام مع العبد الصالح، وفي نهاية السورة الكريمة تأتي قصة ذي القرنين</a:t>
            </a:r>
            <a:r>
              <a:rPr lang="ar-SA" b="1" dirty="0" smtClean="0"/>
              <a:t>، كما تشتمل السورة على تعقيبات لتلك القصص، كما ذكرت بعضا من مشاهد الدنيا والآخرة، وفي الختام تنتهي السورة بقوله تعالى: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dirty="0" smtClean="0"/>
              <a:t>{قُلْ إِنَّمَا أَنَا بَشَرٌ مِّثْلُكُمْ يُوحَى إِلَيَّ أَنَّمَا إِلَهُكُمْ إِلَهٌ وَاحِدٌ فَمَن كَانَ يَرْجُو لِقَاء رَبِّهِ فَلْيَعْمَلْ عَمَلاً صَالِحاً وَلَا يُشْرِكْ بِعِبَادَةِ رَبِّهِ أَحَداً }الكهف110 </a:t>
            </a:r>
            <a:r>
              <a:rPr lang="ar-SA" b="1" dirty="0" smtClean="0"/>
              <a:t>في إعلان الوحدانية وإنكار الشرك، وإثبات الوحي والرسالة، والتمييز المطلق بين الذات الإلهية وذوات الحوادث.</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40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1632</TotalTime>
  <Words>2920</Words>
  <Application>Microsoft Office PowerPoint</Application>
  <PresentationFormat>A4 Paper (210x297 mm)‎</PresentationFormat>
  <Paragraphs>183</Paragraphs>
  <Slides>40</Slides>
  <Notes>2</Notes>
  <HiddenSlides>1</HiddenSlides>
  <MMClips>0</MMClips>
  <ScaleCrop>false</ScaleCrop>
  <HeadingPairs>
    <vt:vector size="4" baseType="variant">
      <vt:variant>
        <vt:lpstr>سمة</vt:lpstr>
      </vt:variant>
      <vt:variant>
        <vt:i4>1</vt:i4>
      </vt:variant>
      <vt:variant>
        <vt:lpstr>عناوين الشرائح</vt:lpstr>
      </vt:variant>
      <vt:variant>
        <vt:i4>40</vt:i4>
      </vt:variant>
    </vt:vector>
  </HeadingPairs>
  <TitlesOfParts>
    <vt:vector size="41" baseType="lpstr">
      <vt:lpstr>Office Theme</vt:lpstr>
      <vt:lpstr>5</vt:lpstr>
      <vt:lpstr>المحاضرة الأولى</vt:lpstr>
      <vt:lpstr> مبادئ علم التفسير العشرة:  :</vt:lpstr>
      <vt:lpstr>مقدمة عن طلب العلم والإخلاص فيه:</vt:lpstr>
      <vt:lpstr>عناصر المحاضرة</vt:lpstr>
      <vt:lpstr>طريقة العرض والشرح والاختبار</vt:lpstr>
      <vt:lpstr>تقسيم المنهج على المحاضرات</vt:lpstr>
      <vt:lpstr>تقسيم المنهج على المحاضرات</vt:lpstr>
      <vt:lpstr>تقسيم المنهج على المحاضرات</vt:lpstr>
      <vt:lpstr>تقسيم المنهج على المحاضرات</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143</cp:revision>
  <dcterms:created xsi:type="dcterms:W3CDTF">2009-10-14T19:14:34Z</dcterms:created>
  <dcterms:modified xsi:type="dcterms:W3CDTF">2012-01-28T13:17:19Z</dcterms:modified>
</cp:coreProperties>
</file>