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89" r:id="rId5"/>
    <p:sldId id="267" r:id="rId6"/>
    <p:sldId id="287" r:id="rId7"/>
    <p:sldId id="307" r:id="rId8"/>
    <p:sldId id="288" r:id="rId9"/>
    <p:sldId id="290" r:id="rId10"/>
    <p:sldId id="291" r:id="rId11"/>
    <p:sldId id="292" r:id="rId12"/>
    <p:sldId id="293" r:id="rId13"/>
    <p:sldId id="294" r:id="rId14"/>
    <p:sldId id="296" r:id="rId15"/>
    <p:sldId id="297" r:id="rId16"/>
    <p:sldId id="298" r:id="rId17"/>
    <p:sldId id="306" r:id="rId18"/>
    <p:sldId id="305" r:id="rId19"/>
    <p:sldId id="304" r:id="rId20"/>
    <p:sldId id="303" r:id="rId21"/>
    <p:sldId id="302"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438" y="-4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u="sng" dirty="0" smtClean="0"/>
              <a:t>المحاضرة الثانية: (المقطع الأول):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u="sng" dirty="0" smtClean="0"/>
              <a:t>الكلام على رتبة القرآن الكريم العلية، والدعوة إلى التوحيد ونبذ الشريك</a:t>
            </a:r>
            <a:endParaRPr lang="en-US" sz="4000" dirty="0" smtClean="0"/>
          </a:p>
          <a:p>
            <a:pPr eaLnBrk="1" hangingPunct="1"/>
            <a:endParaRPr lang="en-US" sz="40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376092"/>
                </a:solidFill>
                <a:cs typeface="Arial" pitchFamily="34" charset="0"/>
              </a:rPr>
              <a:t> </a:t>
            </a:r>
            <a:r>
              <a:rPr lang="ar-SA" b="1" smtClean="0"/>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endParaRPr lang="ar-SA" b="1" dirty="0" smtClean="0">
              <a:cs typeface="Arial" pitchFamily="34" charset="0"/>
            </a:endParaRPr>
          </a:p>
          <a:p>
            <a:pPr rtl="1"/>
            <a:r>
              <a:rPr lang="ar-SA" sz="2400" b="1" u="sng" dirty="0" smtClean="0"/>
              <a:t>المناسبة</a:t>
            </a:r>
            <a:endParaRPr lang="en-US" sz="2400" dirty="0" smtClean="0"/>
          </a:p>
          <a:p>
            <a:r>
              <a:rPr lang="ar-SA" sz="2400" b="1" dirty="0" smtClean="0"/>
              <a:t>قال الإمام </a:t>
            </a:r>
            <a:r>
              <a:rPr lang="ar-SA" sz="2400" b="1" dirty="0" err="1" smtClean="0"/>
              <a:t>البقاعي</a:t>
            </a:r>
            <a:r>
              <a:rPr lang="ar-SA" sz="2400" b="1" dirty="0" smtClean="0"/>
              <a:t> </a:t>
            </a:r>
            <a:r>
              <a:rPr lang="ar-SA" sz="2400" b="1" u="sng" dirty="0" smtClean="0"/>
              <a:t>في مناسبة سورة الكهف بعد سورة الإسراء</a:t>
            </a:r>
            <a:r>
              <a:rPr lang="ar-SA" sz="2400" b="1" dirty="0" smtClean="0"/>
              <a:t> "لما ختمت سورة الإسراء بأمر الرسول صلى الله عليه وسلم بالحمد عن التنزه عن صفات النقص لكونه أعلم الخلق بذلك</a:t>
            </a:r>
            <a:r>
              <a:rPr lang="ar-SA" sz="2400" dirty="0" smtClean="0"/>
              <a:t>   </a:t>
            </a:r>
            <a:r>
              <a:rPr lang="ar-SA" sz="2400" b="1" dirty="0" smtClean="0"/>
              <a:t>{وَقُلِ الْحَمْدُ لِلّهِ الَّذِي لَمْ يَتَّخِذْ وَلَداً وَلَم يَكُن لَّهُ شَرِيكٌ فِي الْمُلْكِ وَلَمْ يَكُن لَّهُ وَلِيٌّ مِّنَ الذُّلَّ وَكَبِّرْهُ تَكْبِيراً }الإسراء111 بدئت هذه بالإخبار باستحقاقه سبحانه الحمد على صفات الكمال التي منها البراءة عن كل نقص، منبها بذلك على وجوب حمده بما شرع من الدين على هذا الوجه الأحكم بهذا الكتاب القيم الذي خضعت لجلاله العلماء الأقدمون، وعجز عن معارضته الأولون والآخرون، الذي هو الدليل على ما ختمت به</a:t>
            </a:r>
            <a:r>
              <a:rPr lang="ar-SA" sz="2400"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 عن طلب العلم والإخلاص فيه:</a:t>
            </a: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endParaRPr lang="en-US" dirty="0" smtClean="0"/>
          </a:p>
          <a:p>
            <a:pPr rtl="1"/>
            <a:r>
              <a:rPr lang="ar-SA" b="1" dirty="0" smtClean="0"/>
              <a:t>تلك من العظمة والكمال، والتنزه والجلال، فقال ملقنا لعباده حمده، معلما لهم كيف يثنون عليه، مفقها لهم في اختلاف العبارات باختلاف المقامات قال الله تعالى: {الْحَمْدُ لِلَّهِ الَّذِي أَنزَلَ عَلَى عَبْدِهِ الْكِتَابَ وَلَمْ يَجْعَل لَّهُ عِوَجَا{1}}</a:t>
            </a:r>
            <a:endParaRPr lang="en-US" dirty="0" smtClean="0"/>
          </a:p>
          <a:p>
            <a:r>
              <a:rPr lang="ar-SA" b="1" dirty="0" smtClean="0"/>
              <a:t>قوله تعالى: {الْحَمْدُ لِلَّهِ الَّذِي أَنزَلَ عَلَى عَبْدِهِ الْكِتَابَ وَلَمْ يَجْعَل لَّهُ عِوَجَا{1} قَيِّماً لِّيُنذِرَ بَأْساً شَدِيداً مِن لَّدُنْهُ وَيُبَشِّرَ الْمُؤْمِنِينَ الَّذِينَ يَعْمَلُونَ الصَّالِحَاتِ أَنَّ لَهُمْ أَجْراً حَسَناً{2} مَاكِثِينَ فِيهِ أَبَداً{3} وَيُنذِرَ الَّذِينَ قَالُوا اتَّخَذَ اللَّهُ وَلَداً{4} </a:t>
            </a:r>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a:r>
              <a:rPr lang="ar-SA" b="1" dirty="0" smtClean="0"/>
              <a:t>مَّا لَهُم </a:t>
            </a:r>
            <a:r>
              <a:rPr lang="ar-SA" b="1" dirty="0" err="1" smtClean="0"/>
              <a:t>بِهِ</a:t>
            </a:r>
            <a:r>
              <a:rPr lang="ar-SA" b="1" dirty="0" smtClean="0"/>
              <a:t> مِنْ عِلْمٍ وَلَا لِآبَائِهِمْ كَبُرَتْ كَلِمَةً تَخْرُجُ مِنْ أَفْوَاهِهِمْ إِن يَقُولُونَ إِلَّا كَذِباً{5} فَلَعَلَّكَ بَاخِعٌ نَّفْسَكَ عَلَى آثَارِهِمْ إِن لَّمْ يُؤْمِنُوا بِهَذَا الْحَدِيثِ أَسَفاً{6} إِنَّا جَعَلْنَا مَا عَلَى الْأَرْضِ زِينَةً لَّهَا </a:t>
            </a:r>
            <a:r>
              <a:rPr lang="ar-SA" b="1" dirty="0" err="1" smtClean="0"/>
              <a:t>لِنَبْلُوَهُمْ</a:t>
            </a:r>
            <a:r>
              <a:rPr lang="ar-SA" b="1" dirty="0" smtClean="0"/>
              <a:t> أَيُّهُمْ أَحْسَنُ عَمَلاً{7} وَإِنَّا لَجَاعِلُونَ مَا عَلَيْهَا صَعِيداً جُرُزاً{8}}</a:t>
            </a:r>
            <a:endParaRPr lang="en-US" dirty="0" smtClean="0"/>
          </a:p>
          <a:p>
            <a:r>
              <a:rPr lang="ar-SA" b="1" smtClean="0"/>
              <a:t>  {الْحَمْدُ لِلَّهِ الَّذِي أَنزَلَ عَلَى عَبْدِهِ } أثنى </a:t>
            </a:r>
            <a:r>
              <a:rPr lang="ar-SA" b="1" dirty="0" smtClean="0"/>
              <a:t>الله على نفسه بإنعامه على خلقه، وخص رسوله صلى الله عليه وسلم بالذكر لأن إنزال القرآن عليه كان نعمة عليه على الخصوص، وعلى سائر الناس على العموم، {الْكِتَابَ} أي: </a:t>
            </a:r>
            <a:r>
              <a:rPr lang="ar-SA" b="1" u="sng" dirty="0" smtClean="0"/>
              <a:t>الكتابَ الكاملَ الغنيَّ عن الوصف بالكمال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طريقة العرض والشرح والاختبار</a:t>
            </a: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b="1" u="sng" dirty="0" smtClean="0"/>
              <a:t>المعروفِ بذلك من بين الكتبِ، الحقيقَ باختصاص اسمِ الكتابِ </a:t>
            </a:r>
            <a:r>
              <a:rPr lang="ar-SA" sz="2800" b="1" u="sng" dirty="0" err="1" smtClean="0"/>
              <a:t>به</a:t>
            </a:r>
            <a:r>
              <a:rPr lang="ar-SA" sz="2800" b="1" u="sng" dirty="0" smtClean="0"/>
              <a:t>، وهو عبارةٌ عن جميع القرآنِ أو عن جميع المُنْزَل حينئذ</a:t>
            </a:r>
            <a:r>
              <a:rPr lang="ar-SA" sz="2800" b="1" dirty="0" smtClean="0"/>
              <a:t>، وفي وصفه تعالى بالموصول إشعارٌ بعلّية ما في حيز الصلةِ لاستحقاق الحمدِ وإيذانٌ بعِظم شأنِ التنزيلِ الجليلِ، كيف لا وعليه يدور فَلكُ سعادةِ الدارين، </a:t>
            </a:r>
            <a:r>
              <a:rPr lang="ar-SA" sz="2800" b="1" u="sng" dirty="0" smtClean="0"/>
              <a:t>وفي التعبير عن الرسول عليه الصلاة والسلام بالعبد مضافاً إلى ضمير الجلالةِ تنبيهٌ على بلوغه عليه الصلاة والسلام إلى أعلى </a:t>
            </a:r>
            <a:r>
              <a:rPr lang="ar-SA" sz="2800" b="1" u="sng" dirty="0" err="1" smtClean="0"/>
              <a:t>معارجِ</a:t>
            </a:r>
            <a:r>
              <a:rPr lang="ar-SA" sz="2800" b="1" u="sng" dirty="0" smtClean="0"/>
              <a:t> العبادةِ وتشريفٌ وإشعارٌ بأن شأنَ الرسولِ أن يكون عبداً للمرسِل لا كما زعمت النصارى في حق عيسى عليه السلام،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وتأخيرُ المفعول الصريح عن الجار والمجرور مع أن حقه التقديمُ عليه ليتصل </a:t>
            </a:r>
            <a:r>
              <a:rPr lang="ar-SA" b="1" dirty="0" err="1" smtClean="0"/>
              <a:t>به</a:t>
            </a:r>
            <a:r>
              <a:rPr lang="ar-SA" b="1" dirty="0" smtClean="0"/>
              <a:t> قوله تعالى: {وَلَمْ يَجْعَل لَّهُ عِوَجَا} أي: </a:t>
            </a:r>
            <a:r>
              <a:rPr lang="ar-SA" b="1" u="sng" dirty="0" smtClean="0"/>
              <a:t>شيئاً من العِوَج بنوع اختلالٍ في النظم وتَنافٍ في المعنى أو انحرافٍ عن الدعوة إلى الحق وهو في المعاني كالعِوَج في الأعيان</a:t>
            </a:r>
            <a:r>
              <a:rPr lang="ar-SA" b="1" dirty="0" smtClean="0"/>
              <a:t>.</a:t>
            </a:r>
            <a:r>
              <a:rPr lang="ar-SA" dirty="0" smtClean="0"/>
              <a:t> </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rtl="1"/>
            <a:r>
              <a:rPr lang="ar-SA" sz="2800" b="1" dirty="0" smtClean="0"/>
              <a:t>{قَيِّماً لِّيُنذِرَ بَأْساً شَدِيداً مِن لَّدُنْهُ وَيُبَشِّرَ الْمُؤْمِنِينَ الَّذِينَ يَعْمَلُونَ الصَّالِحَاتِ أَنَّ لَهُمْ أَجْراً حَسَناً }الكهف2 {قَيِّماً}  أي: </a:t>
            </a:r>
            <a:r>
              <a:rPr lang="ar-SA" sz="2800" b="1" u="sng" dirty="0" smtClean="0"/>
              <a:t>مستقيما</a:t>
            </a:r>
            <a:r>
              <a:rPr lang="ar-SA" sz="2800" b="1" dirty="0" smtClean="0"/>
              <a:t>. قال ابن عباس: </a:t>
            </a:r>
            <a:r>
              <a:rPr lang="ar-SA" sz="2800" b="1" u="sng" dirty="0" smtClean="0"/>
              <a:t>عدلا</a:t>
            </a:r>
            <a:r>
              <a:rPr lang="ar-SA" sz="2800" b="1" dirty="0" smtClean="0"/>
              <a:t>. وقال الفراء: </a:t>
            </a:r>
            <a:r>
              <a:rPr lang="ar-SA" sz="2800" b="1" u="sng" dirty="0" smtClean="0"/>
              <a:t>قيما على الكتب كلها أي: مصدقا لها ناسخا لشرائعها.</a:t>
            </a:r>
            <a:endParaRPr lang="en-US" sz="2800" dirty="0" smtClean="0"/>
          </a:p>
          <a:p>
            <a:pPr rtl="1"/>
            <a:r>
              <a:rPr lang="ar-SA" sz="2800" b="1" dirty="0" smtClean="0"/>
              <a:t>وقال قتادة: معناه: أنزل على عبده الكتاب ولم يجعل له عوجا، ولكن جعله قيما ولم يكن مختلفا على ما قال الله تعالى: {أَفَلاَ يَتَدَبَّرُونَ الْقُرْآنَ وَلَوْ كَانَ مِنْ عِندِ غَيْرِ اللّهِ لَوَجَدُواْ فِيهِ اخْتِلاَفاً كَثِيراً }النساء82</a:t>
            </a:r>
            <a:endParaRPr lang="en-US" sz="2800" dirty="0" smtClean="0"/>
          </a:p>
          <a:p>
            <a:r>
              <a:rPr lang="ar-SA" sz="2800" b="1" dirty="0" smtClean="0"/>
              <a:t>  { لِّيُنذِرَ }متعلقٌ بأنزل والفاعلُ ضميرُ الجلالة كما في الفعلين المعطوفين عليه، والإطلاقُ </a:t>
            </a:r>
            <a:endParaRPr lang="en-US" sz="2800" dirty="0" smtClean="0"/>
          </a:p>
          <a:p>
            <a:pPr eaLnBrk="1" hangingPunct="1">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600" b="1" dirty="0" smtClean="0">
                <a:cs typeface="Arial" pitchFamily="34" charset="0"/>
              </a:rPr>
              <a:t> ا</a:t>
            </a:r>
          </a:p>
          <a:p>
            <a:pPr rtl="1">
              <a:buNone/>
            </a:pPr>
            <a:r>
              <a:rPr lang="ar-SA" sz="2800" b="1" dirty="0" smtClean="0"/>
              <a:t>عن ذكر المفعولِ الأول للإيذان بأن ما سيق له الكلامُ هو المفعولُ الثاني وأن الأولَ ظاهرٌ لا حاجةَ إلى ذكره، أي: أنزل الكتابَ لينذر بما فيه الذين كفروا </a:t>
            </a:r>
            <a:r>
              <a:rPr lang="ar-SA" sz="2800" b="1" dirty="0" err="1" smtClean="0"/>
              <a:t>به</a:t>
            </a:r>
            <a:r>
              <a:rPr lang="ar-SA" sz="2800" b="1" dirty="0" smtClean="0"/>
              <a:t>{ بَأْساً} أي: عذاباً { بَأْساً شَدِيداً مِن لَّدُنْهُ}   صادراً من عنده نازلاً من قِبله بمقابلة كفرِهم وتكذيبهم، {وَيُبَشِّرَ الْمُؤْمِنِينَ} أي: المصدقين به {الَّذِينَ يَعْمَلُونَ الصَّالِحَاتِ} الأعمالَ الصالحةَ التي بيّنت في تضاعيفه، </a:t>
            </a:r>
            <a:r>
              <a:rPr lang="ar-SA" sz="2800" b="1" u="sng" dirty="0" smtClean="0"/>
              <a:t>وإيثارُ صيغةِ الاستقبال في الصلة للإشعار بتجدد الأعمالِ الصالحة واستمرارِها، وإجراءُ الموصولِ على موصوفه المذكورِ لما أن مدارَ قَبولِ الأعمالِ هو الإيمان</a:t>
            </a:r>
            <a:r>
              <a:rPr lang="ar-SA" sz="2800" b="1" dirty="0" smtClean="0"/>
              <a:t> {أَنَّ لَهُمْ أَجْراً حَسَناً }   أي: بأن لهم بمقابلة إيمانِهم وأعمالِهم المذكورة هو الجنةُ وما فيها من المثوبات الحُسنى، {مَاكِثِينَ فِيهِ} حال من الضمير المجرور في لهم أي: مقيمين فيه.  {أَبَداً }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rtl="1">
              <a:buNone/>
            </a:pPr>
            <a:r>
              <a:rPr lang="ar-SA" sz="2800" b="1" dirty="0" smtClean="0"/>
              <a:t>عن ذكر المفعولِ الأول للإيذان بأن ما سيق له الكلامُ هو المفعولُ الثاني وأن الأولَ ظاهرٌ لا حاجةَ إلى ذكره، أي: أنزل الكتابَ لينذر بما فيه الذين كفروا </a:t>
            </a:r>
            <a:r>
              <a:rPr lang="ar-SA" sz="2800" b="1" dirty="0" err="1" smtClean="0"/>
              <a:t>به</a:t>
            </a:r>
            <a:r>
              <a:rPr lang="ar-SA" sz="2800" b="1" dirty="0" smtClean="0"/>
              <a:t>{ بَأْساً} أي: عذاباً { بَأْساً شَدِيداً مِن لَّدُنْهُ}   صادراً من عنده نازلاً من قِبله بمقابلة كفرِهم وتكذيبهم، {وَيُبَشِّرَ الْمُؤْمِنِينَ} أي: المصدقين به {الَّذِينَ يَعْمَلُونَ الصَّالِحَاتِ} الأعمالَ الصالحةَ التي بيّنت في تضاعيفه، </a:t>
            </a:r>
            <a:r>
              <a:rPr lang="ar-SA" sz="2800" b="1" u="sng" dirty="0" smtClean="0"/>
              <a:t>وإيثارُ صيغةِ الاستقبال في الصلة للإشعار بتجدد الأعمالِ الصالحة واستمرارِها، وإجراءُ الموصولِ على موصوفه المذكورِ لما أن مدارَ قَبولِ الأعمالِ هو الإيمان</a:t>
            </a:r>
            <a:r>
              <a:rPr lang="ar-SA" sz="2800" b="1" dirty="0" smtClean="0"/>
              <a:t> {أَنَّ لَهُمْ أَجْراً حَسَناً }   أي: بأن لهم بمقابلة إيمانِهم وأعمالِهم المذكورة هو الجنةُ وما فيها من المثوبات الحُسنى، {مَاكِثِينَ فِيهِ} حال من الضمير المجرور في لهم أي: مقيمين فيه.  {أَبَداً }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rtl="1"/>
            <a:r>
              <a:rPr lang="ar-SA" sz="2800" b="1" dirty="0" smtClean="0"/>
              <a:t>الموصولِ على الموصوف كما فُعل في قوله تعالى: ، {وَيُبَشِّرَ الْمُؤْمِنِينَ} للإيذان بكفاية ما في حيز الصلةِ في الكفر على أقبح الوجوه، </a:t>
            </a:r>
            <a:r>
              <a:rPr lang="ar-SA" sz="2800" b="1" u="sng" dirty="0" smtClean="0"/>
              <a:t>وإيثارُ صيغةِ الماضي في الصلة للدِلالة على تحقق صدورِ تلك الكلمةِ القبيحة عنهم فيما سبق</a:t>
            </a:r>
            <a:r>
              <a:rPr lang="ar-SA" sz="2800" b="1" dirty="0" smtClean="0"/>
              <a:t>. ويجوز أن يكون الفاعلُ في الأفعال الثلاثة ضميرَ الكتاب أو ضميرَ الرسول عليه الصلاة والسلام.</a:t>
            </a:r>
            <a:endParaRPr lang="en-US" sz="2800" dirty="0" smtClean="0"/>
          </a:p>
          <a:p>
            <a:r>
              <a:rPr lang="ar-SA" sz="2800" b="1" dirty="0" smtClean="0"/>
              <a:t>{مَّا لَهُم </a:t>
            </a:r>
            <a:r>
              <a:rPr lang="ar-SA" sz="2800" b="1" dirty="0" err="1" smtClean="0"/>
              <a:t>بِهِ</a:t>
            </a:r>
            <a:r>
              <a:rPr lang="ar-SA" sz="2800" b="1" dirty="0" smtClean="0"/>
              <a:t> مِنْ عِلْمٍ وَلَا لِآبَائِهِمْ كَبُرَتْ كَلِمَةً تَخْرُجُ مِنْ أَفْوَاهِهِمْ إِن يَقُولُونَ إِلَّا كَذِباً }الكهف5  {مَّا لَهُم بِهِ} أي: باتخاذه سبحانه وتعالى ولداً {مِنْ عِلْمٍ} مرفوعٌ على الابتداء أو الفاعلية لاعتماد الظرفِ، ومِن مزيدةٌ لتأكيد النفي حالِهم في مقالهم، أي: ما لهم بذلك شيءٌ من علم أصلاً لا لإخلالهم بطريقه مع تحقيق والجملةُ حاليةٌ أو مستأنَفةٌ لبيان </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endParaRPr lang="en-US" dirty="0" smtClean="0"/>
          </a:p>
          <a:p>
            <a:r>
              <a:rPr lang="ar-SA" b="1" dirty="0" smtClean="0"/>
              <a:t>المعلومِ أو إمكانِه بل لاستحالته في نفسه {وَلَا لِآبَائِهِمْ}</a:t>
            </a:r>
            <a:r>
              <a:rPr lang="ar-SA" b="1" u="sng" dirty="0" smtClean="0"/>
              <a:t>الذين قلدوهم فتاهوا جميعاً في تيه الجهالةِ والضلالةِ أو ما لهم علمٌ بما قالوه أهو صوابٌ أم خطأٌ، بل إنما قالوه رمياً عن عمًى وجهالةٍ من غير فكر ورويّةٍ كما في قوله تعالى</a:t>
            </a:r>
            <a:r>
              <a:rPr lang="ar-SA" b="1" dirty="0" smtClean="0"/>
              <a:t>:</a:t>
            </a:r>
            <a:r>
              <a:rPr lang="ar-SA" dirty="0" smtClean="0"/>
              <a:t> </a:t>
            </a:r>
            <a:r>
              <a:rPr lang="ar-SA" b="1" dirty="0" smtClean="0"/>
              <a:t>{وَجَعَلُواْ لِلّهِ شُرَكَاء الْجِنَّ وَخَلَقَهُمْ وَخَرَقُواْ لَهُ بَنِينَ وَبَنَاتٍ بِغَيْرِ عِلْمٍ سُبْحَانَهُ وَتَعَالَى عَمَّا يَصِفُونَ }الأنعام100 أو بحقيقة ما قالوه وبعظم رُتبتِه في الشناعة كما في قوله تعالى:</a:t>
            </a:r>
            <a:r>
              <a:rPr lang="ar-SA" dirty="0" smtClean="0"/>
              <a:t> </a:t>
            </a:r>
            <a:r>
              <a:rPr lang="ar-SA" b="1" dirty="0" smtClean="0"/>
              <a:t>{وَقَالُوا اتَّخَذَ الرَّحْمَنُ وَلَداً{88} لَقَدْ جِئْتُمْ شَيْئاً إِدّاً{89} تَكَادُ السَّمَاوَاتُ يَتَفَطَّرْنَ مِنْهُ وَتَنشَقُّ الْأَرْضُ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وَتَخِرُّ الْجِبَالُ هَدّاً{90} أَن دَعَوْا لِلرَّحْمَنِ وَلَداً{91} وَمَا يَنبَغِي لِلرَّحْمَنِ أَن يَتَّخِذَ وَلَداً{92} إِن كُلُّ مَن فِي السَّمَاوَاتِ وَالْأَرْضِ إِلَّا آتِي الرَّحْمَنِ عَبْداً{93} لَقَدْ أَحْصَاهُمْ وَعَدَّهُمْ عَدّاً{94} وَكُلُّهُمْ آتِيهِ يَوْمَ الْقِيَامَةِ فَرْداً{95}} وهو الأنسب بقوله تعالى: {كَبُرَتْ كَلِمَةً} أي: عظُمت مقالتُهم هذه في الكفر والافتراءِ لما فيها من نسبته سبحانه إلى ما لا يكاد يليق بجناب كبريائِه، والفاعلُ في كبُرت إما ضميرُ المقالةِ المدلولِ عليها بقالوا </a:t>
            </a:r>
            <a:r>
              <a:rPr lang="ar-SA" b="1" u="sng" dirty="0" smtClean="0"/>
              <a:t>وكلمةً نُصبَ على التمييز أو ضميرٌ مبهمٌ مفسَّرٌ بما بعده من النكرة المنصوبةِ تمييزاً كبئس رجلاً، والمخصوصُ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t>بالذم محذوفٌ تقديرُه كبُرت هي كلمةً خارجةً من أفواههم،</a:t>
            </a:r>
            <a:r>
              <a:rPr lang="ar-SA" b="1" dirty="0" smtClean="0"/>
              <a:t> وقيل: من كلمة فحذف "من" فانتصب بنزع الخافض {تَخْرُجُ مِنْ أَفْوَاهِهِمْ} صفةٌ للكلمة مفيدةٌ لاستعظام اجترائِهم على التفوه بها، وإسنادُ الخروجِ إليها مع أن الخارجَ هو الهواءُ المتكيفُ بكيفية الصوتِ لملابسته بها {إِن يَقُولُونَ إِلَّا كَذِباً} ما يقولون في ذلك الشأنِ، أي: إلا قولاً كذباً لا يكاد يدخُل تحت إمكانِ الصدق أصلاً، والضميران لهم ولآبائهم.</a:t>
            </a:r>
            <a:endParaRPr lang="en-US" dirty="0" smtClean="0"/>
          </a:p>
          <a:p>
            <a:pPr rtl="1"/>
            <a:r>
              <a:rPr lang="ar-SA" b="1" u="sng" dirty="0" smtClean="0"/>
              <a:t>{فَلَعَلَّكَ بَاخِعٌ نَّفْسَكَ عَلَى آثَارِهِمْ إِن لَّمْ يُؤْمِنُوا بِهَذَا الْحَدِيثِ أَسَفاً }الكهف6</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u="sng" dirty="0" smtClean="0"/>
              <a:t>مُثّل حالُه عليه الصلاة والسلام في شدة الوجدِ على إعراض القومِ وتولّيهم عن الإيمان بالقرآن وكمالِ التحسّر عليهم بحال من يُتوقع منه إهلاكُ نفسِه إثرَ فواتِ ما يُحِبّه عند مفارقة أحبّتِه تأسفاً على مفارقتهم وتلهفاً على مهاجَرتهم، فقيل على طريقة التمثيلِ حملاً له عليه الصلاة والسلام على الحذر والإشفاق</a:t>
            </a:r>
            <a:r>
              <a:rPr lang="ar-SA" b="1" dirty="0" smtClean="0"/>
              <a:t> من ذلك {فَلَعَلَّكَ بَاخِعٌ} أي: </a:t>
            </a:r>
            <a:r>
              <a:rPr lang="ar-SA" b="1" u="sng" dirty="0" smtClean="0"/>
              <a:t>مُهلكٌ {نَّفْسَكَ عَلَى آثَارِهِمْ}</a:t>
            </a:r>
            <a:r>
              <a:rPr lang="ar-SA" b="1" dirty="0" smtClean="0"/>
              <a:t> غماً ووجداً على فراقهم </a:t>
            </a:r>
            <a:r>
              <a:rPr lang="ar-SA" b="1" u="sng" dirty="0" smtClean="0"/>
              <a:t>وقرىء بالإضافة</a:t>
            </a:r>
            <a:r>
              <a:rPr lang="ar-SA" b="1" dirty="0" smtClean="0"/>
              <a:t> {إِن لَّمْ يُؤْمِنُوا بِهَذَا الْحَدِيثِ أَسَفاً } أي: القرآنِ الذي عبّر عنه في صدر السورةِ بالكتاب، وجوابُ الشرطِ محذوفٌ ثقةً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بدلالة ما سبق عليه، </a:t>
            </a:r>
            <a:r>
              <a:rPr lang="ar-SA" b="1" dirty="0" err="1" smtClean="0"/>
              <a:t>وقرىء</a:t>
            </a:r>
            <a:r>
              <a:rPr lang="ar-SA" b="1" dirty="0" smtClean="0"/>
              <a:t> بأنْ المفتوحةِ أي: لأن لم يؤمنوا، </a:t>
            </a:r>
            <a:r>
              <a:rPr lang="ar-SA" b="1" u="sng" dirty="0" smtClean="0"/>
              <a:t>فإعمالُ باخعٌ بحمله على حكاية حالٍ ماضيةٍ لاستحضار الصورةِ</a:t>
            </a:r>
            <a:r>
              <a:rPr lang="ar-SA" b="1" dirty="0" smtClean="0"/>
              <a:t> كما في قوله عز وجل: { وَكَلْبُهُم بَاسِطٌ ذِرَاعَيْهِ بِالْوَصِيدِ}الكهف18{أَسَفاً} أي: </a:t>
            </a:r>
            <a:r>
              <a:rPr lang="ar-SA" b="1" u="sng" dirty="0" smtClean="0"/>
              <a:t>حزنا</a:t>
            </a:r>
            <a:r>
              <a:rPr lang="ar-SA" b="1" dirty="0" smtClean="0"/>
              <a:t>، وقيل: </a:t>
            </a:r>
            <a:r>
              <a:rPr lang="ar-SA" b="1" u="sng" dirty="0" smtClean="0"/>
              <a:t>غضبا {فَلَمَّا آسَفُونَا انتَقَمْنَا مِنْهُمْ فَأَغْرَقْنَاهُمْ أَجْمَعِينَ }الزخرف55. مفعولٌ له (مفعول لأجله) لباخعٌ أي: لِفَرْط الحزنِ والغضبِ، أو حالٌ مما فيه الضمير أن متأسفاً عليهم، {إِنَّا جَعَلْنَا مَا عَلَى الْأَرْضِ زِينَةً} الكهف7</a:t>
            </a:r>
            <a:r>
              <a:rPr lang="ar-SA" b="1" dirty="0" smtClean="0"/>
              <a:t> </a:t>
            </a:r>
            <a:r>
              <a:rPr lang="ar-SA" b="1" u="sng" dirty="0" smtClean="0"/>
              <a:t>استئنافٌ وتعليلٌ لما في لعل من معنى  الإشفاقِ، أي: إنا جعلنا ما عليها ممن عدا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u="sng" dirty="0" smtClean="0"/>
              <a:t>مَنْ وُجّه إليه التكليفُ من الزخارف حيواناً كان أو نباتاً أو معدِناً</a:t>
            </a:r>
            <a:r>
              <a:rPr lang="ar-SA" b="1" dirty="0" smtClean="0"/>
              <a:t> كقوله تعالى: {هُوَ الَّذِي خَلَقَ لَكُم مَّا فِي الأَرْضِ جَمِيعاً ثُمَّ اسْتَوَى إِلَى السَّمَاء فَسَوَّاهُنَّ سَبْعَ سَمَاوَاتٍ وَهُوَ بِكُلِّ شَيْءٍ عَلِيمٌ }البقرة29     </a:t>
            </a:r>
            <a:r>
              <a:rPr lang="ar-SA" b="1" u="sng" dirty="0" smtClean="0"/>
              <a:t>{زِينَةً} مفعولٌ ثانٍ للجعل إن حُمل على معنى التصييرِ، أو حالٌ إن حمل على معنى الإبداعِ، </a:t>
            </a:r>
            <a:r>
              <a:rPr lang="ar-SA" b="1" dirty="0" smtClean="0"/>
              <a:t>واللام في {لَّهَا} إما متعلقةٌ بزينةً أو بمحذوف هو صفةٌ لها أي: كائنةً لها أي: ليتمتع بها الناظرون من المكلفين </a:t>
            </a:r>
            <a:r>
              <a:rPr lang="ar-SA" b="1" u="sng" dirty="0" smtClean="0"/>
              <a:t>وينتفعوا بها نظراً واستدلالاً</a:t>
            </a:r>
            <a:r>
              <a:rPr lang="ar-SA" b="1" dirty="0" smtClean="0"/>
              <a:t>، فإن الحياتِ والعقاربَ من حيث تذكيرُهما لعذاب الآخرة من قبيل المنافِع بل كلُّ حادثٍ داخلٌ تحت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الزينة من حيث دَلالتُه على وجود الصانعِ ووَحدتِه فإن الأزواجَ والأولادَ أيضاً من زينة الحياةِ الدنيا بل أعظمُها ولا يمنع ذلك كونُهم من جملة المكلفين فإنهم من جهة انتسابهم إلى أصحابهم داخلون تحت الزينةِ ومن جهة كونهم مكلفين داخلون تحت الابتلاء، { لِنَبْلُوَهُمْ} متعلقٌ بجعلنا أي: جعلنا ما جعلنا لنعاملَهم معاملةَ من يختبرهم {أَيُّهُمْ أَحْسَنُ عَمَلاً } فنجازيهم بالثواب والعقابِ حسبما تبين المحسنُ من المسيء وامتازت طبقاتُ أفرادِ كلَ من الفريقين حسب امتيازِ مراتبِ علومِهم المرتبة على أنظارهم وتفاوتِ درجاتِ أعمالِهم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المتفرّعةِ على ذلك، </a:t>
            </a:r>
            <a:r>
              <a:rPr lang="ar-SA" b="1" u="sng" dirty="0" smtClean="0"/>
              <a:t>وحُسنُ العملِ الزهدُ فيها وعدمُ الاغترار </a:t>
            </a:r>
            <a:r>
              <a:rPr lang="ar-SA" b="1" u="sng" dirty="0" err="1" smtClean="0"/>
              <a:t>بها</a:t>
            </a:r>
            <a:r>
              <a:rPr lang="ar-SA" b="1" u="sng" dirty="0" smtClean="0"/>
              <a:t> والقناعةُ باليسير منها وصرفُها على ما ينبغي والتأملُ في شأنها وجعلُها ذريعةً إلى معرفة خالقِها والتمتعُ </a:t>
            </a:r>
            <a:r>
              <a:rPr lang="ar-SA" b="1" u="sng" dirty="0" err="1" smtClean="0"/>
              <a:t>بها</a:t>
            </a:r>
            <a:r>
              <a:rPr lang="ar-SA" b="1" u="sng" dirty="0" smtClean="0"/>
              <a:t> حسبما أذِن له </a:t>
            </a:r>
            <a:r>
              <a:rPr lang="ar-SA" b="1" u="sng" dirty="0" err="1" smtClean="0"/>
              <a:t>الشرعُ</a:t>
            </a:r>
            <a:r>
              <a:rPr lang="ar-SA" b="1" u="sng" dirty="0" smtClean="0"/>
              <a:t> وأداءُ حقوقها والشكرُ لها، لا اتخاذُها وسيلةً إلى الشهوات والأغراضِ الفاسدة كما يفعله الكفرةُ وأصحابُ الأهواء.</a:t>
            </a:r>
            <a:endParaRPr lang="en-US" dirty="0" smtClean="0"/>
          </a:p>
          <a:p>
            <a:pPr rtl="1"/>
            <a:r>
              <a:rPr lang="ar-SA" dirty="0" smtClean="0"/>
              <a:t> </a:t>
            </a:r>
            <a:r>
              <a:rPr lang="ar-SA" b="1" dirty="0" smtClean="0"/>
              <a:t>{وَإِنَّا لَجَاعِلُونَ} فيما سيأتي عند تناهي عُمرِ الدنيا {مَا عَلَيْهَ} من المخلوقات قاطبةً بإفنائها بالكلية وإنما أُظهر في مقام الإضمارِ لزيادة التقريرِ أو لإدراج المكلفين فيه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a:t>
            </a:r>
            <a:r>
              <a:rPr lang="ar-SA" b="1" u="sng" dirty="0" smtClean="0"/>
              <a:t>صَعِيداً</a:t>
            </a:r>
            <a:r>
              <a:rPr lang="ar-SA" b="1" dirty="0" smtClean="0"/>
              <a:t>}</a:t>
            </a:r>
            <a:r>
              <a:rPr lang="ar-SA" b="1" u="sng" dirty="0" smtClean="0"/>
              <a:t> مفعولٌ ثانٍ للجعل، </a:t>
            </a:r>
            <a:r>
              <a:rPr lang="ar-SA" b="1" dirty="0" smtClean="0"/>
              <a:t>والصعيدُ الترابُ أو وجهُ الأرضِ، قال أبو عبيدةَ: هو المستوي من الأرض، وقال الزجاجُ: هو الطريقُ الذي لا نبات فيه {جُرُزاً} تراباً لا نباتَ فيه بعد ما كان يَتعجَّب من بهجته النُّظارُ وتتشرف بمشاهدته الأبصارُ، يقال: أرضٌ جرُزٌ لا نباتَ فيها وسَنةٌ جرُزٌ لا مطر فيها. قال الفراء: </a:t>
            </a:r>
            <a:r>
              <a:rPr lang="ar-SA" b="1" dirty="0" err="1" smtClean="0"/>
              <a:t>جُرِزَت</a:t>
            </a:r>
            <a:r>
              <a:rPr lang="ar-SA" b="1" dirty="0" smtClean="0"/>
              <a:t> الأرضُ فهي </a:t>
            </a:r>
            <a:r>
              <a:rPr lang="ar-SA" b="1" dirty="0" err="1" smtClean="0"/>
              <a:t>مجرُوزة</a:t>
            </a:r>
            <a:r>
              <a:rPr lang="ar-SA" b="1" dirty="0" smtClean="0"/>
              <a:t> أي: ذهب نباتُها بقحط أو جراد،</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ويقال: </a:t>
            </a:r>
            <a:r>
              <a:rPr lang="ar-SA" b="1" dirty="0" err="1" smtClean="0"/>
              <a:t>جرَزها</a:t>
            </a:r>
            <a:r>
              <a:rPr lang="ar-SA" b="1" dirty="0" smtClean="0"/>
              <a:t> الجرادُ والشاةُ والإبلُ إذا أكلت ما عليها، </a:t>
            </a:r>
            <a:r>
              <a:rPr lang="ar-SA" b="1" u="sng" dirty="0" smtClean="0"/>
              <a:t>وهذه الجملةُ لتكميل ما في السابقة من التعليل، والمعنى لا تحزنْ بما عاينْتَ من القوم من تكذيب ما أنزلنا عليك من الكتاب فإنا قد جعلنا ما على الأرض من فنون الأشياءِ زينةً لها لنختبرَ أعمالَهم فنجازِيَهم بحسبها وإنا لَمُفْنون جميعَ ذلك عن قريب ومجازون لهم بحسب أعمالهم.</a:t>
            </a:r>
            <a:endParaRPr lang="en-US" dirty="0" smtClean="0"/>
          </a:p>
          <a:p>
            <a:pPr rtl="1"/>
            <a:r>
              <a:rPr lang="ar-SA" b="1" dirty="0" smtClean="0"/>
              <a:t> </a:t>
            </a:r>
            <a:endParaRPr lang="en-US" dirty="0" smtClean="0"/>
          </a:p>
          <a:p>
            <a:pPr rtl="1"/>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1686</TotalTime>
  <Words>1825</Words>
  <Application>Microsoft Office PowerPoint</Application>
  <PresentationFormat>A4 Paper (210x297 mm)‎</PresentationFormat>
  <Paragraphs>76</Paragraphs>
  <Slides>22</Slides>
  <Notes>2</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5</vt:lpstr>
      <vt:lpstr>المحاضرة الثانية: (المقطع الأول): </vt:lpstr>
      <vt:lpstr>   :</vt:lpstr>
      <vt:lpstr>مقدمة عن طلب العلم والإخلاص فيه:</vt:lpstr>
      <vt:lpstr>عناصر المحاضرة</vt:lpstr>
      <vt:lpstr>طريقة العرض والشرح والاختبار</vt:lpstr>
      <vt:lpstr>الشريحة 7</vt:lpstr>
      <vt:lpstr>تقسيم المنهج على المحاضرات</vt:lpstr>
      <vt:lpstr>تقسيم المنهج على المحاضرات</vt:lpstr>
      <vt:lpstr>تقسيم المنهج على المحاضرات</vt:lpstr>
      <vt:lpstr>تقسيم المنهج على المحاضرات</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155</cp:revision>
  <dcterms:created xsi:type="dcterms:W3CDTF">2009-10-14T19:14:34Z</dcterms:created>
  <dcterms:modified xsi:type="dcterms:W3CDTF">2012-02-21T16:04:21Z</dcterms:modified>
</cp:coreProperties>
</file>