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9" r:id="rId4"/>
    <p:sldId id="289" r:id="rId5"/>
    <p:sldId id="267" r:id="rId6"/>
    <p:sldId id="287" r:id="rId7"/>
    <p:sldId id="288" r:id="rId8"/>
    <p:sldId id="290" r:id="rId9"/>
    <p:sldId id="291" r:id="rId10"/>
    <p:sldId id="292" r:id="rId11"/>
    <p:sldId id="293" r:id="rId12"/>
    <p:sldId id="294" r:id="rId13"/>
    <p:sldId id="296" r:id="rId14"/>
    <p:sldId id="297" r:id="rId15"/>
    <p:sldId id="298"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430" autoAdjust="0"/>
  </p:normalViewPr>
  <p:slideViewPr>
    <p:cSldViewPr>
      <p:cViewPr>
        <p:scale>
          <a:sx n="49" d="100"/>
          <a:sy n="49" d="100"/>
        </p:scale>
        <p:origin x="-1002" y="-5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u="sng" dirty="0" smtClean="0"/>
              <a:t>المحاضرة الرابعة: (المقطع الثالث):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المشهد الثاني من قصة أصحاب الكهف</a:t>
            </a:r>
            <a:r>
              <a:rPr lang="ar-SA" sz="4000" b="1" dirty="0" smtClean="0"/>
              <a:t>.</a:t>
            </a:r>
            <a:endParaRPr lang="en-US" sz="4000" dirty="0" smtClean="0"/>
          </a:p>
          <a:p>
            <a:pPr rtl="1"/>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endParaRPr lang="en-US" dirty="0" smtClean="0"/>
          </a:p>
          <a:p>
            <a:pPr eaLnBrk="1" hangingPunct="1"/>
            <a:r>
              <a:rPr lang="en-US" b="1" dirty="0" smtClean="0"/>
              <a:t> </a:t>
            </a:r>
            <a:r>
              <a:rPr lang="ar-SA" b="1" dirty="0" smtClean="0"/>
              <a:t>قوله تعالى: {وَإِذِ اعْتَزَلْتُمُوهُمْ وَمَا يَعْبُدُونَ إِلَّا اللَّهَ فَأْوُوا إِلَى الْكَهْفِ يَنشُرْ لَكُمْ رَبُّكُم مِّن رَّحمته ويُهَيِّئْ لَكُم مِّنْ أَمْرِكُم مِّرْفَقاً{16} وَتَرَى الشَّمْسَ إِذَا طَلَعَت تَّزَاوَرُ عَن كَهْفِهِمْ ذَاتَ الْيَمِينِ وَإِذَا غَرَبَت تَّقْرِضُهُمْ ذَاتَ الشِّمَالِ وَهُمْ فِي فَجْوَةٍ مِّنْهُ ذَلِكَ مِنْ آيَاتِ اللَّهِ مَن يَهْدِ اللَّهُ فَهُوَ الْمُهْتَدِ وَمَن يُضْلِلْ فَلَن تَجِدَ لَهُ وَلِيّاً مُّرْشِداً{17} وَتَحْسَبُهُمْ أَيْقَاظاً وَهُمْ رُقُودٌ وَنُقَلِّبُهُمْ ذَاتَ الْيَمِينِ وَذَاتَ الشِّمَالِ وَكَلْبُهُم بَاسِطٌ ذِرَاعَيْهِ بِالْوَصِيدِ لَوِ اطَّلَعْتَ عَلَيْهِمْ لَوَلَّيْتَ مِنْهُمْ فِرَاراً وَلَمُلِئْتَ مِنْهُمْ رُعْباً{18} وَكَذَلِكَ بَعَثْنَاهُمْ لِيَتَسَاءلُوا بَيْنَهُمْ قَالَ</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p>
          <a:p>
            <a:pPr rtl="1"/>
            <a:r>
              <a:rPr lang="ar-SA" b="1" dirty="0" smtClean="0"/>
              <a:t>قَائِلٌ مِّنْهُمْ كَمْ لَبِثْتُمْ قَالُوا لَبِثْنَا يَوْماً أَوْ بَعْضَ يَوْمٍ قَالُوا رَبُّكُمْ أَعْلَمُ بِمَا لَبِثْتُمْ فَابْعَثُوا أَحَدَكُم بِوَرِقِكُمْ هَذِهِ إِلَى الْمَدِينَةِ فَلْيَنظُرْ أَيُّهَا أَزْكَى طَعَاماً فَلْيَأْتِكُم بِرِزْقٍ مِّنْهُ وَلْيَتَلَطَّفْ وَلَا يُشْعِرَنَّ بِكُمْ أَحَداً{19} إِنَّهُمْ إِن يَظْهَرُوا عَلَيْكُمْ يَرْجُمُوكُمْ أَوْ يُعِيدُوكُمْ فِي مِلَّتِهِمْ وَلَن تُفْلِحُوا إِذاً أَبَداً{20}}. </a:t>
            </a:r>
            <a:endParaRPr lang="en-US" dirty="0" smtClean="0"/>
          </a:p>
          <a:p>
            <a:r>
              <a:rPr lang="ar-SA" b="1" dirty="0" smtClean="0"/>
              <a:t>{وَإِذِ اعْتَزَلْتُمُوهُمْ} أي: فارقتموهم في الاعتقاد أو أردتم الاعتزالَ الجُسمانيَّ {وَمَا يَعْبُدُونَ إِلَّا اللَّهَ} عطفٌ على الضمير المنصوبِ </a:t>
            </a:r>
            <a:r>
              <a:rPr lang="ar-SA" b="1" u="sng" dirty="0" smtClean="0"/>
              <a:t>وما موصولةٌ أو مصدريةٌ، أي: إذِ اعتزلتموهم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u="sng" dirty="0" err="1" smtClean="0"/>
              <a:t>ومعبودِيهم</a:t>
            </a:r>
            <a:r>
              <a:rPr lang="ar-SA" b="1" u="sng" dirty="0" smtClean="0"/>
              <a:t> إلا الله أو وعبادتَهم إلا عبادةَ الله وعلى التقديرين فالاستثناءُ متصلٌ</a:t>
            </a:r>
            <a:r>
              <a:rPr lang="ar-SA" b="1" dirty="0" smtClean="0"/>
              <a:t>، </a:t>
            </a:r>
            <a:r>
              <a:rPr lang="ar-SA" b="1" u="sng" dirty="0" smtClean="0"/>
              <a:t>ويجوز كونُ ما نافيةً على أنه إخبارٌ من الله تعالى عن الفتية بالتوحيد معترضٌ بين إذْ وجوابِه</a:t>
            </a:r>
            <a:r>
              <a:rPr lang="ar-SA" b="1" dirty="0" smtClean="0"/>
              <a:t> {فَأْوُوا} أي: التجِئوا { إِلَى الْكَهْفِ} قال الفراء: هو جوابُ إذ، كما تقول: إذْ فعلتَ فافعل كذا، وقيل: هو دليلٌ على جوابه أي: إذ اعتزلتموهم اعتزالاً اعتقادياً فاعتزلوهم اعتزالاً جُسمانياً، أو إذا أردتم اعتزالَهم فافعلوا ذلك بالالتجاء إلى الكهف { يَنشُرْ لَكُمْ رَبُّكُم} يبسُطْ لكم ويوسِّعْ عليكم مالكُ أمرِكم {مِّن رَّحمته} في {ويُهَيِّئْ لَكُم مِّنْ أَمْرِكُم</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مِّرْفَقاً } يسهلْ لكم الذي أنتم بصدده من الفرار بالدين ما ترتفقون وتنتفعون به. </a:t>
            </a:r>
            <a:endParaRPr lang="en-US" sz="2800" dirty="0" smtClean="0"/>
          </a:p>
          <a:p>
            <a:r>
              <a:rPr lang="ar-SA" sz="2800" b="1" dirty="0" smtClean="0"/>
              <a:t>{وَتَرَى الشَّمْسَ} بيانٌ لحالهم بعد ما أَوَوا إلى الكهف، ولم يصرح </a:t>
            </a:r>
            <a:r>
              <a:rPr lang="ar-SA" sz="2800" b="1" dirty="0" err="1" smtClean="0"/>
              <a:t>به</a:t>
            </a:r>
            <a:r>
              <a:rPr lang="ar-SA" sz="2800" b="1" dirty="0" smtClean="0"/>
              <a:t> إيذاناً بعدم الحاجةِ إليه لظهور جرَيانِهم على موجب الأمرِ </a:t>
            </a:r>
            <a:r>
              <a:rPr lang="ar-SA" sz="2800" b="1" dirty="0" err="1" smtClean="0"/>
              <a:t>به</a:t>
            </a:r>
            <a:r>
              <a:rPr lang="ar-SA" sz="2800" b="1" dirty="0" smtClean="0"/>
              <a:t> لكونه صادراً عن رأي: صائبٍ وتعويلاً على ما سلف في صدر السورة من قوله سبحانه: {إِذْ أَوَى الْفِتْيَةُ إِلَى الْكَهْفِ} وما لحق من إضافة الكهفِ إليهم وكونِهم في فجوة منه، والخطابُ للرسول عليه الصلاة والسلام أو لكل أحد ممن يصلُح للخطاب، وليس المرادُ به الإخبارَ بوقوع الرؤيةِ تحقيقاً بل الإنباءُ بكون</a:t>
            </a:r>
            <a:endParaRPr lang="en-US" sz="2800" b="1" dirty="0" smtClean="0"/>
          </a:p>
          <a:p>
            <a:r>
              <a:rPr lang="ar-SA" sz="2800" b="1" dirty="0" smtClean="0"/>
              <a:t>الكهفِ بحيث لو رأيته ترى الشمس { إِذَا طَلَعَت تَّزَاوَرُ} أي: تتزاوَر وتتنحّى بحذف إحدى التاءين، وهي من الزَّوَر وهو الميل {عَن كَهْفِهِمْ} الذي أووا إليه </a:t>
            </a:r>
            <a:r>
              <a:rPr lang="ar-SA" sz="2800" b="1" dirty="0" smtClean="0"/>
              <a:t>فالإضافة </a:t>
            </a:r>
            <a:r>
              <a:rPr lang="ar-SA" sz="2800" b="1" dirty="0" smtClean="0"/>
              <a:t>لأدنى ملابسة { ذَاتَ الْيَمِينِ}</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b="1" dirty="0" smtClean="0"/>
              <a:t>أي: جهةَ ذاتِ يمين الكهفِ عند توجه الداخلِ إلى قعره أي: جانبه الذي يلي المغرِبَ فلا يقع عليهم شعاعُها فيؤذيهم {وَإِذَا غَرَبَت} أي: تراها عند غروبها { تَّقْرِضُهُمْ ذَاتَ الشِّمَالِ}    أي: تقطَعهم من القطيعة والصَّرْم ولا تقربهم أي: جهةَ ذاتِ شمال الكهف أي: جانبه الذي يلي المشرِق، وكان ذلك بتصريف الله سبحانه على منهاج خرقِ العادةِ كرامةً لهم، وقوله تعالى: { وَهُمْ فِي فَجْوَةٍ مِّنْهُ} </a:t>
            </a:r>
            <a:r>
              <a:rPr lang="ar-SA" sz="2800" b="1" u="sng" dirty="0" smtClean="0"/>
              <a:t>جملةٌ حالية مبينةٌ لكون ذلك أمراً بديعاً أي: تراها تميل عنهم يميناً وشمالاً ولا تحوم حولهم مع أنهم في متّسع من الكهف معرَّضٍ لإصابتها لولا أن صرفتْها عنهم يدُ التقدير</a:t>
            </a:r>
            <a:r>
              <a:rPr lang="ar-SA" sz="2800" b="1" dirty="0" smtClean="0"/>
              <a:t>.</a:t>
            </a:r>
            <a:endParaRPr lang="en-US" sz="2800" dirty="0" smtClean="0"/>
          </a:p>
          <a:p>
            <a:pPr eaLnBrk="1" hangingPunct="1">
              <a:buNone/>
            </a:pPr>
            <a:r>
              <a:rPr lang="ar-SA" sz="2800" b="1" dirty="0" smtClean="0"/>
              <a:t>{ذَلِكَ} أي: ما صنع الله بهم من تزاوُر الشمسِ وقَرْضِها حالتي الطلوعِ والغروب مع كونهم في موقع شعاعِها { مِنْ آيَاتِ اللَّهِ} العجيبةِ الدالةِ على كمال علمِه وقدرتِه وحقية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التوحيدِ وكرامةِ أهله عنده سبحانه وتعالى. { مَن يَهْدِ اللَّهُ فَهُوَ الْمُهْتَدِ} إلى الحق بالتوفيق له الذي أصاب الفلاحَ، والمرادُ إما الثناءُ عليهم والشهادةُ لهم بإصابة المطلوبِ والإخبارُ بتحقيق ما أمّلوه من نشر الرحمةِ وتهيئةِ المرافق، أو التنبيهُ على أن أمثالَ هذه الآيةِ كثيرةٌ ولكن المنتفعَ </a:t>
            </a:r>
            <a:r>
              <a:rPr lang="ar-SA" sz="2800" b="1" dirty="0" err="1" smtClean="0"/>
              <a:t>بها</a:t>
            </a:r>
            <a:r>
              <a:rPr lang="ar-SA" sz="2800" b="1" dirty="0" smtClean="0"/>
              <a:t> من وفقه الله تعالى للاستبصار </a:t>
            </a:r>
            <a:r>
              <a:rPr lang="ar-SA" sz="2800" b="1" dirty="0" err="1" smtClean="0"/>
              <a:t>بها</a:t>
            </a:r>
            <a:r>
              <a:rPr lang="ar-SA" sz="2800" b="1" dirty="0" smtClean="0"/>
              <a:t>{وَمَن يُضْلِلْ فَلَن تَجِدَ لَهُ وَلِيّاً مُّرْشِداً} أي: يخلق فيه الضلالَ لصرف اختيارِه إليه فَلَن تَجِدَ لَهُ أبداً وإن بالغتَ في التتبع والاستقصاء ناصراً يهديه إلى ما ذكر من الفلاح لاستحالة وجودِه في نفسه، لا لأنك لا تجده مع وجوده أو إمكانه.</a:t>
            </a:r>
            <a:endParaRPr lang="en-US" sz="2800" dirty="0" smtClean="0"/>
          </a:p>
          <a:p>
            <a:pPr rtl="1">
              <a:buNone/>
            </a:pPr>
            <a:r>
              <a:rPr lang="ar-SA" sz="2800" b="1" dirty="0" smtClean="0"/>
              <a:t>{وَتَحْسَبُهُمْ أَيْقَاظاً}  </a:t>
            </a:r>
            <a:r>
              <a:rPr lang="ar-SA" sz="2800" b="1" u="sng" dirty="0" smtClean="0"/>
              <a:t>ومدارُ الحسبانِ انفتاحُ عيونِهم على هيئة الناظرِ</a:t>
            </a:r>
            <a:r>
              <a:rPr lang="ar-SA" sz="2800" b="1" dirty="0" smtClean="0"/>
              <a:t>، { وَهُمْ رُقُودٌ} أي: نيام، {وَنُقَلِّبُهُمْ} في رقدتهم {ذَاتَ الْيَمِينِ} نصبٌ على الظرفية أي: جهةً تلي أَيمانهم </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rtl="1">
              <a:buNone/>
            </a:pPr>
            <a:r>
              <a:rPr lang="ar-SA" sz="2800" b="1" dirty="0" smtClean="0"/>
              <a:t>{وَذَاتَ الشِّمَالِ} ي: جهةً تلي شمالَهم كيلا تأكلَ الأرضُ ما يليها من أبدانهم. {وَكَلْبُهُم} قال خالدُ بنُ مَعْدان: ليس في الجنة من الدواب إلا كلبُ أصحابِ الكهف وحمارُ </a:t>
            </a:r>
            <a:r>
              <a:rPr lang="ar-SA" sz="2800" b="1" dirty="0" err="1" smtClean="0"/>
              <a:t>بلعم</a:t>
            </a:r>
            <a:r>
              <a:rPr lang="ar-SA" sz="2800" b="1" dirty="0" smtClean="0"/>
              <a:t>، وقيل: لم يكن ذلك من جنس الكلاب بل كان { ِ وَكَلْبُهُم بَاسِطٌ ذِرَاعَيْهِ} </a:t>
            </a:r>
            <a:r>
              <a:rPr lang="ar-SA" sz="2800" b="1" u="sng" dirty="0" smtClean="0"/>
              <a:t>حكايةُ حالٍ ماضية ولذلك أُعمل اسمُ الفاعل وعند الكسائي، وهشام، وأبي جعفر، من البصريين يجوز إعمالُه مطلقاً ( يعمل اسم الفاعل مطلقا عند الكوفيين، </a:t>
            </a:r>
            <a:r>
              <a:rPr lang="ar-SA" sz="2800" b="1" u="sng" smtClean="0"/>
              <a:t>ويعمل </a:t>
            </a:r>
            <a:r>
              <a:rPr lang="ar-SA" sz="2800" b="1" u="sng" smtClean="0"/>
              <a:t>بالشرط </a:t>
            </a:r>
            <a:r>
              <a:rPr lang="ar-SA" sz="2800" b="1" u="sng" dirty="0" smtClean="0"/>
              <a:t>عند البصريين) والذراعُ من المرفق إلى رأس الأُصبَعِ الوسطى</a:t>
            </a:r>
            <a:r>
              <a:rPr lang="ar-SA" sz="2800" b="1" dirty="0" smtClean="0"/>
              <a:t>{ بِالْوَصِيدِ} أي: بموضع الباب من الكهف {لَوِ اطَّلَعْتَ عَلَيْهِمْ} أي: لو عاينتَهم وشاهدتَهم، وأصلُ الاطّلاع الإشرافُ .</a:t>
            </a:r>
          </a:p>
          <a:p>
            <a:pPr rtl="1">
              <a:buNone/>
            </a:pPr>
            <a:r>
              <a:rPr lang="ar-SA" sz="2800" b="1" dirty="0" smtClean="0"/>
              <a:t>على الشيء بالمعاينة والمشاهدة، {لَوَلَّيْتَ مِنْهُمْ فِرَاراً} هرباً مما شاهدتَ منهم، </a:t>
            </a:r>
            <a:r>
              <a:rPr lang="ar-SA" sz="2800" b="1" u="sng" dirty="0" smtClean="0"/>
              <a:t>وهو إما نصبٌ على المصدرية (مفعول مطلق) من معنى ما قبله إذ التوليةُ والفِرارُ من واد واحدٍ،</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u="sng" dirty="0" smtClean="0"/>
              <a:t>وإما على الحالية بجعل المصدرِ بمعنى الفاعل أي: فارًّا، </a:t>
            </a:r>
            <a:r>
              <a:rPr lang="ar-SA" sz="2800" b="1" dirty="0" smtClean="0"/>
              <a:t>أو بجعل الفاعلِ مصدراً مبالغة. </a:t>
            </a:r>
            <a:r>
              <a:rPr lang="ar-SA" sz="2800" b="1" u="sng" dirty="0" smtClean="0"/>
              <a:t>وإما على أنه مفعولٌ له (مفعول لأجله)</a:t>
            </a:r>
            <a:r>
              <a:rPr lang="ar-SA" sz="2800" b="1" dirty="0" smtClean="0"/>
              <a:t> {وَلَمُلِئْتَ مِنْهُمْ رُعْباً}أي: خوفاً يملأ الصدرَ ويُرعِبه، </a:t>
            </a:r>
            <a:r>
              <a:rPr lang="ar-SA" sz="2800" b="1" u="sng" dirty="0" smtClean="0"/>
              <a:t>وهو إما مفعولٌ ثانٍ، أو تمييز</a:t>
            </a:r>
            <a:r>
              <a:rPr lang="ar-SA" sz="2800" b="1" dirty="0" smtClean="0"/>
              <a:t>، ذلك لما ألبسهم الله عز وجل من الهيبة والهيئةِ كانت أعينُهم مفتّحةً كالمستيقظ الذي يريد أن يتكلم.</a:t>
            </a:r>
            <a:endParaRPr lang="en-US" sz="2800" dirty="0" smtClean="0"/>
          </a:p>
          <a:p>
            <a:pPr rtl="1"/>
            <a:r>
              <a:rPr lang="ar-SA" sz="2800" dirty="0" smtClean="0"/>
              <a:t> </a:t>
            </a:r>
            <a:r>
              <a:rPr lang="ar-SA" sz="2800" b="1" dirty="0" smtClean="0"/>
              <a:t>{وَكَذَلِكَ بَعَثْنَاهُمْ} </a:t>
            </a:r>
            <a:r>
              <a:rPr lang="ar-SA" sz="2800" b="1" u="sng" dirty="0" smtClean="0"/>
              <a:t>كما </a:t>
            </a:r>
            <a:r>
              <a:rPr lang="ar-SA" sz="2800" b="1" u="sng" dirty="0" err="1" smtClean="0"/>
              <a:t>أنمناهم</a:t>
            </a:r>
            <a:r>
              <a:rPr lang="ar-SA" sz="2800" b="1" u="sng" dirty="0" smtClean="0"/>
              <a:t> وحفِظنا أجسادَهم من البِلى والتحلّل آيةً دالةً على كمال قدرتِنا بعثناهم من النوم {</a:t>
            </a:r>
            <a:r>
              <a:rPr lang="ar-SA" sz="2800" b="1" dirty="0" smtClean="0"/>
              <a:t>لِيَتَسَاءلُوا بَيْنَهُمْ}    أي: ليسأل بعضُهم بعضاً فيترتب عليه ما فُصّل من الحِكَم البالغةِ، وجعلُه غايةً للبعث المعلّل فيما سبق بالاختبار من حيث إنه من أحكامه المترتبةِ عليه والاقتصارُ على ذكره لاستتباعه لسائر آثارِه </a:t>
            </a:r>
            <a:endParaRPr lang="en-US" sz="2800" dirty="0" smtClean="0"/>
          </a:p>
          <a:p>
            <a:pPr rtl="1">
              <a:buNone/>
            </a:pP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a:t>
            </a:r>
            <a:r>
              <a:rPr lang="ar-SA" b="1" dirty="0" smtClean="0"/>
              <a:t>قَالَ قَائِلٌ مِّنْهُمْ}ﯘ  استئنافٌ لبيان تساؤلِهم، </a:t>
            </a:r>
            <a:r>
              <a:rPr lang="ar-SA" b="1" u="sng" dirty="0" smtClean="0"/>
              <a:t>{</a:t>
            </a:r>
            <a:r>
              <a:rPr lang="ar-SA" b="1" dirty="0" smtClean="0"/>
              <a:t>كَمْ لَبِثْتُمْ} في منامكم، لعله قاله لِما رأى من مخالفة حالِهم لما هو المعتادُ في الجملة </a:t>
            </a:r>
            <a:r>
              <a:rPr lang="ar-SA" b="1" u="sng" dirty="0" smtClean="0"/>
              <a:t>{</a:t>
            </a:r>
            <a:r>
              <a:rPr lang="ar-SA" b="1" dirty="0" smtClean="0"/>
              <a:t> قَالُوا} أي: بعضُهم </a:t>
            </a:r>
            <a:r>
              <a:rPr lang="ar-SA" b="1" u="sng" dirty="0" smtClean="0"/>
              <a:t>{</a:t>
            </a:r>
            <a:r>
              <a:rPr lang="ar-SA" b="1" dirty="0" smtClean="0"/>
              <a:t> لَبِثْنَا يَوْماً أَوْ بَعْضَ يَوْمٍ}</a:t>
            </a:r>
            <a:endParaRPr lang="en-US" dirty="0" smtClean="0"/>
          </a:p>
          <a:p>
            <a:r>
              <a:rPr lang="ar-SA" b="1" dirty="0" smtClean="0"/>
              <a:t> قيل: إنما قالوه لأنهم دخلوا الكهفَ غُدوةً وكان انتباهُهم آخرَ النهار، فقالوا: لبثنا يوماً، فلما رأَوا أن الشمسَ لم تغرُبْ بعْدُ، قالوا: أو بعضَ يوم، وكان ذلك بناءً على الظن الغالب فلم يُعْزوا إلى الكذب قَالُوا} أي: بعضٌ آخرُ منهم بما سنح لهم من الأدلة أو بإلهام من الله سبحانه </a:t>
            </a:r>
            <a:r>
              <a:rPr lang="ar-SA" b="1" u="sng" dirty="0" smtClean="0"/>
              <a:t>{</a:t>
            </a:r>
            <a:r>
              <a:rPr lang="ar-SA" b="1" dirty="0" smtClean="0"/>
              <a:t>رَبُّكُمْ أَعْلَمُ بِمَا لَبِثْتُمْ} أي: أنتم لا تعلمون مدة لبثِكم وإنما يعلمها الله </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 </a:t>
            </a:r>
            <a:r>
              <a:rPr lang="ar-SA" b="1" dirty="0" smtClean="0"/>
              <a:t>سبحانه، وهذا ردٌّ منهم على الأولين بأجملِ ما يكون من مراعاة حسنِ الأدب </a:t>
            </a:r>
            <a:r>
              <a:rPr lang="ar-SA" b="1" dirty="0" err="1" smtClean="0"/>
              <a:t>وبه</a:t>
            </a:r>
            <a:r>
              <a:rPr lang="ar-SA" b="1" dirty="0" smtClean="0"/>
              <a:t> يتحقق التحزبُ إلى الحزبين المعهودين فيما سبق، </a:t>
            </a:r>
            <a:r>
              <a:rPr lang="ar-SA" b="1" u="sng" dirty="0" smtClean="0"/>
              <a:t>وقد قيل: القائلون جميعُهم ولكن في حالتين، ولا يساعده النظمُ الكريم فإن الاستئنافَ في الحكاية والخطابَ في المحكيّ يقضي بأن الكلامَ جارٍ على منهاج المحاورةِ </a:t>
            </a:r>
            <a:r>
              <a:rPr lang="ar-SA" b="1" u="sng" dirty="0" err="1" smtClean="0"/>
              <a:t>والمجاوبةِ</a:t>
            </a:r>
            <a:r>
              <a:rPr lang="ar-SA" b="1" u="sng" dirty="0" smtClean="0"/>
              <a:t>، وإلا لقيل: ثم قالوا: ربنا أعلمُ بما لبثنا.</a:t>
            </a:r>
            <a:endParaRPr lang="en-US" dirty="0" smtClean="0"/>
          </a:p>
          <a:p>
            <a:r>
              <a:rPr lang="ar-SA" b="1" u="sng" dirty="0" smtClean="0"/>
              <a:t>{</a:t>
            </a:r>
            <a:r>
              <a:rPr lang="ar-SA" b="1" dirty="0" smtClean="0"/>
              <a:t> فَابْعَثُوا أَحَدَكُم بِوَرِقِكُمْ هَذِهِ إِلَى الْمَدِينَةِ}قالوه إعراضاً عن التعمق في البحث وإقبالاً على ما يُهمّهم بحسب الحالِ كما </a:t>
            </a:r>
            <a:r>
              <a:rPr lang="ar-SA" b="1" dirty="0" err="1" smtClean="0"/>
              <a:t>ينبىء</a:t>
            </a:r>
            <a:r>
              <a:rPr lang="ar-SA" b="1" dirty="0" smtClean="0"/>
              <a:t> عنه الفاءُ والورِقُ الفضةُ مضروبةً أو غيرَ مضروبة،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ووصفُها باسم الإشارةِ يُشعر بأن القائلَ ناولها بعضَ أصحابه ليشتريَ </a:t>
            </a:r>
            <a:r>
              <a:rPr lang="ar-SA" b="1" u="sng" dirty="0" err="1" smtClean="0"/>
              <a:t>بها</a:t>
            </a:r>
            <a:r>
              <a:rPr lang="ar-SA" b="1" u="sng" dirty="0" smtClean="0"/>
              <a:t> قوتَ يومِهم ذلك</a:t>
            </a:r>
            <a:r>
              <a:rPr lang="ar-SA" b="1" dirty="0" smtClean="0"/>
              <a:t>، وحملُهم لها دليلٌ على أن التزودَ لا ينافي التوكلَ على الله </a:t>
            </a:r>
            <a:r>
              <a:rPr lang="ar-SA" b="1" u="sng" dirty="0" smtClean="0"/>
              <a:t>{</a:t>
            </a:r>
            <a:r>
              <a:rPr lang="ar-SA" b="1" dirty="0" smtClean="0"/>
              <a:t>فَلْيَنظُرْ أَيُّهَا أَزْكَى طَعَاماً}</a:t>
            </a:r>
            <a:endParaRPr lang="en-US" dirty="0" smtClean="0"/>
          </a:p>
          <a:p>
            <a:r>
              <a:rPr lang="ar-SA" b="1" dirty="0" smtClean="0"/>
              <a:t>أي: أحلُّ وأطيبُ أو أكثرُ وأرخصُ </a:t>
            </a:r>
            <a:r>
              <a:rPr lang="ar-SA" b="1" u="sng" dirty="0" smtClean="0"/>
              <a:t>{</a:t>
            </a:r>
            <a:r>
              <a:rPr lang="ar-SA" b="1" dirty="0" smtClean="0"/>
              <a:t>فَلْيَأْتِكُم بِرِزْقٍ مِّنْهُ} أي: من ذلك الأزكى طعاماً</a:t>
            </a:r>
            <a:r>
              <a:rPr lang="ar-SA" b="1" u="sng" dirty="0" smtClean="0"/>
              <a:t>{</a:t>
            </a:r>
            <a:r>
              <a:rPr lang="ar-SA" b="1" dirty="0" smtClean="0"/>
              <a:t>وَلْيَتَلَطَّفْ} </a:t>
            </a:r>
            <a:r>
              <a:rPr lang="ar-SA" b="1" u="sng" dirty="0" smtClean="0"/>
              <a:t>وليتكلّف اللُّطفَ في المعاملة كيلا يُغبَنَ أو في الاستخفاء لئلا يُعرَف</a:t>
            </a:r>
            <a:r>
              <a:rPr lang="ar-SA" b="1" dirty="0" smtClean="0"/>
              <a:t> </a:t>
            </a:r>
            <a:r>
              <a:rPr lang="ar-SA" b="1" u="sng" dirty="0" smtClean="0"/>
              <a:t>{</a:t>
            </a:r>
            <a:r>
              <a:rPr lang="ar-SA" b="1" dirty="0" smtClean="0"/>
              <a:t>وَلَا يُشْعِرَنَّ بِكُمْ أَحَداً} من أهل المدينةِ فإنه يستدعي شيوعَ أخبارِكم أي: لا يفعلنّ ما يؤدّي إلى ذلك، </a:t>
            </a:r>
            <a:r>
              <a:rPr lang="ar-SA" b="1" u="sng" dirty="0" smtClean="0"/>
              <a:t>فالنهيُ على الأول تأسيسٌ وعلى الثاني تأكيدٌ للأمر بالتلطف، {إِنَّهُمْ}</a:t>
            </a:r>
            <a:r>
              <a:rPr lang="ar-SA" b="1" dirty="0" smtClean="0"/>
              <a:t> </a:t>
            </a:r>
            <a:r>
              <a:rPr lang="ar-SA" b="1" u="sng" dirty="0" smtClean="0"/>
              <a:t>تعليلٌ لما </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سبق من الأمر والنهي أي: لِيبالِغْ في التلطف وعدمِ الإشعار لأنهم</a:t>
            </a:r>
            <a:r>
              <a:rPr lang="ar-SA" b="1" dirty="0" smtClean="0"/>
              <a:t> { إِن يَظْهَرُوا عَلَيْكُمْ}أي: </a:t>
            </a:r>
            <a:r>
              <a:rPr lang="ar-SA" b="1" u="sng" dirty="0" smtClean="0"/>
              <a:t>يطّلعوا عليكم أو يظفَروا بكم</a:t>
            </a:r>
            <a:r>
              <a:rPr lang="ar-SA" b="1" dirty="0" smtClean="0"/>
              <a:t>، والضميرُ للأهل المقدّر في أيُّها {يَرْجُمُوكُمْ} إن ثبتُّم على ما أنتم عليه. { أَوْ يُعِيدُوكُمْ فِي مِلَّتِهِمْ} أي: يصيِّروكم إليها ويُدخلوكم فيها كُرهاً، من العَوْد بمعنى الصيْرورة،</a:t>
            </a:r>
            <a:r>
              <a:rPr lang="ar-SA" b="1" u="sng" dirty="0" smtClean="0"/>
              <a:t> وإيثارُ كلمةِ في بدل إلى للدِلالة على الاستقرار الذي هو أشدُّ شيءٍ عندهم كراهةً، وتقديمُ احتمال الإعادةِ لأن الظاهرَ من حالهم هو الثباتُ على</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الدين المؤدي إليه، وضميرُ الخطاب في المواضع الأربعةِ للمبالغة في حمل المبعوثِ على الاستخفاء وحثِّ الباقين على الاهتمام بالتوصية، فإن </a:t>
            </a:r>
            <a:r>
              <a:rPr lang="ar-SA" b="1" u="sng" dirty="0" err="1" smtClean="0"/>
              <a:t>إمحاضَ</a:t>
            </a:r>
            <a:r>
              <a:rPr lang="ar-SA" b="1" u="sng" dirty="0" smtClean="0"/>
              <a:t> النُّصحِ أدخلُ في القَبول واهتمامُ الإنسان بشأن نفسِه أكثرُ وأوفر </a:t>
            </a:r>
            <a:r>
              <a:rPr lang="ar-SA" b="1" dirty="0" smtClean="0"/>
              <a:t>{وَلَن تُفْلِحُوا إِذاً}أي: إن دخلتم فيها ولو بالكرُه والإلجاء لن تفوزوا بخير {أَبَداً}لا في الدنيا ولا الآخرة، وفيه من التشديد في التحذير ما لا يخفى.</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1782</TotalTime>
  <Words>1391</Words>
  <Application>Microsoft Office PowerPoint</Application>
  <PresentationFormat>A4 Paper (210x297 mm)‎</PresentationFormat>
  <Paragraphs>55</Paragraphs>
  <Slides>16</Slides>
  <Notes>2</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5</vt:lpstr>
      <vt:lpstr>المحاضرة الرابعة: (المقطع الثالث): </vt:lpstr>
      <vt:lpstr>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169</cp:revision>
  <dcterms:created xsi:type="dcterms:W3CDTF">2009-10-14T19:14:34Z</dcterms:created>
  <dcterms:modified xsi:type="dcterms:W3CDTF">2012-02-18T14:39:58Z</dcterms:modified>
</cp:coreProperties>
</file>