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9" r:id="rId4"/>
    <p:sldId id="289" r:id="rId5"/>
    <p:sldId id="267" r:id="rId6"/>
    <p:sldId id="287" r:id="rId7"/>
    <p:sldId id="288" r:id="rId8"/>
    <p:sldId id="290" r:id="rId9"/>
    <p:sldId id="291" r:id="rId10"/>
    <p:sldId id="292" r:id="rId11"/>
    <p:sldId id="293" r:id="rId12"/>
    <p:sldId id="294" r:id="rId13"/>
    <p:sldId id="296" r:id="rId14"/>
    <p:sldId id="297"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430" autoAdjust="0"/>
  </p:normalViewPr>
  <p:slideViewPr>
    <p:cSldViewPr>
      <p:cViewPr>
        <p:scale>
          <a:sx n="49" d="100"/>
          <a:sy n="49" d="100"/>
        </p:scale>
        <p:origin x="-1002" y="-5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الخامسة: (المقطع الرابع):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المشهد الثالث من قصة أصحاب الكهف</a:t>
            </a:r>
            <a:endParaRPr lang="en-US" sz="4000" dirty="0" smtClean="0"/>
          </a:p>
          <a:p>
            <a:pPr rtl="1"/>
            <a:endParaRPr lang="en-US" sz="4000" dirty="0" smtClean="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endParaRPr lang="en-US" dirty="0" smtClean="0"/>
          </a:p>
          <a:p>
            <a:pPr eaLnBrk="1" hangingPunct="1"/>
            <a:r>
              <a:rPr lang="ar-SA" b="1" dirty="0" smtClean="0"/>
              <a:t>قوله تعالى: {وَكَذَلِكَ أَعْثَرْنَا عَلَيْهِمْ لِيَعْلَمُوا أَنَّ وَعْدَ اللَّهِ حَقٌّ وَأَنَّ السَّاعَةَ لَا رَيْبَ فِيهَا إِذْ يَتَنَازَعُونَ بَيْنَهُمْ أَمْرَهُمْ فَقَالُوا ابْنُوا عَلَيْهِم بُنْيَاناً رَّبُّهُمْ أَعْلَمُ بِهِمْ قَالَ الَّذِينَ غَلَبُوا عَلَى أَمْرِهِمْ لَنَتَّخِذَنَّ عَلَيْهِم مَّسْجِداً{21} سَيَقُولُونَ ثَلَاثَةٌ رَّابِعُهُمْ كَلْبُهُمْ وَيَقُولُونَ خَمْسَةٌ سَادِسُهُمْ كَلْبُهُمْ رَجْماً بِالْغَيْبِ وَيَقُولُونَ سَبْعَةٌ وَثَامِنُهُمْ كَلْبُهُمْ قُل رَّبِّي أَعْلَمُ بِعِدَّتِهِم مَّا يَعْلَمُهُمْ إِلَّا قَلِيلٌ فَلَا تُمَارِ فِيهِمْ إِلَّا مِرَاء ظَاهِراً وَلَا تَسْتَفْتِ فِيهِم مِّنْهُمْ أَحَداً{22} وَلَا تَقُولَنَّ لِشَيْءٍ إِنِّي فَاعِلٌ ذَلِكَ غَداً{23} إِلَّا أَن يَشَاءَ اللَّهُ وَاذْكُر رَّبَّكَ إِذَا نَسِيتَ وَقُلْ </a:t>
            </a:r>
            <a:r>
              <a:rPr lang="en-US" b="1" dirty="0" smtClean="0"/>
              <a:t>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p>
          <a:p>
            <a:pPr rtl="1"/>
            <a:r>
              <a:rPr lang="ar-SA" b="1" u="sng" dirty="0" smtClean="0"/>
              <a:t> </a:t>
            </a:r>
            <a:r>
              <a:rPr lang="ar-SA" b="1" dirty="0" smtClean="0"/>
              <a:t>عَسَى أَن يَهْدِيَنِ رَبِّي لِأَقْرَبَ مِنْ هَذَا رَشَداً{24} وَلَبِثُوا فِي كَهْفِهِمْ ثَلَاثَ مِئَةٍ سِنِينَ وَازْدَادُوا تِسْعاً{25} قُلِ اللَّهُ أَعْلَمُ بِمَا لَبِثُوا لَهُ غَيْبُ السَّمَاوَاتِ وَالْأَرْضِ أَبْصِرْ </a:t>
            </a:r>
            <a:r>
              <a:rPr lang="ar-SA" b="1" dirty="0" err="1" smtClean="0"/>
              <a:t>بِهِ</a:t>
            </a:r>
            <a:r>
              <a:rPr lang="ar-SA" b="1" dirty="0" smtClean="0"/>
              <a:t> وَأَسْمِعْ مَا لَهُم مِّن دُونِهِ مِن وَلِيٍّ وَلَا يُشْرِكُ فِي حُكْمِهِ أَحَداً{26} وَاتْلُ مَا أُوحِيَ إِلَيْكَ مِن كِتَابِ رَبِّكَ لَا مُبَدِّلَ لِكَلِمَاتِهِ وَلَن تَجِدَ مِن دُونِهِ مُلْتَحَداً{27}}. </a:t>
            </a:r>
            <a:endParaRPr lang="en-US" dirty="0" smtClean="0"/>
          </a:p>
          <a:p>
            <a:r>
              <a:rPr lang="ar-SA" b="1" dirty="0" smtClean="0"/>
              <a:t>{وَكَذَلِكَ} أي: وكما </a:t>
            </a:r>
            <a:r>
              <a:rPr lang="ar-SA" b="1" dirty="0" err="1" smtClean="0"/>
              <a:t>أَنَمناهم</a:t>
            </a:r>
            <a:r>
              <a:rPr lang="ar-SA" b="1" dirty="0" smtClean="0"/>
              <a:t> وبعثناهم لما مرّ من ازديادهم في مراتب اليقينِ { أَعْثَرْنَا} أي: أطلعْنا الناسَ { َعْثَرْنَا عَلَيْهِمْ}أي</a:t>
            </a:r>
            <a:r>
              <a:rPr lang="ar-SA" b="1" smtClean="0"/>
              <a:t>: </a:t>
            </a:r>
            <a:r>
              <a:rPr lang="ar-SA" b="1" smtClean="0"/>
              <a:t>الذين أعثرناهم </a:t>
            </a:r>
            <a:r>
              <a:rPr lang="ar-SA" b="1" dirty="0" smtClean="0"/>
              <a:t>عليهم بما عاينوا من أحوالهم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العجيبة </a:t>
            </a:r>
            <a:r>
              <a:rPr lang="ar-SA" b="1" u="sng" dirty="0" smtClean="0"/>
              <a:t>{ </a:t>
            </a:r>
            <a:r>
              <a:rPr lang="ar-SA" b="1" dirty="0" smtClean="0"/>
              <a:t>أَنَّ وَعْدَ اللَّهِ</a:t>
            </a:r>
            <a:r>
              <a:rPr lang="ar-SA" b="1" u="sng" dirty="0" smtClean="0"/>
              <a:t>} أي: أن كلَّ وعدِه أوكُلَّ موعودِه فيدخُل فيه وعدُه بالبعث أو مبعثُ الموعودِ دخولاً أولياً</a:t>
            </a:r>
            <a:r>
              <a:rPr lang="ar-SA" b="1" dirty="0" smtClean="0"/>
              <a:t> {حَقٌّ}</a:t>
            </a:r>
            <a:r>
              <a:rPr lang="ar-SA" b="1" u="sng" dirty="0" smtClean="0"/>
              <a:t> </a:t>
            </a:r>
            <a:r>
              <a:rPr lang="ar-SA" b="1" dirty="0" smtClean="0"/>
              <a:t>صادقٌ لا خُلْف فيه أو ثابتٌ لا مردَّ له لأن نومَهم وانتباهَهم كحال من يموت ثم يُبعث {وَأَنَّ السَّاعَةَ لَا رَيْبَ فِيهَا}</a:t>
            </a:r>
            <a:r>
              <a:rPr lang="ar-SA" b="1" u="sng" dirty="0" smtClean="0"/>
              <a:t> </a:t>
            </a:r>
            <a:r>
              <a:rPr lang="ar-SA" b="1" dirty="0" smtClean="0"/>
              <a:t>أي: القيامةَ التي هي عبارةٌ عن وقت بعثِ الخلائقِ جميعاً للحساب والجزاء، لا شك في قيامها فإن من شاهد أنه جل وعلا توفى نفوسَهم وأمسكها ثلاثُمائة سنة وأكثرَ حافظاً أبدانَها من التحلل والتفتّت ثم أرسلها إليها لا يبقى له شائبةُ شك في أن وعدَه تعالى حقٌّ وأنه يبعث مَنْ في القبور فيرد</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إليهم أرواحَهم فيحاسبهم ويجزيهم بحسب أعمالِهم {إِذْ يَتَنَازَعُونَ}</a:t>
            </a:r>
            <a:r>
              <a:rPr lang="ar-SA" sz="2800" b="1" u="sng" dirty="0" smtClean="0"/>
              <a:t> </a:t>
            </a:r>
            <a:r>
              <a:rPr lang="ar-SA" sz="2800" b="1" dirty="0" smtClean="0"/>
              <a:t>ظرف لقوله: أعثرنا قُدّم عليه الغايةُ إظهاراً لكمال العنايةِ بذكرها، {بَيْنَهُمْ أَمْرَهُمْ}</a:t>
            </a:r>
            <a:r>
              <a:rPr lang="ar-SA" sz="2800" b="1" u="sng" dirty="0" smtClean="0"/>
              <a:t> </a:t>
            </a:r>
            <a:r>
              <a:rPr lang="ar-SA" sz="2800" b="1" dirty="0" smtClean="0"/>
              <a:t>ليرتفع الخلافُ ويتبينَ الحقُّ، قيل: المتنازعُ فيه أمرُ دينهم حيث كانوا مختلفين في البعث فمِن مُقِرّ له وجاحدٍ به وقائلٍ يقول ببعث الأرواحِ دون الأجساد وآخرَ يقول ببعثهما معاً، فالفاء في قوله عز وجل: {فَقَالُوا}</a:t>
            </a:r>
            <a:r>
              <a:rPr lang="ar-SA" sz="2800" b="1" u="sng" dirty="0" smtClean="0"/>
              <a:t> </a:t>
            </a:r>
            <a:r>
              <a:rPr lang="ar-SA" sz="2800" b="1" dirty="0" smtClean="0"/>
              <a:t> </a:t>
            </a:r>
            <a:r>
              <a:rPr lang="ar-SA" sz="2800" b="1" u="sng" dirty="0" smtClean="0"/>
              <a:t>فصيحةٌ أي: أعثرناهم عليهم فرَأَوا</a:t>
            </a:r>
            <a:r>
              <a:rPr lang="ar-SA" sz="2800" b="1" dirty="0" smtClean="0"/>
              <a:t> فماتوا فقالوا أي: قال بعضهم: {ابْنُوا عَلَيْهِم بُنْيَاناً}</a:t>
            </a:r>
            <a:r>
              <a:rPr lang="ar-SA" sz="2800" b="1" u="sng" dirty="0" smtClean="0"/>
              <a:t> </a:t>
            </a:r>
            <a:r>
              <a:rPr lang="ar-SA" sz="2800" b="1" dirty="0" smtClean="0"/>
              <a:t> أي: على باب كهفِهم بنيانا لئلا يتطرقَ إليهم الناسُ ضنًّا بتربتهم ومحافظةً عليها</a:t>
            </a:r>
            <a:endParaRPr lang="en-US" sz="2800" b="1" dirty="0" smtClean="0"/>
          </a:p>
          <a:p>
            <a:pPr rtl="1">
              <a:buNone/>
            </a:pPr>
            <a:r>
              <a:rPr lang="ar-SA" sz="2800" b="1" dirty="0" smtClean="0"/>
              <a:t>وقوله تعالى: { رَّبُّهُمْ أَعْلَمُ بِهِمْ}</a:t>
            </a:r>
            <a:r>
              <a:rPr lang="ar-SA" sz="2800" b="1" u="sng" dirty="0" smtClean="0"/>
              <a:t> </a:t>
            </a:r>
            <a:r>
              <a:rPr lang="ar-SA" sz="2800" b="1" dirty="0" smtClean="0"/>
              <a:t>من كلام المتنازِعين كأنهم لما رأَوا عدم اهتدائِهم إلى حقيقة حالِهم من حيث النسبُ ومن حيث اللُّبثُ في الكهف قالوا ذلك تفويضاً للأمر إلى علاّم الغيوب، أو من كلام الله تعالى ردًّا لقول الخائضين في حديثهم من أولئك المتنازِعين</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b="1" dirty="0" smtClean="0"/>
              <a:t>{قَالَ الَّذِينَ غَلَبُوا عَلَى أَمْرِهِمْ}</a:t>
            </a:r>
            <a:r>
              <a:rPr lang="ar-SA" sz="2800" b="1" u="sng" dirty="0" smtClean="0"/>
              <a:t> وهم الملِكُ والمسلمون</a:t>
            </a:r>
            <a:r>
              <a:rPr lang="ar-SA" sz="2800" b="1" dirty="0" smtClean="0"/>
              <a:t> {لَنَتَّخِذَنَّ عَلَيْهِم مَّسْجِداً}</a:t>
            </a:r>
            <a:r>
              <a:rPr lang="ar-SA" sz="2800" b="1" u="sng" dirty="0" smtClean="0"/>
              <a:t> </a:t>
            </a:r>
            <a:r>
              <a:rPr lang="ar-SA" sz="2800" b="1" dirty="0" smtClean="0"/>
              <a:t>وقوله تعالى: {فَقَالُوا}</a:t>
            </a:r>
            <a:r>
              <a:rPr lang="ar-SA" sz="2800" b="1" u="sng" dirty="0" smtClean="0"/>
              <a:t> </a:t>
            </a:r>
            <a:r>
              <a:rPr lang="ar-SA" sz="2800" b="1" dirty="0" smtClean="0"/>
              <a:t>معطوفٌ على { يَتَنَازَعُونَ}، </a:t>
            </a:r>
            <a:r>
              <a:rPr lang="ar-SA" sz="2800" b="1" u="sng" dirty="0" smtClean="0"/>
              <a:t>وإيثارُ صيغةِ الماضي للدِلالة على أن هذا القولَ ليس مما يستمر ويتجدد كالتنازُع</a:t>
            </a:r>
            <a:r>
              <a:rPr lang="ar-SA" sz="2800" b="1" dirty="0" smtClean="0"/>
              <a:t>، {سَيَقُولُونَ}</a:t>
            </a:r>
            <a:r>
              <a:rPr lang="ar-SA" sz="2800" b="1" u="sng" dirty="0" smtClean="0"/>
              <a:t>الضميرُ في الأفعال الثلاثة للخائضين في قصتهم في عهد النبيِّ عليه الصلاة والسلام من أهل الكتابِ والمسلمين</a:t>
            </a:r>
            <a:r>
              <a:rPr lang="ar-SA" sz="2800" b="1" dirty="0" smtClean="0"/>
              <a:t> لكن لا على وجه إسنادِ كلَ منها إلى كلهم بل إلى بعضهم {ثَلَاثَةٌ رَّابِعُهُمْ كَلْبُهُمْ}أي: هم ثلاثةُ أشخاص رابعُهم أي: جاعلُهم أربعةً بانضمامه إليهم كلبُهم{وَيَقُولُونَ خَمْسَةٌ سَادِسُهُمْ كَلْبُهُمْ رَجْماً بِالْغَيْبِ} </a:t>
            </a:r>
            <a:r>
              <a:rPr lang="ar-SA" sz="2800" b="1" u="sng" dirty="0" smtClean="0"/>
              <a:t>رمياً بالخبر الخفيِّ الذي لا مُطَّلَعَ عليه أو ظنًّا بالغيب من</a:t>
            </a:r>
            <a:r>
              <a:rPr lang="ar-SA" sz="2800" b="1" dirty="0" smtClean="0"/>
              <a:t> </a:t>
            </a:r>
            <a:r>
              <a:rPr lang="ar-SA" sz="2800" b="1" u="sng" dirty="0" smtClean="0"/>
              <a:t>قولهم: رجَمَ بالظن إذا ظن</a:t>
            </a:r>
            <a:r>
              <a:rPr lang="ar-SA" sz="2800" b="1" dirty="0" smtClean="0"/>
              <a:t>، </a:t>
            </a:r>
            <a:r>
              <a:rPr lang="ar-SA" sz="2800" b="1" u="sng" dirty="0" smtClean="0"/>
              <a:t>وانتصابُه على الحالية من الضمير في الفعلين جميعاً أي: راجمين أو على المصدرية منهما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u="sng" dirty="0" smtClean="0"/>
              <a:t>فإن الرجْمَ والقولَ واحد</a:t>
            </a:r>
            <a:r>
              <a:rPr lang="ar-SA" sz="2800" b="1" dirty="0" smtClean="0"/>
              <a:t>.</a:t>
            </a:r>
            <a:r>
              <a:rPr lang="ar-SA" sz="2800" dirty="0" smtClean="0"/>
              <a:t> </a:t>
            </a:r>
            <a:r>
              <a:rPr lang="ar-SA" sz="2800" b="1" dirty="0" smtClean="0"/>
              <a:t>{وَيَقُولُونَ سَبْعَةٌ وَثَامِنُهُمْ كَلْبُهُمْ} </a:t>
            </a:r>
            <a:r>
              <a:rPr lang="ar-SA" sz="2800" b="1" u="sng" dirty="0" smtClean="0"/>
              <a:t>هو ما يقوله المسلمون بطريق التلقي من هذا الوحي وما فيه مما يرشدهم إلى ذلك من عدم نظمِه في سلك الرجْمِ بالغيب، وتغييرُ سبكه بزيادة الواو المفيدةِ لزيادة </a:t>
            </a:r>
            <a:r>
              <a:rPr lang="ar-SA" sz="2800" b="1" u="sng" dirty="0" err="1" smtClean="0"/>
              <a:t>وكادةِ</a:t>
            </a:r>
            <a:r>
              <a:rPr lang="ar-SA" sz="2800" b="1" u="sng" dirty="0" smtClean="0"/>
              <a:t> النسبة فيما بين طرفيها لا بوحي آخرَ كما قيل</a:t>
            </a:r>
            <a:r>
              <a:rPr lang="ar-SA" sz="2800" b="1" dirty="0" smtClean="0"/>
              <a:t> {قُل} تحقيقاً للحق وردًّا على الأولين { رَّبِّي أَعْلَمُ} أي: أقوى علماً {بِعِدَّتِهِم} بعددهم {مَّا يَعْلَمُهُمْ إِلَّا قَلِيلٌ} أي: ما يعلم عِدّتهم  إِلاَّ قَلِيلٌ من الناس قد وفقهم الله تعالى للاستشهاد بتلك الشواهد. </a:t>
            </a:r>
            <a:r>
              <a:rPr lang="ar-SA" sz="2800" b="1" u="sng" dirty="0" smtClean="0"/>
              <a:t>قال ابن عباس رضي الله عنهما: حين وقعت الواوُ انقطعت العِدّةُ</a:t>
            </a:r>
            <a:r>
              <a:rPr lang="ar-SA" sz="2800" b="1" dirty="0" smtClean="0"/>
              <a:t> وعليه مدارُ قوله رضي الله عنه: أنا من ذلك القليل ولو كان في ذلك وحيٌ آخرُ لما خفيَ عليه ولما احتاج إلى الاستشهاد بالواو </a:t>
            </a:r>
            <a:r>
              <a:rPr lang="ar-SA" sz="2800" b="1" dirty="0" err="1" smtClean="0"/>
              <a:t>ولكان</a:t>
            </a:r>
            <a:r>
              <a:rPr lang="ar-SA" sz="2800" b="1" dirty="0" smtClean="0"/>
              <a:t> المسلمون أسوةً له في العلم بذلك.</a:t>
            </a:r>
            <a:endParaRPr lang="en-US" sz="2800" dirty="0" smtClean="0"/>
          </a:p>
          <a:p>
            <a:pPr rtl="1">
              <a:buNone/>
            </a:pP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{فَلَا تُمَارِ فِيهِمْ} </a:t>
            </a:r>
            <a:r>
              <a:rPr lang="ar-SA" sz="2800" b="1" u="sng" dirty="0" smtClean="0"/>
              <a:t>الفاءُ لتفريع النهي على ما قبله أي: إذ قد عرفتَ جهلَ أصحابِ القولين فلا تجادلهم في شأن الفتية </a:t>
            </a:r>
            <a:r>
              <a:rPr lang="ar-SA" sz="2800" b="1" dirty="0" smtClean="0"/>
              <a:t>{إِلَّا مِرَاء ظَاهِراً} قدرَ ما تعرّض له الوحيُ من وصفهم بالرجم بالغيب وعدمِ العلم على الوجه الإجمالي وتفويضِ العلم إلى الله سبحانه من غير تصريحٍ بجهلهم وتفضيحٍ لهم فإنه يُخِلُّ بمكارم الأخلاق.</a:t>
            </a:r>
            <a:endParaRPr lang="en-US" sz="2800" dirty="0" smtClean="0"/>
          </a:p>
          <a:p>
            <a:r>
              <a:rPr lang="ar-SA" sz="2800" b="1" dirty="0" smtClean="0"/>
              <a:t>{وَلَا تَسْتَفْتِ فِيهِم مِّنْهُمْ أَحَداً} في شأنهم من الخائضين أَحَدًا  فإن فيما قُص عليك </a:t>
            </a:r>
            <a:r>
              <a:rPr lang="ar-SA" sz="2800" b="1" dirty="0" err="1" smtClean="0"/>
              <a:t>لمندوحةً</a:t>
            </a:r>
            <a:r>
              <a:rPr lang="ar-SA" sz="2800" b="1" dirty="0" smtClean="0"/>
              <a:t> عن ذلك مع أنه لا علمَ لهم بذلك. {وَلَا تَقُولَنَّ لِشَيْءٍ}أي: لأجل شيءٍ تعزم عليه {إِنِّي فَاعِلٌ ذَلِكَ}  الشيءَ{غَداً} أي: فيما يُستقبل من الزمان مطلقاً فيدخُل فيه الغدُ دخولاً </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أولياً ( فإنه نزل حين قالت اليهودُ لقريش: سلُوه عن الروح وعن أصحاب الكهفِ وذي القرنين، فسألوه عليه الصلاة والسلام فقال: (ائتوني غداً أُخبرْكم » ولم يستثنِ فأبطأ عليه الوحيُ حتى شق عليه وكذّبته قريشٌ).</a:t>
            </a:r>
            <a:r>
              <a:rPr lang="ar-SA" sz="2800" dirty="0" smtClean="0"/>
              <a:t> </a:t>
            </a:r>
            <a:r>
              <a:rPr lang="ar-SA" sz="2800" b="1" dirty="0" smtClean="0"/>
              <a:t>{إِلَّا أَن يَشَاءَ اللَّه} استثناءٌ مفرَّغ من النهي أي: لا تقولن ذلك في حال من الأحوال إلا حالَ ملابستِه بمشيئته تعالى على الوجه المعتادِ وهو أن يقال: إن شاء الله أو في وقت من الأوقات إلا وقتَ أن يشاء الله أن تقوله لا مطلقاً بل مشيئةً إذن، {وَاذْكُر رَّبَّكَ إِذَا نَسِيتَ} بقولك: إن شاء الله متدارِكاً له إذا فرَطَ منك</a:t>
            </a:r>
            <a:r>
              <a:rPr lang="en-US" sz="2800" b="1" dirty="0" smtClean="0"/>
              <a:t> </a:t>
            </a:r>
            <a:r>
              <a:rPr lang="ar-SA" sz="2800" b="1" dirty="0" smtClean="0"/>
              <a:t>نسيانٌ ثم ذكرتَه، </a:t>
            </a:r>
            <a:r>
              <a:rPr lang="ar-SA" sz="2800" b="1" u="sng" dirty="0" smtClean="0"/>
              <a:t>وعن ابن عباس رضي الله عنهما: ولو بعد سنةٍ ما لم يحنَثْ، ولذلك جوّز تأخيرُ الاستثناءِ، وعامةُ الفقهاء على خلافه إذ لو صح ذلك لما تقرر إقرارٌ ولا طلاقٌ ولا </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err="1" smtClean="0"/>
              <a:t>عَتاقٌ</a:t>
            </a:r>
            <a:r>
              <a:rPr lang="ar-SA" b="1" u="sng" dirty="0" smtClean="0"/>
              <a:t> ولم يُعلم صِدقٌ ولا كذِبٌ</a:t>
            </a:r>
            <a:r>
              <a:rPr lang="ar-SA" b="1" dirty="0" smtClean="0"/>
              <a:t>. {وَقُلْ عَسَى أَن يَهْدِيَنِ رَبِّي} أي: يوفقني {لِأَقْرَبَ مِنْ هَذَا} أي: لشيء أقربَ وأظهرَ من نبأ أصحابِ الكهفِ من الآيات والدلائل الدالةِ على نبوتي {رَشَداً}أي: إرشاداً للناس ودلالةً على ذلك، وقد فعل عز وجل ذلك حيث آتاه من البينات ما هو أعظمُ من ذلك وأبينُ كقصص الأنبياءِ المتباعدِ أيامُهم والحوادثِ النازلة في الأعصار المستقبلةِ إلى قيام الساعةِ أو لأقربَ رشداً وأدنى خبراً من المنسيّ.</a:t>
            </a:r>
            <a:r>
              <a:rPr lang="ar-SA" dirty="0" smtClean="0"/>
              <a:t> </a:t>
            </a:r>
            <a:r>
              <a:rPr lang="ar-SA" b="1" dirty="0" smtClean="0"/>
              <a:t>{وَلَبِثُوا فِي كَهْفِهِمْ} أحياءً مضروباً على آذانهم  { ثَلَاثَ مِئَةٍ سِنِينَ وَازْدَادُوا تِسْعاً} وهي جملةٌ مستأنَفةٌ </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مبيّنةٌ لما أُجمل فيما سلف وأُشير إلى عزة منالِه، وقيل: إنه حكايةُ كلامِ أهلِ الكتابِ فإنهم اختلفوا في مدة لُبثِهم كما اختلفوا في عِدّتهم فقال بعضهم هكذا وبعضُهم ثلاثمائة، </a:t>
            </a:r>
            <a:r>
              <a:rPr lang="ar-SA" b="1" u="sng" dirty="0" smtClean="0"/>
              <a:t>وروي عن علي رضي الله عنه أنه قال: عند أهلِ الكتابِ أنهم لبِثوا ثلاثَمائةِ سنةٍ شمسيةٍ والله تعالى ذكر السنةَ القمريةَ والتفاوتَ بينهما في كل مائة سنةٍ ثلاث سنين فيكون ثلاثَمائةٍ وتسعَ سنين</a:t>
            </a:r>
            <a:r>
              <a:rPr lang="ar-SA" b="1" dirty="0" smtClean="0"/>
              <a:t>،{قُلِ اللَّهُ أَعْلَمُ بِمَا لَبِثُوا} أي: بالزمان الذي لبثوا فيه. {لَهُ غَيْبُ السَّمَاوَاتِ وَالْأَرْضِ } أي: ما غاب فيهما وخفيَ من أحوال أهلِهما، </a:t>
            </a:r>
            <a:r>
              <a:rPr lang="ar-SA" b="1" u="sng" dirty="0" smtClean="0"/>
              <a:t>واللامُ للاختصاص العلميِّ دون التكوينيِّ</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فإنه غيرُ مختص بالغيب</a:t>
            </a:r>
            <a:r>
              <a:rPr lang="ar-SA" b="1" dirty="0" smtClean="0"/>
              <a:t> {أَبْصِرْ بِهِ وَأَسْمِعْ} </a:t>
            </a:r>
            <a:r>
              <a:rPr lang="ar-SA" b="1" u="sng" dirty="0" smtClean="0"/>
              <a:t>دلّ بصيغة التعجبِ على أن شأنَ علمِه سبحانه بالمبصَرات والمسموعاتِ خارجٌ عما عليه إدراكُ المدرِكين لا يحجُبه شيءٌ ولا يحول دونه حائلٌ ولا يتفاوت بالنسبة إليه اللطيفُ والكثيفُ والصغيرُ والكبيرُ والخفيُّ والجليُّ</a:t>
            </a:r>
            <a:r>
              <a:rPr lang="ar-SA" b="1" dirty="0" smtClean="0"/>
              <a:t>، </a:t>
            </a:r>
            <a:r>
              <a:rPr lang="ar-SA" b="1" u="sng" dirty="0" smtClean="0"/>
              <a:t>والهاءُ ضميرُ الجلالة، ومحلُّه الرفعُ على الفاعلية والباء مَزيدةٌ عند سيبويهِ</a:t>
            </a:r>
            <a:r>
              <a:rPr lang="ar-SA" b="1" dirty="0" smtClean="0"/>
              <a:t> {مَا لَهُم مِّن دُونِهِ مِن وَلِيٍّ} لأهل السمواتِ والأرض مِن دُونِهِ تعالى مِن وَلِىّ يتولى أمورَهم وينصُرهم استقلالاً {وَلَا يُشْرِكُ فِي حُكْمِهِ أَحَداً}في قضائه أو في علم الغيب أَحَدًا منهم ولا يُجعل له فيه </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مدخلاً وهو كما ترى أبلغُ في نفي الشريكِ من أن يقال: من ولي ولا شريكٍ، ولما دل انتظامُ القرآنِ الكريم لقصة أصحابِ الكهف من حيث إنهم بالنسبة إلى النبي صلى الله عليه وسلم من المغيبات على أنه وحيٌ معجزٌ أمره عليه الصلاة والسلام بالمداومة على دراسته فقال: {وَاتْلُ مَا أُوحِيَ إِلَيْكَ مِن كِتَابِ رَبِّكَ} ولا تسمَعْ لقولهم: ائتِ بقرآن غيرِ هذا أو بدِّلْه {لَا مُبَدِّلَ لِكَلِمَاتِهِ}لا قادرَ على تبديله وتغييره غيرُه {وَلَن تَجِدَ} أبدَ الدهر وإن بالغتَ في الطلب {مِن دُونِهِ مُلْتَحَداً}ملجأً تعدل إليه عند إلمام مُلِمّة.</a:t>
            </a:r>
            <a:endParaRPr lang="en-US" dirty="0" smtClean="0"/>
          </a:p>
          <a:p>
            <a:pPr rtl="1"/>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1783</TotalTime>
  <Words>1307</Words>
  <Application>Microsoft Office PowerPoint</Application>
  <PresentationFormat>A4 Paper (210x297 mm)‎</PresentationFormat>
  <Paragraphs>45</Paragraphs>
  <Slides>15</Slides>
  <Notes>2</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5</vt:lpstr>
      <vt:lpstr>المحاضرة الخامسة: (المقطع الرابع): </vt:lpstr>
      <vt:lpstr>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175</cp:revision>
  <dcterms:created xsi:type="dcterms:W3CDTF">2009-10-14T19:14:34Z</dcterms:created>
  <dcterms:modified xsi:type="dcterms:W3CDTF">2012-02-18T15:16:36Z</dcterms:modified>
</cp:coreProperties>
</file>