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9" r:id="rId4"/>
    <p:sldId id="289" r:id="rId5"/>
    <p:sldId id="267" r:id="rId6"/>
    <p:sldId id="287" r:id="rId7"/>
    <p:sldId id="288" r:id="rId8"/>
    <p:sldId id="290" r:id="rId9"/>
    <p:sldId id="291" r:id="rId10"/>
    <p:sldId id="292" r:id="rId11"/>
    <p:sldId id="293"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430" autoAdjust="0"/>
  </p:normalViewPr>
  <p:slideViewPr>
    <p:cSldViewPr>
      <p:cViewPr>
        <p:scale>
          <a:sx n="49" d="100"/>
          <a:sy n="49" d="100"/>
        </p:scale>
        <p:origin x="-43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smtClean="0">
                <a:solidFill>
                  <a:srgbClr val="376092"/>
                </a:solidFill>
                <a:cs typeface="Arial" pitchFamily="34" charset="0"/>
              </a:rPr>
              <a:t>5</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6002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400" b="1" dirty="0" smtClean="0">
                <a:solidFill>
                  <a:srgbClr val="898989"/>
                </a:solidFill>
                <a:latin typeface="Calibri" pitchFamily="34" charset="0"/>
              </a:rPr>
              <a:t>كلية الآداب – قسم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5130" name="Title 1"/>
          <p:cNvSpPr txBox="1">
            <a:spLocks/>
          </p:cNvSpPr>
          <p:nvPr/>
        </p:nvSpPr>
        <p:spPr bwMode="auto">
          <a:xfrm>
            <a:off x="457200" y="2743200"/>
            <a:ext cx="5099050" cy="1981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a:t>
            </a:r>
            <a:r>
              <a:rPr lang="ar-SA" sz="3700" b="1" dirty="0" smtClean="0">
                <a:solidFill>
                  <a:srgbClr val="376092"/>
                </a:solidFill>
                <a:latin typeface="AYM Wadiy S_U normal."/>
                <a:cs typeface="Times New Roman" pitchFamily="18" charset="0"/>
              </a:rPr>
              <a:t>ه  </a:t>
            </a:r>
          </a:p>
          <a:p>
            <a:pPr algn="l">
              <a:lnSpc>
                <a:spcPct val="80000"/>
              </a:lnSpc>
            </a:pPr>
            <a:r>
              <a:rPr lang="ar-SA" sz="2800" b="1" dirty="0" smtClean="0">
                <a:solidFill>
                  <a:srgbClr val="7F7F7F"/>
                </a:solidFill>
                <a:latin typeface="Calibri" pitchFamily="34" charset="0"/>
                <a:cs typeface="Times New Roman" pitchFamily="18" charset="0"/>
              </a:rPr>
              <a:t>تفسير (2)              </a:t>
            </a:r>
            <a:endParaRPr lang="en-US" sz="2800" b="1" dirty="0">
              <a:solidFill>
                <a:srgbClr val="7F7F7F"/>
              </a:solidFill>
              <a:latin typeface="Calibri" pitchFamily="34" charset="0"/>
            </a:endParaRPr>
          </a:p>
          <a:p>
            <a:pPr algn="l">
              <a:lnSpc>
                <a:spcPct val="80000"/>
              </a:lnSpc>
            </a:pPr>
            <a:r>
              <a:rPr lang="ar-SA" sz="2800" b="1" dirty="0">
                <a:solidFill>
                  <a:srgbClr val="7F7F7F"/>
                </a:solidFill>
                <a:latin typeface="Calibri" pitchFamily="34" charset="0"/>
                <a:cs typeface="Times New Roman" pitchFamily="18" charset="0"/>
              </a:rPr>
              <a:t>د. </a:t>
            </a:r>
            <a:r>
              <a:rPr lang="ar-SA" sz="2800" b="1" dirty="0" smtClean="0">
                <a:solidFill>
                  <a:srgbClr val="7F7F7F"/>
                </a:solidFill>
                <a:latin typeface="Calibri" pitchFamily="34" charset="0"/>
                <a:cs typeface="Times New Roman" pitchFamily="18" charset="0"/>
              </a:rPr>
              <a:t>محمد عبد الرحمن العودات</a:t>
            </a:r>
            <a:endParaRPr lang="en-US" sz="2800" b="1" dirty="0">
              <a:solidFill>
                <a:srgbClr val="7F7F7F"/>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990600" y="2514600"/>
            <a:ext cx="8420100" cy="1470025"/>
          </a:xfrm>
        </p:spPr>
        <p:txBody>
          <a:bodyPr/>
          <a:lstStyle/>
          <a:p>
            <a:pPr eaLnBrk="1" hangingPunct="1"/>
            <a:r>
              <a:rPr lang="ar-SA" b="1" u="sng" dirty="0" smtClean="0"/>
              <a:t>المحاضرة السادسة: المقطع الخامس: </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u="sng" dirty="0" smtClean="0"/>
              <a:t>تعقيبات على قصة أصحاب الكهف.</a:t>
            </a:r>
            <a:endParaRPr lang="en-US" sz="4000" dirty="0" smtClean="0"/>
          </a:p>
          <a:p>
            <a:pPr rtl="1"/>
            <a:endParaRPr lang="en-US" sz="4000" dirty="0" smtClean="0"/>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 </a:t>
            </a:r>
            <a:r>
              <a:rPr lang="en-US" dirty="0" smtClean="0"/>
              <a:t/>
            </a:r>
            <a:br>
              <a:rPr lang="en-US" dirty="0" smtClean="0"/>
            </a:br>
            <a:r>
              <a:rPr lang="ar-SA" dirty="0" smtClean="0">
                <a:solidFill>
                  <a:srgbClr val="376092"/>
                </a:solidFill>
                <a:cs typeface="Arial" pitchFamily="34" charset="0"/>
              </a:rPr>
              <a:t>:</a:t>
            </a:r>
          </a:p>
        </p:txBody>
      </p:sp>
      <p:sp>
        <p:nvSpPr>
          <p:cNvPr id="8195" name="Content Placeholder 2"/>
          <p:cNvSpPr>
            <a:spLocks noGrp="1"/>
          </p:cNvSpPr>
          <p:nvPr>
            <p:ph idx="1"/>
          </p:nvPr>
        </p:nvSpPr>
        <p:spPr>
          <a:xfrm>
            <a:off x="228600" y="1295400"/>
            <a:ext cx="9144000" cy="4953000"/>
          </a:xfrm>
        </p:spPr>
        <p:txBody>
          <a:bodyPr/>
          <a:lstStyle/>
          <a:p>
            <a:pPr eaLnBrk="1" hangingPunct="1"/>
            <a:r>
              <a:rPr lang="ar-SA" b="1" dirty="0" smtClean="0"/>
              <a:t>قوله تعالى: {وَاصْبِرْ نَفْسَكَ مَعَ الَّذِينَ يَدْعُونَ رَبَّهُم بِالْغَدَاةِ وَالْعَشِيِّ يُرِيدُونَ وَجْهَهُ وَلَا تَعْدُ عَيْنَاكَ عَنْهُمْ تُرِيدُ زِينَةَ الْحَيَاةِ الدُّنْيَا وَلَا تُطِعْ مَنْ أَغْفَلْنَا قَلْبَهُ عَن ذِكْرِنَا وَاتَّبَعَ هَوَاهُ وَكَانَ أَمْرُهُ فُرُطاً{28} وَقُلِ الْحَقُّ مِن رَّبِّكُمْ فَمَن شَاء فَلْيُؤْمِن وَمَن شَاء فَلْيَكْفُرْ إِنَّا أَعْتَدْنَا لِلظَّالِمِينَ نَاراً أَحَاطَ بِهِمْ سُرَادِقُهَا وَإِن يَسْتَغِيثُوا يُغَاثُوا بِمَاء كَالْمُهْلِ يَشْوِي الْوُجُوهَ بِئْسَ الشَّرَابُ وَسَاءتْ مُرْتَفَقاً{29} إِنَّ الَّذِينَ آمَنُوا وَعَمِلُوا الصَّالِحَاتِ إِنَّا لَا نُضِيعُ أَجْرَ مَنْ أَحْسَنَ عَمَلاً{30} أُوْلَئِكَ لَهُمْ جَنَّاتُ عَدْنٍ تَجْرِي مِن تَحْتِهِمُ الْأَنْهَارُ يُحَلَّوْنَ فِيهَا مِنْ </a:t>
            </a:r>
            <a:r>
              <a:rPr lang="en-US" b="1" dirty="0" smtClean="0"/>
              <a:t> </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304800" y="1219200"/>
            <a:ext cx="9144000" cy="4953000"/>
          </a:xfrm>
        </p:spPr>
        <p:txBody>
          <a:bodyPr/>
          <a:lstStyle/>
          <a:p>
            <a:pPr rtl="1"/>
            <a:r>
              <a:rPr lang="ar-SA" b="1" dirty="0" smtClean="0"/>
              <a:t> </a:t>
            </a:r>
          </a:p>
          <a:p>
            <a:pPr rtl="1"/>
            <a:r>
              <a:rPr lang="ar-SA" b="1" dirty="0" smtClean="0"/>
              <a:t>أَسَاوِرَ مِن ذَهَبٍ وَيَلْبَسُونَ ثِيَاباً خُضْراً مِّن سُندُسٍ وَإِسْتَبْرَقٍ مُّتَّكِئِينَ فِيهَا عَلَى الْأَرَائِكِ نِعْمَ الثَّوَابُ وَحَسُنَتْ مُرْتَفَقاً{31}}.</a:t>
            </a:r>
            <a:endParaRPr lang="en-US" dirty="0" smtClean="0"/>
          </a:p>
          <a:p>
            <a:r>
              <a:rPr lang="ar-SA" b="1" dirty="0" smtClean="0"/>
              <a:t> {وَاصْبِرْ نَفْسَكَ مَعَ الَّذِينَ يَدْعُونَ رَبَّهُم </a:t>
            </a:r>
            <a:r>
              <a:rPr lang="ar-SA" b="1" dirty="0" err="1" smtClean="0"/>
              <a:t>بِالْغَدَاةِ</a:t>
            </a:r>
            <a:r>
              <a:rPr lang="ar-SA" b="1" dirty="0" smtClean="0"/>
              <a:t> </a:t>
            </a:r>
            <a:r>
              <a:rPr lang="ar-SA" b="1" dirty="0" err="1" smtClean="0"/>
              <a:t>وَالْعَشِيِّ</a:t>
            </a:r>
            <a:r>
              <a:rPr lang="ar-SA" b="1" dirty="0" smtClean="0"/>
              <a:t>} احبِسها وثبِّتها مصاحِبةً مَعَ الدائبين على الدعاء في جميع الأوقاتِ، </a:t>
            </a:r>
            <a:r>
              <a:rPr lang="ar-SA" b="1" u="sng" dirty="0" smtClean="0"/>
              <a:t>والمرادُ بهم فقراءُ المؤمنين مثلُ صُهيبٍ وعمارٍ وخبابٍ</a:t>
            </a:r>
            <a:r>
              <a:rPr lang="ar-SA" b="1" dirty="0" smtClean="0"/>
              <a:t> ونحوِهم رضي الله عنهم، وقد قال قومُ نوحٍ عليه السلام: {قَالُوا أَنُؤْمِنُ لَكَ وَاتَّبَعَكَ الْأَرْذَلُونَ }الشعراء111. والتعبيرُ عنهم بالموصول لتعليل الأمر بما في حيز الصلة </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endParaRPr lang="en-US" dirty="0"/>
          </a:p>
        </p:txBody>
      </p:sp>
      <p:sp>
        <p:nvSpPr>
          <p:cNvPr id="7171" name="Text Placeholder 5"/>
          <p:cNvSpPr>
            <a:spLocks noGrp="1"/>
          </p:cNvSpPr>
          <p:nvPr>
            <p:ph idx="1"/>
          </p:nvPr>
        </p:nvSpPr>
        <p:spPr/>
        <p:txBody>
          <a:bodyPr/>
          <a:lstStyle/>
          <a:p>
            <a:pPr rtl="1"/>
            <a:r>
              <a:rPr lang="ar-SA" b="1" dirty="0" smtClean="0"/>
              <a:t>من الخَصلة الداعيةِ إلى إدامة الصحبة. {يُرِيدُونَ} بدعائهم ذلك الصحبة     { وَجْهَهُ} حالٌ من المستكنِّ في يدْعون أي: مريدين لرضاه تعالى وطاعته، {وَلَا تَعْدُ عَيْنَاكَ عَنْهُمْ} أي: لا يجاوِزْهم نظرُك إلى غيرهم، مِن عدَاه أي: جاوزه، واستعمالُه بعن لتضمينه معنى النبوِّ أو لا تصرِفْ عيناك النظرَ عنهم إلى غيرهم، من عدَوتُه عن الأمر أي: صرفتُه عنه على أن المفعولَ محذوفٌ لظهوره، </a:t>
            </a:r>
            <a:r>
              <a:rPr lang="ar-SA" b="1" u="sng" dirty="0" smtClean="0"/>
              <a:t>والمرادُ نهيُه عليه السلام عن الازدراء بهم لرثاثة زِيِّهم طموحاً إلى زِيّ الأغنياء</a:t>
            </a:r>
            <a:r>
              <a:rPr lang="ar-SA" b="1" dirty="0" smtClean="0"/>
              <a:t> {تُرِيدُ زِينَةَ الْحَيَاةِ الدُّنْيَا} أي: تطلب مجالسةَ الأشراف والأغنياءِ وأصحابِ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b="1" dirty="0" smtClean="0"/>
              <a:t>الدنيا، وهي حالٌ من الكاف على الوجه الأولِ، </a:t>
            </a:r>
            <a:endParaRPr lang="en-US" sz="2800" dirty="0" smtClean="0"/>
          </a:p>
          <a:p>
            <a:pPr rtl="1"/>
            <a:r>
              <a:rPr lang="ar-SA" sz="2800" b="1" dirty="0" smtClean="0"/>
              <a:t>{وَلَا تُطِعْ مَنْ أَغْفَلْنَا قَلْبَهُ عَن ذِكْرِنَا} في تنحية الفقراءِ عن مجالسك مَنْ جعلناه غافلاً لبطلان استعدادِه للذكر بالمرة عَن ذِكْرِنَا كأولئك الذين يدعونك إلى طرد الفقراءِ عن مجلسك فإنهم غافلون عن ذكرنا على خلاف ما عليه المؤمنون من الدعاء في مجامع الأوقاتِ، وفيه تنبيهٌ على أن الباعثَ له على ذلك الدعاءِ غفلةُ قلبه عن جناب الله سبحانه وجهته وانهماكُه في الحسيات حتى خفيَ عليه أن الشرفَ بحِلْية النفس لا بزينة الجسد، </a:t>
            </a:r>
            <a:endParaRPr lang="en-US" sz="2800" dirty="0" smtClean="0"/>
          </a:p>
          <a:p>
            <a:pPr rtl="1">
              <a:buNone/>
            </a:pPr>
            <a:r>
              <a:rPr lang="ar-SA" sz="2800" b="1" dirty="0" smtClean="0"/>
              <a:t>{وَاتَّبَعَ هَوَاهُ وَكَانَ أَمْرُهُ فُرُطاً}  ضيَاعاً وهلاكاً أو متقدماً للحق والصواب نابذاً له وراءَ ظهره، من قولهم: فرسٌ فرُطٌ أي: متقدِّمٌ للخيل أو هو بمعنى الإفراط والتفريطِ فإن الغفلةَ عن ذكره سبحانه تؤدّي إلى </a:t>
            </a:r>
            <a:r>
              <a:rPr lang="ar-SA" sz="2800" b="1" dirty="0" err="1" smtClean="0"/>
              <a:t>اتباع</a:t>
            </a:r>
            <a:r>
              <a:rPr lang="ar-SA" sz="2800" b="1" dirty="0" smtClean="0"/>
              <a:t> الهوى المؤدِّي إلى التجاوز والتباعُدِ عن الحق والصواب،</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b="1" dirty="0" smtClean="0"/>
              <a:t>والتعبيرُ عنهم بالموصول للإيذان بعلية ما في حيز الصلة للنهي عن الإطاعة.</a:t>
            </a:r>
            <a:endParaRPr lang="en-US" sz="2800" dirty="0" smtClean="0"/>
          </a:p>
          <a:p>
            <a:r>
              <a:rPr lang="ar-SA" sz="2800" dirty="0" smtClean="0"/>
              <a:t> </a:t>
            </a:r>
            <a:r>
              <a:rPr lang="ar-SA" sz="2800" b="1" dirty="0" smtClean="0"/>
              <a:t>{وَقُلِ الْحَقُّ مِن رَّبِّكُمْ} لأولئك الغافلين المتبعين هواهم ما أوحيَ إليَّ الحقُّ لا غيرُ كائناً من ربكم، أو الحقُّ المعهودُ من جهة ربكم لا من جهتي حتى يُتصور فيه التبديلُ أو يُمكنَ الترددُ في </a:t>
            </a:r>
            <a:r>
              <a:rPr lang="ar-SA" sz="2800" b="1" dirty="0" err="1" smtClean="0"/>
              <a:t>اتباعه</a:t>
            </a:r>
            <a:r>
              <a:rPr lang="ar-SA" sz="2800" b="1" dirty="0" smtClean="0"/>
              <a:t> وقوله تعالى: {فَمَن شَاء فَلْيُؤْمِن وَمَن شَاء فَلْيَكْفُرْ} إما من تمام القولِ المأمورِ به</a:t>
            </a:r>
            <a:r>
              <a:rPr lang="ar-SA" sz="2800" b="1" u="sng" dirty="0" smtClean="0"/>
              <a:t> والفاءُ لترتيب ما بعدها على ما قبلها بطريق التهديد لا لتفريعه عليه</a:t>
            </a:r>
            <a:r>
              <a:rPr lang="ar-SA" sz="2800" b="1" dirty="0" smtClean="0"/>
              <a:t> كما في قوله تعالى: {هَذَا عَطَاؤُنَا فَامْنُنْ أَوْ أَمْسِكْ بِغَيْرِ حِسَابٍ }ص3.  </a:t>
            </a:r>
            <a:r>
              <a:rPr lang="ar-SA" sz="2800" b="1" u="sng" dirty="0" smtClean="0"/>
              <a:t>وفيه من التهديد وإظهارِ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u="sng" dirty="0" smtClean="0"/>
              <a:t>الاستغناءِ عن متابعتهم وعدمِ المبالاةِ بهم وبإيمانهم وجوداً وعدماً ما لا يخفى، وإما تهديدٌ من جهة الله تعالى</a:t>
            </a:r>
            <a:r>
              <a:rPr lang="ar-SA" sz="2800" b="1" dirty="0" smtClean="0"/>
              <a:t> والفاء لترتيب ما بعدها من التهديد على الأمر لا على مضمون المأمورِ </a:t>
            </a:r>
            <a:r>
              <a:rPr lang="ar-SA" sz="2800" b="1" dirty="0" err="1" smtClean="0"/>
              <a:t>به</a:t>
            </a:r>
            <a:r>
              <a:rPr lang="ar-SA" sz="2800" b="1" dirty="0" smtClean="0"/>
              <a:t>، والمعنى قل لهم ذلك، وبعد ذلك من شاء أن يؤمن </a:t>
            </a:r>
            <a:r>
              <a:rPr lang="ar-SA" sz="2800" b="1" dirty="0" err="1" smtClean="0"/>
              <a:t>به</a:t>
            </a:r>
            <a:r>
              <a:rPr lang="ar-SA" sz="2800" b="1" dirty="0" smtClean="0"/>
              <a:t> أو أن يصدِّقَك فيه فليؤمن ومن شاء أن يكفُر </a:t>
            </a:r>
            <a:r>
              <a:rPr lang="ar-SA" sz="2800" b="1" dirty="0" err="1" smtClean="0"/>
              <a:t>به</a:t>
            </a:r>
            <a:r>
              <a:rPr lang="ar-SA" sz="2800" b="1" dirty="0" smtClean="0"/>
              <a:t> أو يكذِّبَك فيه فليفعل، فقوله تعالى: {إِنَّا أَعْتَدْنَا لِلظَّالِمِينَ} وعيدٌ شديدٌ وتأكيدٌ للتهديد وتعليلٌ لما يفيده من الزجر عن الكفر أو لما يُفْهم من ظاهر التخييرِ من عدم المبالاةِ بكفرهم وقلةِ الاهتمامِ بزجرهم عنه، فإن إعدادَ جزائِه من دواعي الإملاءِ والإمهالِ، وعلى الوجه الأول هو تعليلٌ للأمر بما ذكر من التخيير التهديديِّ أي: قل لهم ذلك إنا أعتدنا {لِلظَّالِمِينَ} أي: هيأنا للكافرين بالحق بعد ما جاء من الله سبحانه، </a:t>
            </a:r>
            <a:r>
              <a:rPr lang="ar-SA" sz="2800" b="1" u="sng" dirty="0" smtClean="0"/>
              <a:t>والتعبيرُ عنهم</a:t>
            </a:r>
            <a:endParaRPr lang="ar-SA"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u="sng" dirty="0" smtClean="0"/>
              <a:t>بالظالمين للتنبيه على أن مشيئةَ الكفر واختيارَه تجاوزٌ عن الحد ووضعٌ للشيء في غير موضعه </a:t>
            </a:r>
            <a:r>
              <a:rPr lang="ar-SA" sz="2800" b="1" dirty="0" smtClean="0"/>
              <a:t>{إنَاراً}  عظيمةً عجيبة {أَحَاطَ بِهِمْ} أي: يحيط بهم، وإيثارُ صيغةِ الماضي للدِلالة على التحقق { وَإِن يَسْتَغِيثُوا} من العطش { يُغَاثُوا بِمَاء كَالْمُهْلِ } كالحديد المذاب، { يَشْوِي الْوُجُوهَ}  إذا قدم ليُشرَب انشوى الوجهُ لحرارته. {</a:t>
            </a:r>
            <a:r>
              <a:rPr lang="ar-SA" sz="2800" b="1" dirty="0" err="1" smtClean="0"/>
              <a:t>بِئْسَ</a:t>
            </a:r>
            <a:r>
              <a:rPr lang="ar-SA" sz="2800" b="1" dirty="0" smtClean="0"/>
              <a:t> الشَّرَابُ وَسَاءتْ مُرْتَفَقاً} ذلك وَسَاءتْ النار متكأً، </a:t>
            </a:r>
            <a:r>
              <a:rPr lang="ar-SA" sz="2800" b="1" u="sng" dirty="0" smtClean="0"/>
              <a:t>وأصل الارتفاقِ نصبُ المِرْفقِ تحت الخد وأنى ذلك في النار، وإنما هو بمقابلة قوله تعالى: </a:t>
            </a:r>
            <a:r>
              <a:rPr lang="ar-SA" sz="2800" b="1" dirty="0" smtClean="0"/>
              <a:t>{أنِعْمَ الثَّوَابُ وَحَسُنَتْ مُرْتَفَقاً }</a:t>
            </a:r>
            <a:endParaRPr lang="en-US" sz="2800" b="1" u="sng" dirty="0" smtClean="0"/>
          </a:p>
          <a:p>
            <a:pPr rtl="1">
              <a:buNone/>
            </a:pPr>
            <a:r>
              <a:rPr lang="en-US" sz="2800" dirty="0" smtClean="0"/>
              <a:t> </a:t>
            </a:r>
            <a:r>
              <a:rPr lang="ar-SA" sz="2800" b="1" dirty="0" smtClean="0"/>
              <a:t>{إِنَّ الَّذِينَ آمَنُوا} </a:t>
            </a:r>
            <a:r>
              <a:rPr lang="ar-SA" sz="2800" b="1" u="sng" dirty="0" smtClean="0"/>
              <a:t>في محل التعليلِ للحث على الإيمان </a:t>
            </a:r>
            <a:r>
              <a:rPr lang="ar-SA" sz="2800" b="1" u="sng" dirty="0" err="1" smtClean="0"/>
              <a:t>المنفهِم</a:t>
            </a:r>
            <a:r>
              <a:rPr lang="ar-SA" sz="2800" b="1" u="sng" dirty="0" smtClean="0"/>
              <a:t> من التخيير</a:t>
            </a:r>
            <a:r>
              <a:rPr lang="ar-SA" sz="2800" b="1" dirty="0" smtClean="0"/>
              <a:t>، كأنه قيل: وللذين آمنوا، </a:t>
            </a:r>
            <a:r>
              <a:rPr lang="ar-SA" sz="2800" b="1" u="sng" dirty="0" smtClean="0"/>
              <a:t>ولعل تغييرَ سبكه للإيذان بكمال تنافي مآليْ الفريقين أي: إن الذين آمنوا </a:t>
            </a:r>
            <a:endParaRPr lang="en-US" sz="2800" dirty="0" smtClean="0"/>
          </a:p>
          <a:p>
            <a:pPr rtl="1">
              <a:buNone/>
            </a:pPr>
            <a:endParaRPr lang="ar-SA"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u="sng" dirty="0" smtClean="0"/>
              <a:t>بالحق الذي أوحيَ إليك</a:t>
            </a:r>
            <a:r>
              <a:rPr lang="ar-SA" sz="2800" b="1" dirty="0" smtClean="0"/>
              <a:t> {وَعَمِلُوا الصَّالِحَاتِ} حسبما بين في تضاعيفه {إِنَّا لَا نُضِيعُ أَجْرَ مَنْ أَحْسَنَ عَمَلاً} خبرُ إن الأولى هي الثانيةُ مع ما في حيزها والراجعُ محذوفٌ أي: من أحسنَ منهم عملاً،</a:t>
            </a:r>
            <a:r>
              <a:rPr lang="ar-SA" sz="2800" dirty="0" smtClean="0"/>
              <a:t> </a:t>
            </a:r>
            <a:r>
              <a:rPr lang="ar-SA" sz="2800" b="1" dirty="0" smtClean="0"/>
              <a:t>{أُوْلَئِكَ} المنعوتون بالنعوت الجليلة { لَهُمْ جَنَّاتُ عَدْنٍ تَجْرِي مِن تَحْتِهِمُ الْأَنْهَارُ} استئنافٌ لبيان الأجر، أو هو الخبرُ وما بينهما اعتراضٌ أو هو خبرٌ بعد خبر {يُحَلَّوْنَ فِيهَا مِنْ أَسَاوِرَ مِن ذَهَبٍ} </a:t>
            </a:r>
            <a:r>
              <a:rPr lang="ar-SA" sz="2800" b="1" u="sng" dirty="0" smtClean="0"/>
              <a:t>من الأولى ابتدائيةٌ والثانيةُ صفةٌ لأساور والتنكيرُ للتفخيم وهو جمعُ أَسوِرة أو إسْوار جمع سِوار</a:t>
            </a:r>
            <a:r>
              <a:rPr lang="ar-SA" sz="2800" b="1" dirty="0" smtClean="0"/>
              <a:t>  {وَيَلْبَسُونَ ثِيَاباً خُضْراً} </a:t>
            </a:r>
            <a:r>
              <a:rPr lang="ar-SA" sz="2800" b="1" u="sng" dirty="0" smtClean="0"/>
              <a:t>خُصت الخُضرة بثيابهم لأنها أحسنُ الألوان وأكثرُها طراوة </a:t>
            </a:r>
            <a:r>
              <a:rPr lang="ar-SA" sz="2800" b="1" dirty="0" smtClean="0"/>
              <a:t>{مِّن سُندُسٍ وَإِسْتَبْرَقٍ} أي: </a:t>
            </a:r>
            <a:r>
              <a:rPr lang="ar-SA" sz="2800" b="1" u="sng" dirty="0" smtClean="0"/>
              <a:t>مما رقّ من الديباج </a:t>
            </a:r>
            <a:endParaRPr lang="ar-SA"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smtClean="0"/>
              <a:t>وغلُظ، جمعَ بين النوعين للدِلالة على أن فيها ما تشتهي الأنفسُ وتلَذّ الأعين</a:t>
            </a:r>
            <a:endParaRPr lang="en-US" dirty="0" smtClean="0"/>
          </a:p>
          <a:p>
            <a:pPr rtl="1"/>
            <a:r>
              <a:rPr lang="ar-SA" b="1" dirty="0" smtClean="0"/>
              <a:t> {مُّتَّكِئِينَ فِيهَا عَلَى الْأَرَائِكِ} على السرُر على ما هو شأن المتنعمين {نِعْمَ الثَّوَابُ} ذلك {وَحَسُنَتْ} أي: الأرائك {مُرْتَفَقاً} أي: متكأ. </a:t>
            </a:r>
            <a:endParaRPr lang="en-US" dirty="0" smtClean="0"/>
          </a:p>
          <a:p>
            <a:pPr rtl="1"/>
            <a:r>
              <a:rPr lang="ar-SA" b="1" dirty="0" smtClean="0"/>
              <a:t> </a:t>
            </a:r>
            <a:endParaRPr lang="en-US" dirty="0" smtClean="0"/>
          </a:p>
          <a:p>
            <a:pPr rtl="1"/>
            <a:endParaRPr lang="en-US"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1759</TotalTime>
  <Words>909</Words>
  <Application>Microsoft Office PowerPoint</Application>
  <PresentationFormat>A4 Paper (210x297 mm)‎</PresentationFormat>
  <Paragraphs>42</Paragraphs>
  <Slides>12</Slides>
  <Notes>2</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5</vt:lpstr>
      <vt:lpstr>المحاضرة السادسة: المقطع الخامس: </vt:lpstr>
      <vt:lpstr>  :</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177</cp:revision>
  <dcterms:created xsi:type="dcterms:W3CDTF">2009-10-14T19:14:34Z</dcterms:created>
  <dcterms:modified xsi:type="dcterms:W3CDTF">2012-02-21T16:11:04Z</dcterms:modified>
</cp:coreProperties>
</file>