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9" r:id="rId4"/>
    <p:sldId id="289" r:id="rId5"/>
    <p:sldId id="267" r:id="rId6"/>
    <p:sldId id="287" r:id="rId7"/>
    <p:sldId id="288" r:id="rId8"/>
    <p:sldId id="290"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43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السابعة: المقطع السادس: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المشهد الأول من قصة أصحاب الجنتين</a:t>
            </a:r>
            <a:endParaRPr lang="en-US" sz="4000" dirty="0" smtClean="0"/>
          </a:p>
          <a:p>
            <a:pPr rtl="1"/>
            <a:endParaRPr lang="en-US" sz="4000" dirty="0" smtClean="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r>
              <a:rPr lang="ar-SA" b="1" dirty="0" smtClean="0"/>
              <a:t>قوله تعالى: {وَاضْرِبْ لَهُم مَّثَلاً رَّجُلَيْنِ جَعَلْنَا لِأَحَدِهِمَا جَنَّتَيْنِ مِنْ أَعْنَابٍ وَحَفَفْنَاهُمَا بِنَخْلٍ وَجَعَلْنَا بَيْنَهُمَا زَرْعاً{32} كِلْتَا الْجَنَّتَيْنِ آتَتْ أُكُلَهَا وَلَمْ تَظْلِمْ مِنْهُ شَيْئاً وَفَجَّرْنَا خِلَالَهُمَا نَهَراً{33} وَكَانَ لَهُ ثَمَرٌ فَقَالَ لِصَاحِبِهِ وَهُوَ يُحَاوِرُهُ أَنَا أَكْثَرُ مِنكَ مَالاً وَأَعَزُّ نَفَراً{34}}. {وَاضْرِبْ لَهُم} أي: للفريقين الكافر والمؤمن {مَّثَلاً رَّجُلَيْنِ} </a:t>
            </a:r>
            <a:r>
              <a:rPr lang="ar-SA" b="1" u="sng" dirty="0" smtClean="0"/>
              <a:t>مفعولان لاضربْ أولُهما ثانيهما لأنه المحتاجُ إلى التفصيل</a:t>
            </a:r>
            <a:r>
              <a:rPr lang="ar-SA" b="1" dirty="0" smtClean="0"/>
              <a:t> والبيان </a:t>
            </a:r>
            <a:endParaRPr lang="en-US" b="1" dirty="0" smtClean="0"/>
          </a:p>
          <a:p>
            <a:pPr eaLnBrk="1" hangingPunct="1"/>
            <a:r>
              <a:rPr lang="ar-SA" b="1" dirty="0" smtClean="0"/>
              <a:t>أي: اضرب للكافرين والمؤمنين لا من حيث</a:t>
            </a:r>
            <a:endParaRPr lang="en-US" b="1" dirty="0" smtClean="0"/>
          </a:p>
          <a:p>
            <a:pPr eaLnBrk="1" hangingPunct="1"/>
            <a:r>
              <a:rPr lang="ar-SA" b="1" dirty="0" smtClean="0"/>
              <a:t>أحوالُهما المستفادةُ مما ذكر آنفاً من أن للأولين في الآخرة كذا بل من حيث عصيانُ الأولين مع تقلبهم في نعم الله تعالى وطاعةِ الآخرين مع مكابدتهم </a:t>
            </a:r>
            <a:r>
              <a:rPr lang="ar-SA" b="1" dirty="0" err="1" smtClean="0"/>
              <a:t>مشاقَّ</a:t>
            </a:r>
            <a:r>
              <a:rPr lang="ar-SA" b="1" dirty="0" smtClean="0"/>
              <a:t> الفقر مثلاً حالَ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p>
          <a:p>
            <a:pPr rtl="1"/>
            <a:r>
              <a:rPr lang="ar-SA" b="1" dirty="0" smtClean="0"/>
              <a:t>رجلين مقدرَين أو محققَين هما أخوان من بني إسرائيلَ أو شريكان: كافرٌ ومؤمنٌ اقتسما ثمانيةَ آلافِ دينار فاشترى الكافرُ بنصيبه ضِياعاً وعَقاراً وصرف المؤمن نصيبه إلى وجوه </a:t>
            </a:r>
            <a:r>
              <a:rPr lang="ar-SA" b="1" dirty="0" err="1" smtClean="0"/>
              <a:t>المبارِّ</a:t>
            </a:r>
            <a:r>
              <a:rPr lang="ar-SA" b="1" dirty="0" smtClean="0"/>
              <a:t> فآل أمرُهما إلى ما حكاه الله تعالى، {جَعَلْنَا لِأَحَدِهِمَا} وهو الكافر  {جَنَّتَيْنِ} بساتين {مِنْ أَعْنَابٍ} من كروم متنوعة والجملة بتمامها بيانٌ للتمثيل أو صفةٌ لرجلين  {وَحَفَفْنَاهُمَا بِنَخْلٍ} أي: جعلنا النخل محيطةً بهما مؤزَّراً بها كرومُهما، {وَجَعَلْنَا بَيْنَهُمَا} وسطهما {زَرْعاً} ليكون كلٌّ منهما جامعاً للأقوات والفواكهِ متواصلَ العِمارة على الهيئة الرائقةِ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dirty="0" smtClean="0"/>
              <a:t>والوضعِ الأنيق، {كِلْتَا الْجَنَّتَيْنِ آتَتْ أُكُلَهَا} ثمرَها وبلغت مبلغاً صالحاً للأكل، {وَلَمْ تَظْلِمْ مِنْهُ} لم تنقُص من أُكُلها {شَيْئاً} </a:t>
            </a:r>
            <a:r>
              <a:rPr lang="ar-SA" b="1" u="sng" dirty="0" smtClean="0"/>
              <a:t>كما يعهد ذلك في سائر البساتينِ فإن الثمارَ غالباً تكثُر في عام وتقِلُّ في آخر، وكذا بعضُ الأشجارِ يأتي بالثمر في بعض الأعوامِ دون بعض</a:t>
            </a:r>
            <a:r>
              <a:rPr lang="ar-SA" b="1" dirty="0" smtClean="0"/>
              <a:t> {وَفَجَّرْنَا خِلَالَهُمَا فيما بين كلَ من الجنتين {نَهَراً} على حِدَة ليدوم شربُهما ويزيد بهاؤهما، </a:t>
            </a:r>
            <a:r>
              <a:rPr lang="ar-SA" b="1" u="sng" dirty="0" smtClean="0"/>
              <a:t>ولعل تأخير ذكر تفجيرِ النهر عن ذكر إيتاءِ الأكلِ مع أن الترتيب الخارجيَّ على العكس للإيذان باستقلال كلَ من إيتاء الأكل وتفجيرِ النهر في تكميل محاسنِ الجنتين كما في قوله تعالى: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 والوضعِ الأنيق، {كِلْتَا الْجَنَّتَيْنِ آتَتْ أُكُلَهَا} ثمرَها وبلغت مبلغاً صالحاً للأكل، {وَلَمْ تَظْلِمْ مِنْهُ} لم تنقُص من أُكُلها {شَيْئاً} </a:t>
            </a:r>
            <a:r>
              <a:rPr lang="ar-SA" sz="2800" b="1" u="sng" dirty="0" smtClean="0"/>
              <a:t>كما يعهد ذلك في سائر البساتينِ فإن الثمارَ غالباً تكثُر في عام وتقِلُّ في آخر، وكذا بعضُ الأشجارِ يأتي بالثمر في بعض الأعوامِ دون بعض</a:t>
            </a:r>
            <a:r>
              <a:rPr lang="ar-SA" sz="2800" b="1" dirty="0" smtClean="0"/>
              <a:t> {وَفَجَّرْنَا خِلَالَهُمَا فيما بين كلَ من الجنتين {نَهَراً} على حِدَة ليدوم شربُهما ويزيد بهاؤهما، </a:t>
            </a:r>
            <a:r>
              <a:rPr lang="ar-SA" sz="2800" b="1" u="sng" dirty="0" smtClean="0"/>
              <a:t>ولعل تأخير ذكر تفجيرِ النهر عن ذكر إيتاءِ الأكلِ مع أن الترتيب الخارجيَّ على العكس للإيذان باستقلال كلَ من إيتاء الأكل وتفجيرِ النهر في تكميل محاسنِ الجنتين كما في قوله تعالى: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{أَيَوَدُّ أَحَدُكُمْ أَن تَكُونَ لَهُ جَنَّةٌ مِّن نَّخِيلٍ وَأَعْنَابٍ تَجْرِي مِن تَحْتِهَا الأَنْهَارُ لَهُ فِيهَا مِن كُلِّ الثَّمَرَاتِ وَأَصَابَهُ الْكِبَرُ وَلَهُ ذُرِّيَّةٌ ضُعَفَاء فَأَصَابَهَا إِعْصَارٌ فِيهِ نَارٌ فَاحْتَرَقَتْ كَذَلِكَ يُبَيِّنُ اللّهُ لَكُمُ الآيَاتِ لَعَلَّكُمْ تَتَفَكَّرُونَ }البقرة266</a:t>
            </a:r>
            <a:r>
              <a:rPr lang="ar-SA" sz="2800" b="1" u="sng" dirty="0" smtClean="0"/>
              <a:t> ونحوها، ولو عُكس لانفهم أن المجموعَ خَصلةٌ واحدة بعضُها مترتبٌ على بعض فإن</a:t>
            </a:r>
            <a:r>
              <a:rPr lang="ar-SA" sz="2800" b="1" dirty="0" smtClean="0"/>
              <a:t> </a:t>
            </a:r>
            <a:r>
              <a:rPr lang="ar-SA" sz="2800" b="1" u="sng" dirty="0" smtClean="0"/>
              <a:t>إيتاءَ الأكلِ متفرِّعٌ على السقْي عادةً، وفيه إيماءٌ إلى أن إيتاء الأكلِ لا يتوقف على السقى</a:t>
            </a:r>
            <a:r>
              <a:rPr lang="ar-SA" sz="2800" b="1" dirty="0" smtClean="0"/>
              <a:t> كقوله تعالى:</a:t>
            </a:r>
            <a:r>
              <a:rPr lang="ar-SA" sz="2800" dirty="0" smtClean="0"/>
              <a:t> </a:t>
            </a:r>
            <a:r>
              <a:rPr lang="ar-SA" sz="2800" b="1" dirty="0" smtClean="0"/>
              <a:t>{يَكَادُ زَيْتُهَا يُضِيءُ وَلَوْ لَمْ تَمْسَسْهُ نَارٌ نُّورٌ عَلَى نُورٍ يَهْدِي اللَّهُ لِنُورِهِ مَن يَشَاءُ وَيَضْرِبُ اللَّهُ الْأَمْثَالَ لِلنَّاسِ وَاللَّهُ بِكُلِّ شَيْءٍ عَلِيمٌ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}النور35  {وَكَانَ لَهُ} لصاحب الجنتين {ثَمَرٌ} أنواعٌ من المال غيرُ الجنتين، من ثمر مالَه إذا كثّره، قال ابن عباس رضي الله عنهما: هو جميعُ المال من الذهب والفضة والحيوانِ وغير ذلك، {فَقَالَ لِصَاحِبِهِ} المؤمن{وَهُوَ} أي: القائلُ { يُحَاوِرُهُ} أي: </a:t>
            </a:r>
            <a:r>
              <a:rPr lang="ar-SA" sz="2800" b="1" u="sng" dirty="0" smtClean="0"/>
              <a:t>صاحبَه المؤمنَ وإن جاز العكسُ أي: يراجعه في الكلام من حار إذا رجع</a:t>
            </a:r>
            <a:r>
              <a:rPr lang="ar-SA" sz="2800" b="1" dirty="0" smtClean="0"/>
              <a:t> {أَنَا أَكْثَرُ مِنكَ مَالاً وَأَعَزُّ نَفَراً}  حشَماً وأعواناً أو أولاداً ذُكوراً لأنهم الذين ينفِرون معه.</a:t>
            </a:r>
            <a:endParaRPr lang="en-US" sz="2800" dirty="0" smtClean="0"/>
          </a:p>
          <a:p>
            <a:pPr rtl="1"/>
            <a:r>
              <a:rPr lang="ar-SA" sz="2800" b="1" dirty="0" smtClean="0"/>
              <a:t> </a:t>
            </a:r>
            <a:endParaRPr lang="en-US" sz="2800" dirty="0" smtClean="0"/>
          </a:p>
          <a:p>
            <a:pPr rtl="1"/>
            <a:r>
              <a:rPr lang="ar-SA" sz="2800" b="1" dirty="0" smtClean="0"/>
              <a:t> </a:t>
            </a:r>
            <a:endParaRPr lang="en-US" sz="2800" dirty="0" smtClean="0"/>
          </a:p>
          <a:p>
            <a:pPr rtl="1"/>
            <a:r>
              <a:rPr lang="ar-SA" sz="2800" b="1" dirty="0" smtClean="0"/>
              <a:t> </a:t>
            </a:r>
            <a:endParaRPr lang="en-US" sz="2800" dirty="0" smtClean="0"/>
          </a:p>
          <a:p>
            <a:pPr rtl="1">
              <a:buNone/>
            </a:pP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1778</TotalTime>
  <Words>546</Words>
  <Application>Microsoft Office PowerPoint</Application>
  <PresentationFormat>A4 Paper (210x297 mm)‎</PresentationFormat>
  <Paragraphs>34</Paragraphs>
  <Slides>9</Slides>
  <Notes>2</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5</vt:lpstr>
      <vt:lpstr>المحاضرة السابعة: المقطع السادس: </vt:lpstr>
      <vt:lpstr>  :</vt:lpstr>
      <vt:lpstr>الشريحة 4</vt:lpstr>
      <vt:lpstr>الشريحة 5</vt:lpstr>
      <vt:lpstr>الشريحة 6</vt:lpstr>
      <vt:lpstr>الشريحة 7</vt:lpstr>
      <vt:lpstr>الشريحة 8</vt:lpstr>
      <vt:lpstr>الشريحة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181</cp:revision>
  <dcterms:created xsi:type="dcterms:W3CDTF">2009-10-14T19:14:34Z</dcterms:created>
  <dcterms:modified xsi:type="dcterms:W3CDTF">2012-02-21T16:13:14Z</dcterms:modified>
</cp:coreProperties>
</file>