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9" r:id="rId4"/>
    <p:sldId id="289" r:id="rId5"/>
    <p:sldId id="267" r:id="rId6"/>
    <p:sldId id="287" r:id="rId7"/>
    <p:sldId id="288" r:id="rId8"/>
    <p:sldId id="290" r:id="rId9"/>
    <p:sldId id="293" r:id="rId10"/>
    <p:sldId id="292" r:id="rId11"/>
    <p:sldId id="291" r:id="rId12"/>
    <p:sldId id="296" r:id="rId13"/>
    <p:sldId id="295" r:id="rId14"/>
    <p:sldId id="294" r:id="rId15"/>
    <p:sldId id="299" r:id="rId16"/>
    <p:sldId id="298" r:id="rId17"/>
    <p:sldId id="297"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430" autoAdjust="0"/>
  </p:normalViewPr>
  <p:slideViewPr>
    <p:cSldViewPr>
      <p:cViewPr>
        <p:scale>
          <a:sx n="49" d="100"/>
          <a:sy n="49" d="100"/>
        </p:scale>
        <p:origin x="-1872" y="-54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38931063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smtClean="0">
                <a:solidFill>
                  <a:srgbClr val="376092"/>
                </a:solidFill>
                <a:cs typeface="Arial" pitchFamily="34" charset="0"/>
              </a:rPr>
              <a:t>5</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6002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400" b="1" dirty="0" smtClean="0">
                <a:solidFill>
                  <a:srgbClr val="898989"/>
                </a:solidFill>
                <a:latin typeface="Calibri" pitchFamily="34" charset="0"/>
              </a:rPr>
              <a:t>كلية الآداب – قسم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5130" name="Title 1"/>
          <p:cNvSpPr txBox="1">
            <a:spLocks/>
          </p:cNvSpPr>
          <p:nvPr/>
        </p:nvSpPr>
        <p:spPr bwMode="auto">
          <a:xfrm>
            <a:off x="457200" y="2743200"/>
            <a:ext cx="5099050" cy="1981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a:t>
            </a:r>
            <a:r>
              <a:rPr lang="ar-SA" sz="3700" b="1" dirty="0" smtClean="0">
                <a:solidFill>
                  <a:srgbClr val="376092"/>
                </a:solidFill>
                <a:latin typeface="AYM Wadiy S_U normal."/>
                <a:cs typeface="Times New Roman" pitchFamily="18" charset="0"/>
              </a:rPr>
              <a:t>ه  </a:t>
            </a:r>
          </a:p>
          <a:p>
            <a:pPr algn="l">
              <a:lnSpc>
                <a:spcPct val="80000"/>
              </a:lnSpc>
            </a:pPr>
            <a:r>
              <a:rPr lang="ar-SA" sz="2800" b="1" dirty="0" smtClean="0">
                <a:solidFill>
                  <a:srgbClr val="7F7F7F"/>
                </a:solidFill>
                <a:latin typeface="Calibri" pitchFamily="34" charset="0"/>
                <a:cs typeface="Times New Roman" pitchFamily="18" charset="0"/>
              </a:rPr>
              <a:t>تفسير (2)              </a:t>
            </a:r>
            <a:endParaRPr lang="en-US" sz="2800" b="1" dirty="0">
              <a:solidFill>
                <a:srgbClr val="7F7F7F"/>
              </a:solidFill>
              <a:latin typeface="Calibri" pitchFamily="34" charset="0"/>
            </a:endParaRPr>
          </a:p>
          <a:p>
            <a:pPr algn="l">
              <a:lnSpc>
                <a:spcPct val="80000"/>
              </a:lnSpc>
            </a:pPr>
            <a:r>
              <a:rPr lang="ar-SA" sz="2800" b="1" dirty="0">
                <a:solidFill>
                  <a:srgbClr val="7F7F7F"/>
                </a:solidFill>
                <a:latin typeface="Calibri" pitchFamily="34" charset="0"/>
                <a:cs typeface="Times New Roman" pitchFamily="18" charset="0"/>
              </a:rPr>
              <a:t>د. </a:t>
            </a:r>
            <a:r>
              <a:rPr lang="ar-SA" sz="2800" b="1" dirty="0" smtClean="0">
                <a:solidFill>
                  <a:srgbClr val="7F7F7F"/>
                </a:solidFill>
                <a:latin typeface="Calibri" pitchFamily="34" charset="0"/>
                <a:cs typeface="Times New Roman" pitchFamily="18" charset="0"/>
              </a:rPr>
              <a:t>محمد عبد الرحمن العودات</a:t>
            </a:r>
            <a:endParaRPr lang="en-US" sz="2800" b="1" dirty="0">
              <a:solidFill>
                <a:srgbClr val="7F7F7F"/>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990600" y="2514600"/>
            <a:ext cx="8420100" cy="1470025"/>
          </a:xfrm>
        </p:spPr>
        <p:txBody>
          <a:bodyPr/>
          <a:lstStyle/>
          <a:p>
            <a:pPr eaLnBrk="1" hangingPunct="1"/>
            <a:r>
              <a:rPr lang="ar-SA" b="1" u="sng" dirty="0" smtClean="0"/>
              <a:t>المحاضرة الثامنة: (المقطع السابع)</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u="sng" dirty="0" smtClean="0"/>
              <a:t>المشهد الثاني من قصة أصحاب الجنتين والتعقيب عليها</a:t>
            </a:r>
            <a:endParaRPr lang="en-US" sz="4000" dirty="0"/>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 </a:t>
            </a:r>
            <a:r>
              <a:rPr lang="en-US" dirty="0" smtClean="0"/>
              <a:t/>
            </a:r>
            <a:br>
              <a:rPr lang="en-US" dirty="0" smtClean="0"/>
            </a:br>
            <a:r>
              <a:rPr lang="ar-SA" dirty="0" smtClean="0">
                <a:solidFill>
                  <a:srgbClr val="376092"/>
                </a:solidFill>
                <a:cs typeface="Arial" pitchFamily="34" charset="0"/>
              </a:rPr>
              <a:t>:</a:t>
            </a:r>
          </a:p>
        </p:txBody>
      </p:sp>
      <p:sp>
        <p:nvSpPr>
          <p:cNvPr id="8195" name="Content Placeholder 2"/>
          <p:cNvSpPr>
            <a:spLocks noGrp="1"/>
          </p:cNvSpPr>
          <p:nvPr>
            <p:ph idx="1"/>
          </p:nvPr>
        </p:nvSpPr>
        <p:spPr>
          <a:xfrm>
            <a:off x="228600" y="1295400"/>
            <a:ext cx="9144000" cy="4953000"/>
          </a:xfrm>
        </p:spPr>
        <p:txBody>
          <a:bodyPr/>
          <a:lstStyle/>
          <a:p>
            <a:pPr rtl="1"/>
            <a:r>
              <a:rPr lang="ar-SA" b="1" dirty="0" smtClean="0"/>
              <a:t>قوله تعالى: {وَدَخَلَ جَنَّتَهُ وَهُوَ ظَالِمٌ لِّنَفْسِهِ قَالَ مَا أَظُنُّ أَن تَبِيدَ هَذِهِ أَبَداً{35} وَمَا أَظُنُّ السَّاعَةَ قَائِمَةً وَلَئِن رُّدِدتُّ إِلَى رَبِّي لَأَجِدَنَّ خَيْراً مِّنْهَا مُنقَلَباً{36} قَالَ لَهُ صَاحِبُهُ وَهُوَ يُحَاوِرُهُ أَكَفَرْتَ بِالَّذِي خَلَقَكَ مِن تُرَابٍ ثُمَّ مِن نُّطْفَةٍ ثُمَّ سَوَّاكَ رَجُلاً{37} لَّكِنَّا هُوَ اللَّهُ رَبِّي وَلَا أُشْرِكُ بِرَبِّي أَحَداً{38} وَلَوْلَا إِذْ دَخَلْتَ جَنَّتَكَ قُلْتَ مَا شَاء اللَّهُ لَا قُوَّةَ إِلَّا بِاللَّهِ إِن تُرَنِ أَنَا أَقَلَّ مِنكَ مَالاً وَوَلَداً{</a:t>
            </a:r>
            <a:r>
              <a:rPr lang="ar-SA" dirty="0" smtClean="0"/>
              <a:t>39</a:t>
            </a:r>
            <a:r>
              <a:rPr lang="ar-SA" b="1" dirty="0" smtClean="0"/>
              <a:t>} فَعَسَى رَبِّي أَن يُؤْتِيَنِ خَيْراً مِّن جَنَّتِكَ وَيُرْسِلَ عَلَيْهَا حُسْبَاناً مِّنَ السَّمَاءِ فَتُصْبِحَ صَعِيداً زَلَقاً{40} أَوْ يُصْبِحَ مَاؤُهَا غَوْراً فَلَن تَسْتَطِيعَ لَهُ طَلَباً}</a:t>
            </a:r>
            <a:endParaRPr lang="en-US" dirty="0" smtClean="0"/>
          </a:p>
          <a:p>
            <a:pPr rtl="1"/>
            <a:r>
              <a:rPr lang="ar-SA" b="1" dirty="0" smtClean="0"/>
              <a:t> </a:t>
            </a:r>
            <a:endParaRPr lang="en-US" dirty="0" smtClean="0"/>
          </a:p>
          <a:p>
            <a:pPr eaLnBrk="1" hangingPunct="1"/>
            <a:r>
              <a:rPr lang="ar-SA" b="1" dirty="0" smtClean="0"/>
              <a:t>َ  </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304800" y="1219200"/>
            <a:ext cx="9144000" cy="4953000"/>
          </a:xfrm>
        </p:spPr>
        <p:txBody>
          <a:bodyPr/>
          <a:lstStyle/>
          <a:p>
            <a:pPr rtl="1"/>
            <a:r>
              <a:rPr lang="ar-SA" b="1" dirty="0" smtClean="0"/>
              <a:t>  </a:t>
            </a:r>
            <a:endParaRPr lang="en-US" dirty="0" smtClean="0"/>
          </a:p>
          <a:p>
            <a:pPr rtl="1"/>
            <a:r>
              <a:rPr lang="ar-SA" b="1" dirty="0" smtClean="0"/>
              <a:t>{4} وَأُحِيطَ بِثَمَرِهِ فَأَصْبَحَ يُقَلِّبُ كَفَّيْهِ عَلَى مَا أَنفَقَ فِيهَا وَهِيَ خَاوِيَةٌ عَلَى عُرُوشِهَا وَيَقُولُ يَا </a:t>
            </a:r>
            <a:r>
              <a:rPr lang="ar-SA" b="1" dirty="0" err="1" smtClean="0"/>
              <a:t>لَيْتَنِي</a:t>
            </a:r>
            <a:r>
              <a:rPr lang="ar-SA" b="1" dirty="0" smtClean="0"/>
              <a:t> لَمْ أُشْرِكْ بِرَبِّي أَحَداً{42} وَلَمْ تَكُن لَّهُ فِئَةٌ يَنصُرُونَهُ مِن دُونِ اللَّهِ وَمَا كَانَ مُنتَصِراً{43} هُنَالِكَ الْوَلَايَةُ لِلَّهِ الْحَقِّ هُوَ خَيْرٌ ثَوَاباً وَخَيْرٌ عُقْباً{44} وَاضْرِبْ لَهُم مَّثَلَ الْحَيَاةِ الدُّنْيَا كَمَاء أَنزَلْنَاهُ مِنَ السَّمَاءِ فَاخْتَلَطَ </a:t>
            </a:r>
            <a:r>
              <a:rPr lang="ar-SA" b="1" dirty="0" err="1" smtClean="0"/>
              <a:t>بِهِ</a:t>
            </a:r>
            <a:r>
              <a:rPr lang="ar-SA" b="1" dirty="0" smtClean="0"/>
              <a:t> نَبَاتُ الْأَرْضِ فَأَصْبَحَ هَشِيماً تَذْرُوهُ الرِّيَاحُ وَكَانَ اللَّهُ عَلَى كُلِّ شَيْءٍ مُّقْتَدِراً{45}}. </a:t>
            </a:r>
            <a:endParaRPr lang="en-US" dirty="0" smtClean="0"/>
          </a:p>
          <a:p>
            <a:pPr rtl="1"/>
            <a:r>
              <a:rPr lang="ar-SA" b="1" dirty="0" smtClean="0"/>
              <a:t> </a:t>
            </a:r>
            <a:endParaRPr lang="en-US" dirty="0" smtClean="0"/>
          </a:p>
          <a:p>
            <a:pPr rtl="1"/>
            <a:r>
              <a:rPr lang="ar-SA" b="1" dirty="0" smtClean="0"/>
              <a:t> </a:t>
            </a:r>
            <a:endParaRPr lang="en-US" dirty="0" smtClean="0"/>
          </a:p>
          <a:p>
            <a:pPr rtl="1"/>
            <a:endParaRPr lang="ar-SA" b="1" dirty="0" smtClean="0"/>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endParaRPr lang="en-US" dirty="0"/>
          </a:p>
        </p:txBody>
      </p:sp>
      <p:sp>
        <p:nvSpPr>
          <p:cNvPr id="7171" name="Text Placeholder 5"/>
          <p:cNvSpPr>
            <a:spLocks noGrp="1"/>
          </p:cNvSpPr>
          <p:nvPr>
            <p:ph idx="1"/>
          </p:nvPr>
        </p:nvSpPr>
        <p:spPr/>
        <p:txBody>
          <a:bodyPr/>
          <a:lstStyle/>
          <a:p>
            <a:pPr rtl="1"/>
            <a:r>
              <a:rPr lang="ar-SA" b="1" dirty="0" smtClean="0"/>
              <a:t> {وَدَخَلَ جَنَّتَهُ} التي شُرحت أحوالُها وعَدَدُها وصفاتُها </a:t>
            </a:r>
            <a:r>
              <a:rPr lang="ar-SA" b="1" dirty="0" err="1" smtClean="0"/>
              <a:t>وهيآتُها</a:t>
            </a:r>
            <a:r>
              <a:rPr lang="ar-SA" b="1" dirty="0" smtClean="0"/>
              <a:t>، وتوحيدها إما لعدم تعلق الغرَضِ بتعددها، وإما لاتصال إحداهما بالأخرى، وإما لأن الدخولَ يكون في واحدة فواحدة {وَهُوَ ظَالِمٌ لِّنَفْسِهِ} ضارٌّ لها بعُجبه وكفره{قَالَ} استئنافٌ مبنيٌّ على سؤال نشأ من ذكر دخولِ جنته حالَ ظلمِه لنفسه، كأنه قيل: فماذا قال إذ ذاك؟ فقيل قال: {قَالَ مَا أَظُنُّ أَن تَبِيدَ هَذِهِ} الجنةُ أي: تفنى {أَبَداً}لطول أملِه وتمادي غفلتِه واغترارِه بمُهلته، ولعله إنما قاله بمقابلة موعظةِ صاحبِه وتذكيرِه بفناء جنّتيه ونهيِه عن الاغترار بهما وأمره بتحصيل</a:t>
            </a:r>
            <a:endParaRPr lang="en-US" dirty="0" smtClean="0"/>
          </a:p>
          <a:p>
            <a:pPr rtl="1"/>
            <a:endParaRPr lang="en-US" dirty="0" smtClean="0"/>
          </a:p>
          <a:p>
            <a:pPr rtl="1"/>
            <a:r>
              <a:rPr lang="ar-SA" b="1" dirty="0" smtClean="0"/>
              <a:t> </a:t>
            </a:r>
            <a:endParaRPr lang="en-US" dirty="0" smtClean="0"/>
          </a:p>
          <a:p>
            <a:pPr rtl="1"/>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الباقيات الصالحات، {وَمَا أَظُنُّ السَّاعَةَ قَائِمَةً} كائنةً فيما سيأتي {وَلَئِن رُّدِدتُّ} بالبعث عند قيامها كما تقول {إِلَى رَبِّي لَأَجِدَنَّ}يومئذ {خَيْراً مِّنْهَا} أي: من هذه الجنةِ، {مُنقَلَباً} </a:t>
            </a:r>
            <a:r>
              <a:rPr lang="ar-SA" sz="2800" b="1" u="sng" dirty="0" smtClean="0"/>
              <a:t>مرجعاً وعاقبةً، ومدارُ هذا الطمعِ واليمينِ الفاجرةِ اعتقادٌ أنه تعالى إنما أولاه ما أولاه في الدنيا لاستحقاقه الذاتي وكرامتِه عليه سبحانه ولم يدرِ أن ذلك استدراجٌ</a:t>
            </a:r>
            <a:r>
              <a:rPr lang="ar-SA" sz="2800" b="1" dirty="0" smtClean="0"/>
              <a:t>، {قَالَ لَهُ صَاحِبُهُ} استئناف كما سيق{وَهُوَ يُحَاوِرُهُ} </a:t>
            </a:r>
            <a:r>
              <a:rPr lang="ar-SA" sz="2800" b="1" u="sng" dirty="0" smtClean="0"/>
              <a:t>جملةٌ حاليةٌ كما مر فائدتُها التنبيهُ من أول الأمرِ على أن ما يتلوه كلامٌ معتنًى بشأنه مسوقٌ للمحاورة</a:t>
            </a:r>
            <a:r>
              <a:rPr lang="ar-SA" sz="2800" b="1" dirty="0" smtClean="0"/>
              <a:t> {أَكَفَرْتَ} حيث قلت: ما</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أظن الساعةَ قائمةً { بِالَّذِي خَلَقَكَ} أي: في ضمن خلقِ أصلِك {مِن تُرَابٍ } </a:t>
            </a:r>
            <a:r>
              <a:rPr lang="ar-SA" sz="2800" b="1" u="sng" dirty="0" smtClean="0"/>
              <a:t>فإن خلْقَ آدمَ عليه السلام منه متضمّنٌ لخلقه منه لِما أن خلقَ كل فردٍ من أفراد البشر له حظٌّ من خلقه عليه السلام إذ لم تكن فطرتُه الشريفةُ مقصورةً على نفسه، بل كانت أُنموذجاً منطوياً على فطرة سائرِ أفرادِ الجنسِ انطواءً إجمالياً مستتبِعاً لجريان آثارِها على الكل، فكان خلْقُه عليه السلام من التراب خَلْقاً للكل منه</a:t>
            </a:r>
            <a:r>
              <a:rPr lang="ar-SA" sz="2800" b="1" dirty="0" smtClean="0"/>
              <a:t>، وقيل: خلقَك منه لأنه أصلُ مادتِك إذ به يحصُل الغذاءُ الذي منه تحصل النطفةُ فتدبر {ثُمَّ مِن نُّطْفَةٍ} هي مادتُك القريبة فالمخلوقُ واحدٌ والمبدأُ متعددٌ {ثُمَّ سَوَّاكَ رَجُلاً} أي: عَدلك وكمّلك إنساناً ذكراً أو صيّرك رجلاً</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endParaRPr lang="en-US" sz="2800" dirty="0" smtClean="0"/>
          </a:p>
          <a:p>
            <a:pPr rtl="1"/>
            <a:r>
              <a:rPr lang="ar-SA" sz="2800" b="1" dirty="0" smtClean="0"/>
              <a:t> </a:t>
            </a:r>
            <a:r>
              <a:rPr lang="ar-SA" sz="2800" b="1" u="sng" dirty="0" smtClean="0"/>
              <a:t>والتعبيرُ عنه تعالى بالموصول للإشعار بعلية ما حيز الصلة لإنكار الكفرِ والتلويحِ بدليل البعثِ الذي نطق </a:t>
            </a:r>
            <a:r>
              <a:rPr lang="ar-SA" sz="2800" b="1" u="sng" dirty="0" err="1" smtClean="0"/>
              <a:t>به</a:t>
            </a:r>
            <a:r>
              <a:rPr lang="ar-SA" sz="2800" b="1" u="sng" dirty="0" smtClean="0"/>
              <a:t> </a:t>
            </a:r>
            <a:r>
              <a:rPr lang="ar-SA" sz="2800" b="1" dirty="0" smtClean="0"/>
              <a:t>قولُه عز من قائل: {يَا أَيُّهَا النَّاسُ إِن كُنتُمْ فِي رَيْبٍ مِّنَ الْبَعْثِ فَإِنَّا خَلَقْنَاكُم مِّن تُرَابٍ ثُمَّ مِن نُّطْفَةٍ ثُمَّ مِنْ عَلَقَةٍ ثُمَّ مِن مُّضْغَةٍ مُّخَلَّقَةٍ وَغَيْرِ مُخَلَّقَةٍ لِّنُبَيِّنَ لَكُمْ وَنُقِرُّ فِي الْأَرْحَامِ مَا نَشَاء إِلَى أَجَلٍ مُّسَمًّى ثُمَّ نُخْرِجُكُمْ طِفْلاً ثُمَّ لِتَبْلُغُوا أَشُدَّكُمْ وَمِنكُم مَّن يُتَوَفَّى وَمِنكُم مَّن يُرَدُّ إِلَى أَرْذَلِ الْعُمُرِ لِكَيْلَا يَعْلَمَ مِن بَعْدِ عِلْمٍ شَيْئاً وَتَرَى الْأَرْضَ هَامِدَةً فَإِذَا أَنزَلْنَا عَلَيْهَا الْمَاء اهْتَزَّتْ وَرَبَتْ وَأَنبَتَتْ مِن كُلِّ زَوْجٍ بَهِيجٍ }الحج5. </a:t>
            </a:r>
            <a:endParaRPr lang="en-US" sz="2800" dirty="0" smtClean="0"/>
          </a:p>
          <a:p>
            <a:r>
              <a:rPr lang="ar-SA" sz="2800" b="1" dirty="0" smtClean="0"/>
              <a:t>{لَّكِنَّا} أصله لكنْ أنا، </a:t>
            </a:r>
            <a:r>
              <a:rPr lang="ar-SA" sz="2800" b="1" dirty="0" err="1" smtClean="0"/>
              <a:t>و</a:t>
            </a:r>
            <a:r>
              <a:rPr lang="ar-SA" sz="2800" b="1" dirty="0" smtClean="0"/>
              <a:t> {هُوَ}ضميرُ الشأن وهو مبتدأٌ خبرُه {اللَّهُ رَبِّي}وتلك الجملةُ خبرُ </a:t>
            </a:r>
            <a:endParaRPr lang="en-US" sz="2800" dirty="0" smtClean="0"/>
          </a:p>
          <a:p>
            <a:pPr rtl="1">
              <a:buNone/>
            </a:pPr>
            <a:endParaRPr lang="ar-SA"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أنا والعائدُ منها إليه الضميرُ، </a:t>
            </a:r>
            <a:r>
              <a:rPr lang="ar-SA" b="1" u="sng" dirty="0" smtClean="0"/>
              <a:t>ومدارُ الاستدراك </a:t>
            </a:r>
            <a:r>
              <a:rPr lang="ar-SA" b="1" dirty="0" smtClean="0"/>
              <a:t>قوله تعالى: {أَكَفَرْتَ} كأنه قال: أنت كافرٌ لكني مؤمنٌ موحّد {وَلَا أُشْرِكُ بِرَبِّي أَحَداً } فيه إيذانٌ بأن كفرَه كان بطريق الإشراك، {وَلَوْلَا إِذْ دَخَلْتَ جَنَّتَكَ قُلْتَ} أي: هلاّ قلت عندما دخلتَها، </a:t>
            </a:r>
            <a:r>
              <a:rPr lang="ar-SA" b="1" u="sng" dirty="0" smtClean="0"/>
              <a:t>وتقديمُ الظرف على المحضَّض عليه للإيذان بتحتّم القولِ في آن الدخولِ من غير ريث لا للقصر</a:t>
            </a:r>
            <a:r>
              <a:rPr lang="ar-SA" b="1" dirty="0" smtClean="0"/>
              <a:t>{مَا شَاء اللَّهُ} أي: الأمرُ ما شاء الله والمرادُ تحضيضُه على الاعتراف بأنها وما فيها بمشيئة الله تعالى إن شاء أبقاها وإن شاء أفناها {لَا قُوَّةَ إِلَّا بِاللَّهِ} أي: هلا قلت ذلك اعترافاً بعجزك وبأن ما تيسر لك من عِمارتها وتدبيرِ أمرِها إنما هو بمعونته تعالى وإقداره عن النبي صلى الله عليه</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وسلم: (من رأى شيئاً فأعجبه فقال: ما شاء الله لا قوةَ إلا بالله لم يضُرَّه) {إِن تُرَنِ أَنَا أَقَلَّ مِنكَ مَالاً} والجملةُ مفعولٌ ثانٍ للرؤية أو حالٌ وفي قوله تعالى: {وَوَلَداً } نُصرةٌ لمن فسر النفرَ بالولد.</a:t>
            </a:r>
            <a:r>
              <a:rPr lang="ar-SA" dirty="0" smtClean="0"/>
              <a:t> </a:t>
            </a:r>
            <a:r>
              <a:rPr lang="ar-SA" b="1" dirty="0" smtClean="0"/>
              <a:t>{فَعَسَى رَبِّي أَن يُؤْتِيَنِ خَيْراً مِّن جَنَّتِكَ}  هو جوابُ الشرط والمعنى إن ترنِ أفقرَ منك فأنا أتوقع من صنع الله سبحانه أن يقلِبَ ما </a:t>
            </a:r>
            <a:r>
              <a:rPr lang="ar-SA" b="1" dirty="0" err="1" smtClean="0"/>
              <a:t>بي</a:t>
            </a:r>
            <a:r>
              <a:rPr lang="ar-SA" b="1" dirty="0" smtClean="0"/>
              <a:t> وما بك من الفقر والغنى فيرزُقني لإيماني جنةً خيراً من جنتك ويسلُبَك لكفرك نعمتَه ويُخْرِب جنتك {وَيُرْسِلَ عَلَيْهَا حُسْبَاناً} </a:t>
            </a:r>
            <a:r>
              <a:rPr lang="ar-SA" b="1" u="sng" dirty="0" smtClean="0"/>
              <a:t>هو مصدرٌ بمعنى الحِساب كالبُطلان والغفران أي: مقداراً قدره تعالى وحسَبه،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smtClean="0"/>
              <a:t>وهو الحكمُ بتخريبها، </a:t>
            </a:r>
            <a:r>
              <a:rPr lang="ar-SA" b="1" dirty="0" smtClean="0"/>
              <a:t>{مِّنَ السَّمَاءِ فَتُصْبِحَ صَعِيداً زَلَقاً}</a:t>
            </a:r>
            <a:r>
              <a:rPr lang="ar-SA" b="1" u="sng" dirty="0" smtClean="0"/>
              <a:t>مصدر أريد به المفعولُ مبالغةً أي: أرضاً ملساء يُزْلَق عليها لاستئصال ما عليها من البناء والشجر والنبات.</a:t>
            </a:r>
            <a:r>
              <a:rPr lang="ar-SA" dirty="0" smtClean="0"/>
              <a:t> </a:t>
            </a:r>
            <a:r>
              <a:rPr lang="ar-SA" b="1" dirty="0" smtClean="0"/>
              <a:t>{أَوْ يُصْبِحَ} عطف على قوله تعالى: {فَتُصْبِحَ}، وعلى الوجه الثالث على يرسلَ </a:t>
            </a:r>
            <a:endParaRPr lang="en-US" dirty="0" smtClean="0"/>
          </a:p>
          <a:p>
            <a:r>
              <a:rPr lang="ar-SA" b="1" dirty="0" smtClean="0"/>
              <a:t>{مَاؤُهَا غَوْراً} أي: غائراً في الأرض أُطلق عليه المصدرُ مبالغة { فَلَن تَسْتَطِيعَ} أبداً {لَهُ} أي: للماء الغائرِ {طَلَباً} </a:t>
            </a:r>
            <a:r>
              <a:rPr lang="ar-SA" b="1" u="sng" dirty="0" smtClean="0"/>
              <a:t>فضلاً عن وجدانه وردِّه. </a:t>
            </a:r>
            <a:r>
              <a:rPr lang="ar-SA" b="1" dirty="0" smtClean="0"/>
              <a:t>{وَأُحِيطَ بِثَمَرِهِ} أُهلك أموالُه المعهودةُ من جنتيه وما فيهما، وأصلُه من إحاطة العدوِّ، وهو عطفٌ على مقدر، كأنه قيل: فوقع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بعضُ ما توقع من المحذور وأُهلك أمواله، وإنما حُذف لدِلالة السباقِ والسياقِ عليه كما في </a:t>
            </a:r>
            <a:r>
              <a:rPr lang="ar-SA" b="1" dirty="0" err="1" smtClean="0"/>
              <a:t>المعطوف</a:t>
            </a:r>
            <a:r>
              <a:rPr lang="ar-SA" b="1" dirty="0" smtClean="0"/>
              <a:t> عليه بالفاء الفصيحة {فَأَصْبَحَ يُقَلِّبُ كَفَّيْهِ}</a:t>
            </a:r>
            <a:r>
              <a:rPr lang="ar-SA" b="1" u="sng" dirty="0" smtClean="0"/>
              <a:t> ظهراً لبطن وهو كنايةٌ عن الندم، </a:t>
            </a:r>
            <a:r>
              <a:rPr lang="ar-SA" b="1" dirty="0" smtClean="0"/>
              <a:t>كأنه قيل: فأصبح يندم {عَلَى مَا أَنفَقَ فِيهَا}أي: في عِمارتها من المال، ولعل تخصيصَ الندم به دون ما هلك الآن من الجنة لما أنه إنما يكون على الأفعال الاختياريةِ، ولأن ما أنفق في عِمارتها كان مما يمكن صيانتُه عن طوارق الحدَثانِ وقد صرفه إلى مصالحها رجاءَ أن يتمتعَ به، وكان يرى أنه لا تنالها أيدي الردَى، ولذلك قال: {مَا أَظُنُّ أَن تَبِيدَ هَذِهِ أَبَداً} فلما</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ظهر له أنها مما يعتريه الهلاكُ ندم على ما صنع بناءً على الزعم الفاسدِ من إنفاق ما يمكن ادخارُه في مثل هذا الشيءِ السريع الزوال، </a:t>
            </a:r>
            <a:endParaRPr lang="en-US" dirty="0" smtClean="0"/>
          </a:p>
          <a:p>
            <a:r>
              <a:rPr lang="ar-SA" b="1" dirty="0" smtClean="0"/>
              <a:t>{وَهِيَ} أي: الجنةُ من الأعناب المحفوفةِ بنخل{خَاوِيَةٌ} ساقطةٌ {عَلَى عُرُوشِهَا} أي: دعائمها المصنوعةِ للكروم لسقوطها قبل سقوطِها، وتخصيصُ حالها بالذكر دون النخل والزرعِ إما لأنها العُمدةُ وهما من متمماتها، وإما لأن ذكرَ هلاكِها مغنٍ عن ذكر هلاك الباقي لأنها حيث هلكت وهي مُشيَّدةٌ بعروشها فهلاكُ ما عداها بالطريق الأولى، وإما لأن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الإنفاقَ في عمارتها أكثرُ {وَيَقُولُ يَا لَيْتَنِي لَمْ أُشْرِكْ بِرَبِّي أَحَداً } عطف على {يُقَلِّبُ}</a:t>
            </a:r>
            <a:r>
              <a:rPr lang="ar-SA" b="1" u="sng" dirty="0" smtClean="0"/>
              <a:t> </a:t>
            </a:r>
            <a:r>
              <a:rPr lang="ar-SA" b="1" dirty="0" smtClean="0"/>
              <a:t>أو حالٌ من ضميره أي: وهو يقول: {وَيَقُولُ يَا لَيْتَنِي لَمْ أُشْرِكْ بِرَبِّي أَحَداً } كأنه تذكر موعظةَ أخيه وعلم أنه إنما أُتيَ من قِبل شِرْكِه فتمنى لو لم يكن مشركاً فلم يُصبْه ما أصابه. قيل: ويحتمل أن يكون ذلك توبةً من الشرك وندَماً على ما فرَط منه.</a:t>
            </a:r>
            <a:r>
              <a:rPr lang="ar-SA" b="1" u="sng" dirty="0" smtClean="0"/>
              <a:t> </a:t>
            </a:r>
            <a:r>
              <a:rPr lang="ar-SA" b="1" dirty="0" smtClean="0"/>
              <a:t>{وَلَمْ تَكُن لَّهُ فِئَةٌ يَنصُرُونَهُ} يقدِرون على نصره بدفع الإهلاكِ أو على رد المهلِك أو الإتيانِ بمثله، </a:t>
            </a:r>
            <a:endParaRPr lang="en-US" dirty="0" smtClean="0"/>
          </a:p>
          <a:p>
            <a:r>
              <a:rPr lang="ar-SA" b="1" dirty="0" smtClean="0"/>
              <a:t>{مِن دُونِ اللَّهِ}فإنه القادرُ على ذلك وحده {وَمَا كَانَ مُنتَصِراً }في نفسه ممتنعاً بقوته عن</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انتقامه سبحانه،{هُنَالِكَ} في ذلك المقامِ وفي تلك الحال { الْوَلَايَةُ لِلَّهِ الْحَقِّ } أي: النُصرة له وحده لا يقدِر عليها أحدٌ فهو تقريرٌ لما قبله، أو ينصُر فيها أولياءَه من المؤمنين على الكفرة كما نصر بما فعل بالكافر أخاه المؤمنَ، ويعضُده قوله تعالى: {هُوَ خَيْرٌ ثَوَاباً وَخَيْرٌ عُقْباً} أي: لأوليائه، وقرىء الوِلاية بكسر الواو ومعناها الملكُ والسلطانُ له عز وجل لا يُغلَب ولا يُمتَنع منه أو لا يُعبد غيرُه كان عن اضطرار وجزَعٍ عمّا دهاه،{وَاضْرِبْ لَهُم مَّثَلَ الْحَيَاةِ الدُّنْيَا} أي: واذكر لهم ما يُشبهها في زَهْرتها ونَضارتها وسرعةِ زوالها لئلا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يطمئنوا </a:t>
            </a:r>
            <a:r>
              <a:rPr lang="ar-SA" b="1" dirty="0" err="1" smtClean="0"/>
              <a:t>بها</a:t>
            </a:r>
            <a:r>
              <a:rPr lang="ar-SA" b="1" dirty="0" smtClean="0"/>
              <a:t> ولا يعكُفوا عليها ولا يَضرِبوا عن الآخرة صفحاً بالمرة، أو بيِّنْ لهم صفتَها العجيبة التي هي في الغرابة كالمثَل ،{كَمَاء} </a:t>
            </a:r>
            <a:r>
              <a:rPr lang="ar-SA" b="1" u="sng" dirty="0" smtClean="0"/>
              <a:t>استئنافٌ لبيان المثَل أي: هي كماء </a:t>
            </a:r>
            <a:r>
              <a:rPr lang="ar-SA" b="1" dirty="0" smtClean="0"/>
              <a:t>{أَنزَلْنَاهُ مِنَ السَّمَاءِ} ويجوز كونُه مفعولاً ثانياً لاضْربْ على أنه بمعنى صيّر{فَاخْتَلَطَ بِهِ} اشتبك بسببه { نَبَاتُ الْأَرْضِ} فالتفّ وخالط بعضه بعضاً من كثرته وتكاثفه، أو نجَع الماءُ في النبات حتى روِيَ ورفّ، </a:t>
            </a:r>
            <a:r>
              <a:rPr lang="ar-SA" b="1" u="sng" dirty="0" smtClean="0"/>
              <a:t>فمقتضى الظاهرِ حينئذ فاختلط بنبات الأرض، وإيثارُ ما عليه النظمُ الكريمُ عليه للمبالغة في الكثرة فإن كلاًّ من المختلِطَين موصوفٌ بصفة صاحبِه </a:t>
            </a:r>
            <a:r>
              <a:rPr lang="ar-SA" b="1" dirty="0" smtClean="0"/>
              <a:t>{فَأَصْبَحَ}  ذلك</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النباتُ الملتفُّ إثرَ بهجتها </a:t>
            </a:r>
            <a:r>
              <a:rPr lang="ar-SA" b="1" dirty="0" err="1" smtClean="0"/>
              <a:t>ورفيفِها</a:t>
            </a:r>
            <a:r>
              <a:rPr lang="ar-SA" b="1" dirty="0" smtClean="0"/>
              <a:t> {هَشِيماً}  </a:t>
            </a:r>
            <a:r>
              <a:rPr lang="ar-SA" b="1" dirty="0" err="1" smtClean="0"/>
              <a:t>مهشوماً</a:t>
            </a:r>
            <a:r>
              <a:rPr lang="ar-SA" b="1" dirty="0" smtClean="0"/>
              <a:t> مكسوراً {تَذْرُوهُ الرِّيَاحُ} تفرّقه، يكون أخضرَ وارفاً ثم هشيماً تطيِّره الرياحُ كأن لم يغْنَ بالأمس.</a:t>
            </a:r>
            <a:endParaRPr lang="en-US" dirty="0" smtClean="0"/>
          </a:p>
          <a:p>
            <a:pPr rtl="1"/>
            <a:r>
              <a:rPr lang="ar-SA" b="1" dirty="0" smtClean="0"/>
              <a:t> {وَكَانَ اللَّهُ عَلَى كُلِّ شَيْءٍ} من الأشياء التي من جملتها الإنشاءُ والإفناءُ </a:t>
            </a:r>
            <a:endParaRPr lang="en-US" dirty="0" smtClean="0"/>
          </a:p>
          <a:p>
            <a:pPr rtl="1"/>
            <a:r>
              <a:rPr lang="ar-SA" b="1" dirty="0" smtClean="0"/>
              <a:t>{مُّقْتَدِراً} قادراً على الكمال.</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18</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1817</TotalTime>
  <Words>1274</Words>
  <Application>Microsoft Office PowerPoint</Application>
  <PresentationFormat>A4 Paper (210x297 mm)</PresentationFormat>
  <Paragraphs>60</Paragraphs>
  <Slides>18</Slides>
  <Notes>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5</vt:lpstr>
      <vt:lpstr>المحاضرة الثامنة: (المقطع السابع)</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186</cp:revision>
  <dcterms:created xsi:type="dcterms:W3CDTF">2009-10-14T19:14:34Z</dcterms:created>
  <dcterms:modified xsi:type="dcterms:W3CDTF">2012-03-19T07:03:14Z</dcterms:modified>
</cp:coreProperties>
</file>