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9" r:id="rId4"/>
    <p:sldId id="289" r:id="rId5"/>
    <p:sldId id="267" r:id="rId6"/>
    <p:sldId id="287" r:id="rId7"/>
    <p:sldId id="288" r:id="rId8"/>
    <p:sldId id="290" r:id="rId9"/>
    <p:sldId id="293" r:id="rId10"/>
    <p:sldId id="292" r:id="rId11"/>
    <p:sldId id="291" r:id="rId12"/>
    <p:sldId id="296" r:id="rId13"/>
    <p:sldId id="295" r:id="rId14"/>
    <p:sldId id="294" r:id="rId15"/>
    <p:sldId id="299" r:id="rId16"/>
    <p:sldId id="298" r:id="rId17"/>
    <p:sldId id="297" r:id="rId18"/>
    <p:sldId id="302" r:id="rId19"/>
    <p:sldId id="301" r:id="rId20"/>
    <p:sldId id="300" r:id="rId21"/>
    <p:sldId id="303" r:id="rId22"/>
    <p:sldId id="304"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430" autoAdjust="0"/>
  </p:normalViewPr>
  <p:slideViewPr>
    <p:cSldViewPr>
      <p:cViewPr>
        <p:scale>
          <a:sx n="49" d="100"/>
          <a:sy n="49" d="100"/>
        </p:scale>
        <p:origin x="-102" y="-36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7947345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smtClean="0">
                <a:solidFill>
                  <a:srgbClr val="376092"/>
                </a:solidFill>
                <a:cs typeface="Arial" pitchFamily="34" charset="0"/>
              </a:rPr>
              <a:t>5</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6002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400" b="1" dirty="0" smtClean="0">
                <a:solidFill>
                  <a:srgbClr val="898989"/>
                </a:solidFill>
                <a:latin typeface="Calibri" pitchFamily="34" charset="0"/>
              </a:rPr>
              <a:t>كلية الآداب – قسم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5130" name="Title 1"/>
          <p:cNvSpPr txBox="1">
            <a:spLocks/>
          </p:cNvSpPr>
          <p:nvPr/>
        </p:nvSpPr>
        <p:spPr bwMode="auto">
          <a:xfrm>
            <a:off x="457200" y="2743200"/>
            <a:ext cx="5099050" cy="19812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a:t>
            </a:r>
            <a:r>
              <a:rPr lang="ar-SA" sz="3700" b="1" dirty="0" smtClean="0">
                <a:solidFill>
                  <a:srgbClr val="376092"/>
                </a:solidFill>
                <a:latin typeface="AYM Wadiy S_U normal."/>
                <a:cs typeface="Times New Roman" pitchFamily="18" charset="0"/>
              </a:rPr>
              <a:t>ه  </a:t>
            </a:r>
          </a:p>
          <a:p>
            <a:pPr algn="l">
              <a:lnSpc>
                <a:spcPct val="80000"/>
              </a:lnSpc>
            </a:pPr>
            <a:r>
              <a:rPr lang="ar-SA" sz="2800" b="1" dirty="0" smtClean="0">
                <a:solidFill>
                  <a:srgbClr val="7F7F7F"/>
                </a:solidFill>
                <a:latin typeface="Calibri" pitchFamily="34" charset="0"/>
                <a:cs typeface="Times New Roman" pitchFamily="18" charset="0"/>
              </a:rPr>
              <a:t>تفسير (2)              </a:t>
            </a:r>
            <a:endParaRPr lang="en-US" sz="2800" b="1" dirty="0">
              <a:solidFill>
                <a:srgbClr val="7F7F7F"/>
              </a:solidFill>
              <a:latin typeface="Calibri" pitchFamily="34" charset="0"/>
            </a:endParaRPr>
          </a:p>
          <a:p>
            <a:pPr algn="l">
              <a:lnSpc>
                <a:spcPct val="80000"/>
              </a:lnSpc>
            </a:pPr>
            <a:r>
              <a:rPr lang="ar-SA" sz="2800" b="1" dirty="0">
                <a:solidFill>
                  <a:srgbClr val="7F7F7F"/>
                </a:solidFill>
                <a:latin typeface="Calibri" pitchFamily="34" charset="0"/>
                <a:cs typeface="Times New Roman" pitchFamily="18" charset="0"/>
              </a:rPr>
              <a:t>د. </a:t>
            </a:r>
            <a:r>
              <a:rPr lang="ar-SA" sz="2800" b="1" dirty="0" smtClean="0">
                <a:solidFill>
                  <a:srgbClr val="7F7F7F"/>
                </a:solidFill>
                <a:latin typeface="Calibri" pitchFamily="34" charset="0"/>
                <a:cs typeface="Times New Roman" pitchFamily="18" charset="0"/>
              </a:rPr>
              <a:t>محمد عبد الرحمن العودات</a:t>
            </a:r>
            <a:endParaRPr lang="en-US" sz="2800" b="1" dirty="0">
              <a:solidFill>
                <a:srgbClr val="7F7F7F"/>
              </a:solidFill>
              <a:latin typeface="Calibri"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990600" y="2514600"/>
            <a:ext cx="8420100" cy="1470025"/>
          </a:xfrm>
        </p:spPr>
        <p:txBody>
          <a:bodyPr/>
          <a:lstStyle/>
          <a:p>
            <a:pPr eaLnBrk="1" hangingPunct="1"/>
            <a:r>
              <a:rPr lang="ar-SA" b="1" u="sng" dirty="0" smtClean="0"/>
              <a:t>المحاضرة التاسعة: (المقطع الثامن): </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u="sng" dirty="0" smtClean="0"/>
              <a:t>بعض مشاهد البداية والنهاية</a:t>
            </a:r>
            <a:endParaRPr lang="en-US" sz="4000" dirty="0" smtClean="0"/>
          </a:p>
          <a:p>
            <a:pPr rtl="1"/>
            <a:endParaRPr lang="en-US" sz="4000" dirty="0"/>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 </a:t>
            </a:r>
            <a:r>
              <a:rPr lang="en-US" dirty="0" smtClean="0"/>
              <a:t/>
            </a:r>
            <a:br>
              <a:rPr lang="en-US" dirty="0" smtClean="0"/>
            </a:br>
            <a:r>
              <a:rPr lang="ar-SA" dirty="0" smtClean="0">
                <a:solidFill>
                  <a:srgbClr val="376092"/>
                </a:solidFill>
                <a:cs typeface="Arial" pitchFamily="34" charset="0"/>
              </a:rPr>
              <a:t>:</a:t>
            </a:r>
          </a:p>
        </p:txBody>
      </p:sp>
      <p:sp>
        <p:nvSpPr>
          <p:cNvPr id="8195" name="Content Placeholder 2"/>
          <p:cNvSpPr>
            <a:spLocks noGrp="1"/>
          </p:cNvSpPr>
          <p:nvPr>
            <p:ph idx="1"/>
          </p:nvPr>
        </p:nvSpPr>
        <p:spPr>
          <a:xfrm>
            <a:off x="228600" y="1295400"/>
            <a:ext cx="9144000" cy="4953000"/>
          </a:xfrm>
        </p:spPr>
        <p:txBody>
          <a:bodyPr/>
          <a:lstStyle/>
          <a:p>
            <a:pPr eaLnBrk="1" hangingPunct="1"/>
            <a:r>
              <a:rPr lang="ar-SA" b="1" dirty="0" smtClean="0"/>
              <a:t>قوله تعالى: {الْمَالُ وَالْبَنُونَ زِينَةُ الْحَيَاةِ الدُّنْيَا وَالْبَاقِيَاتُ الصَّالِحَاتُ خَيْرٌ عِندَ رَبِّكَ ثَوَاباً وَخَيْرٌ أَمَلاً{46} وَيَوْمَ نُسَيِّرُ الْجِبَالَ وَتَرَى الْأَرْضَ بَارِزَةً وَحَشَرْنَاهُمْ فَلَمْ نُغَادِرْ مِنْهُمْ أَحَداً{47} وَعُرِضُوا عَلَى رَبِّكَ صَفّاً لَّقَدْ جِئْتُمُونَا كَمَا خَلَقْنَاكُمْ أَوَّلَ مَرَّةٍ بَلْ زَعَمْتُمْ أَلَّن نَّجْعَلَ لَكُم مَّوْعِداً{48} وَوُضِعَ الْكِتَابُ فَتَرَى الْمُجْرِمِينَ مُشْفِقِينَ مِمَّا فِيهِ وَيَقُولُونَ يَا وَيْلَتَنَا مَالِ هَذَا الْكِتَابِ لَا يُغَادِرُ صَغِيرَةً وَلَا كَبِيرَةً إِلَّا أَحْصَاهَا وَوَجَدُوا مَا عَمِلُوا حَاضِراً وَلَا يَظْلِمُ رَبُّكَ أَحَداً{49} وَإِذْ قُلْنَا لِلْمَلَائِكَةِ اسْجُدُوا لِآدَمَ فَسَجَدُوا إِلَّا إِبْلِيسَ كَانَ مِنَ َ  </a:t>
            </a: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304800" y="1219200"/>
            <a:ext cx="9144000" cy="4953000"/>
          </a:xfrm>
        </p:spPr>
        <p:txBody>
          <a:bodyPr/>
          <a:lstStyle/>
          <a:p>
            <a:pPr rtl="1"/>
            <a:r>
              <a:rPr lang="ar-SA" b="1" dirty="0" smtClean="0"/>
              <a:t>  </a:t>
            </a:r>
            <a:endParaRPr lang="en-US" dirty="0" smtClean="0"/>
          </a:p>
          <a:p>
            <a:pPr rtl="1"/>
            <a:r>
              <a:rPr lang="ar-SA" b="1" dirty="0" smtClean="0"/>
              <a:t> الْجِنِّ فَفَسَقَ عَنْ أَمْرِ رَبِّهِ </a:t>
            </a:r>
            <a:r>
              <a:rPr lang="ar-SA" b="1" dirty="0" err="1" smtClean="0"/>
              <a:t>أَفَتَتَّخِذُونَهُ</a:t>
            </a:r>
            <a:r>
              <a:rPr lang="ar-SA" b="1" dirty="0" smtClean="0"/>
              <a:t> وَذُرِّيَّتَهُ أَوْلِيَاء مِن دُونِي وَهُمْ لَكُمْ عَدُوٌّ </a:t>
            </a:r>
            <a:r>
              <a:rPr lang="ar-SA" b="1" dirty="0" err="1" smtClean="0"/>
              <a:t>بِئْسَ</a:t>
            </a:r>
            <a:r>
              <a:rPr lang="ar-SA" b="1" dirty="0" smtClean="0"/>
              <a:t> لِلظَّالِمِينَ بَدَلاً{50} مَا أَشْهَدتُّهُمْ خَلْقَ السَّمَاوَاتِ وَالْأَرْضِ وَلَا خَلْقَ أَنفُسِهِمْ وَمَا كُنتُ مُتَّخِذَ الْمُضِلِّينَ عَضُداً{51} وَيَوْمَ يَقُولُ نَادُوا شُرَكَائِيَ الَّذِينَ زَعَمْتُمْ فَدَعَوْهُمْ فَلَمْ يَسْتَجِيبُوا لَهُمْ وَجَعَلْنَا بَيْنَهُم مَّوْبِقاً{52} وَرَأَى الْمُجْرِمُونَ النَّارَ فَظَنُّوا أَنَّهُم مُّوَاقِعُوهَا وَلَمْ يَجِدُوا عَنْهَا مَصْرِفاً{53}}.</a:t>
            </a:r>
            <a:endParaRPr lang="en-US" dirty="0" smtClean="0"/>
          </a:p>
          <a:p>
            <a:r>
              <a:rPr lang="ar-SA" b="1" dirty="0" smtClean="0"/>
              <a:t> {الْمَالُ وَالْبَنُونَ زِينَةُ الْحَيَاةِ الدُّنْيَا}      </a:t>
            </a:r>
            <a:r>
              <a:rPr lang="ar-SA" b="1" u="sng" dirty="0" smtClean="0"/>
              <a:t>بيانٌ لشأن ما كانوا يفتخِرون </a:t>
            </a:r>
            <a:r>
              <a:rPr lang="ar-SA" b="1" u="sng" dirty="0" err="1" smtClean="0"/>
              <a:t>به</a:t>
            </a:r>
            <a:r>
              <a:rPr lang="ar-SA" b="1" u="sng" dirty="0" smtClean="0"/>
              <a:t> من محسّنات الحياة الدنيا</a:t>
            </a:r>
            <a:r>
              <a:rPr lang="ar-SA" b="1" dirty="0" smtClean="0"/>
              <a:t>، كما قال الصاحب الكافرُ: {أَنَا أَكْثَرُ مِنكَ مَالاً وَأَعَزُّ نَفَراً } إثرَ بيانِ شأن الحياة </a:t>
            </a:r>
            <a:endParaRPr lang="en-US" dirty="0" smtClean="0"/>
          </a:p>
          <a:p>
            <a:pPr rtl="1"/>
            <a:endParaRPr lang="ar-SA" b="1" dirty="0" smtClean="0"/>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endParaRPr lang="en-US" dirty="0"/>
          </a:p>
        </p:txBody>
      </p:sp>
      <p:sp>
        <p:nvSpPr>
          <p:cNvPr id="7171" name="Text Placeholder 5"/>
          <p:cNvSpPr>
            <a:spLocks noGrp="1"/>
          </p:cNvSpPr>
          <p:nvPr>
            <p:ph idx="1"/>
          </p:nvPr>
        </p:nvSpPr>
        <p:spPr/>
        <p:txBody>
          <a:bodyPr/>
          <a:lstStyle/>
          <a:p>
            <a:pPr rtl="1"/>
            <a:r>
              <a:rPr lang="ar-SA" b="1" dirty="0" smtClean="0"/>
              <a:t> </a:t>
            </a:r>
            <a:endParaRPr lang="en-US" dirty="0" smtClean="0"/>
          </a:p>
          <a:p>
            <a:pPr rtl="1"/>
            <a:r>
              <a:rPr lang="ar-SA" b="1" dirty="0" smtClean="0"/>
              <a:t>الدنيا نفسها بما مر من المثَل، وتقديمُ المال على البنين مع كونهم أعزَّ منه كما في الآية المحكية آنفاً وقولِه تعالى: {وَأَمْدَدْنَاكُم بِأَمْوَالٍ وَبَنِينَ وَجَعَلْنَاكُمْ أَكْثَرَ نَفِيراً} وغيرِ ذلك من الآيات الكريمة </a:t>
            </a:r>
            <a:r>
              <a:rPr lang="ar-SA" b="1" u="sng" dirty="0" smtClean="0"/>
              <a:t>لعراقته فيما نيط به من الزينة والإمدادِ وغيرِ ذلك وعمومِه بالنسبة إلى الأفراد والأوقات، فإنه زينةٌ ومُمِدٌّ لكل أحد من الآباء والبنين في كل وقت وحين، وأما البنون فزينتُهم وإمدادُهم إنما يكون بالنسبة إلى من بلغ مبلغَ الأبوّة، ولأن المالَ مناطٌ لبقاء النفس والبنين لبقاء النوع،</a:t>
            </a:r>
            <a:r>
              <a:rPr lang="ar-SA" b="1" dirty="0" smtClean="0"/>
              <a:t> </a:t>
            </a:r>
            <a:endParaRPr lang="en-US" dirty="0" smtClean="0"/>
          </a:p>
          <a:p>
            <a:pPr rtl="1"/>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u="sng" dirty="0" smtClean="0"/>
              <a:t>ولأن الحاجةَ إليه أمسُّ من الحاجة إليهم، ولأنه أقدرُ منهم في الوجود، ولأنه زينةٌ بدونهم من غير عكس فإن من له بنونَ بلا مال فهو في ضيقِ حالٍ ونكال</a:t>
            </a:r>
            <a:r>
              <a:rPr lang="ar-SA" sz="2800" b="1" dirty="0" smtClean="0"/>
              <a:t>. وإفرادُ الزينة مع أنها مسنَدةٌ إلى </a:t>
            </a:r>
            <a:r>
              <a:rPr lang="ar-SA" sz="2800" b="1" dirty="0" err="1" smtClean="0"/>
              <a:t>الإثنين</a:t>
            </a:r>
            <a:r>
              <a:rPr lang="ar-SA" sz="2800" b="1" dirty="0" smtClean="0"/>
              <a:t> لما أنها مصدرٌ في الأصل أطلق على المفعول مبالغةً كأنهما نفسُ الزينة، والمعنى أن ما يفتخرون </a:t>
            </a:r>
            <a:r>
              <a:rPr lang="ar-SA" sz="2800" b="1" dirty="0" err="1" smtClean="0"/>
              <a:t>به</a:t>
            </a:r>
            <a:r>
              <a:rPr lang="ar-SA" sz="2800" b="1" dirty="0" smtClean="0"/>
              <a:t> من المال والبنين شيءٌ يُتزيّن </a:t>
            </a:r>
            <a:r>
              <a:rPr lang="ar-SA" sz="2800" b="1" dirty="0" err="1" smtClean="0"/>
              <a:t>به</a:t>
            </a:r>
            <a:r>
              <a:rPr lang="ar-SA" sz="2800" b="1" dirty="0" smtClean="0"/>
              <a:t> في الحياة الدنيا وقد عُلم شأنُها في سرعة الزوالِ وقُربِ الاضمحلال فكيف بما هو من أوصافها التي شأنُها أن تزول قبل زوالِها. {وَالْبَاقِيَاتُ الصَّالِحَاتُ}  هي أعمالُ الخير  مطلقا، </a:t>
            </a:r>
            <a:r>
              <a:rPr lang="ar-SA" sz="2800" b="1" u="sng" dirty="0" smtClean="0"/>
              <a:t>وعلى كل تقدير يدخُل فيها أعمالُ فقراءِ المؤمنين الذين يدعون ربهم </a:t>
            </a:r>
            <a:r>
              <a:rPr lang="ar-SA" sz="2800" b="1" u="sng" dirty="0" err="1" smtClean="0"/>
              <a:t>بالغداة</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u="sng" dirty="0" err="1" smtClean="0"/>
              <a:t>والعشى</a:t>
            </a:r>
            <a:r>
              <a:rPr lang="ar-SA" sz="2800" b="1" u="sng" dirty="0" smtClean="0"/>
              <a:t> يريدون وجهَه دخولاً أولياً</a:t>
            </a:r>
            <a:r>
              <a:rPr lang="ar-SA" sz="2800" b="1" dirty="0" smtClean="0"/>
              <a:t>، أما صلاحُها فظاهرٌ وأما بقاءُ عوائدِها عند فناءِ كلِّ ما تطمح إليه النفسُ من حظوظ الدنيا{خَيْرٌ} أي: مما نُعت شأنُه من المال والبنين، وإخراجُ بقاءِ تلك الأعمالِ وصلاحِها مُخرَجَ الصفات المفروغِ عنها مع أن حقَّهما أن يكونا مقصودَي الإفادةِ لا </a:t>
            </a:r>
            <a:r>
              <a:rPr lang="ar-SA" sz="2800" b="1" dirty="0" err="1" smtClean="0"/>
              <a:t>سيما</a:t>
            </a:r>
            <a:r>
              <a:rPr lang="ar-SA" sz="2800" b="1" dirty="0" smtClean="0"/>
              <a:t> في مقابلة إثباتِ الفناء لما يقابلها من المال والبنين على طريقة قوله تعالى: {مَا عِندَكُمْ يَنفَدُ وَمَا عِندَ الله بَاقٍ } للإيذان بأن بقاءَها أمرٌ محقّقٌ لا حاجة إلى بيانه بل لفظُ الباقياتِ اسمٌ لها وصفٌ، ولذلك لم يُذكر الموصوفُ وإنما الذي يُحتاج إلى التعرض له خيريتُها {عِندَ رَبِّكَ}</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endParaRPr lang="en-US" sz="2800" dirty="0" smtClean="0"/>
          </a:p>
          <a:p>
            <a:pPr rtl="1"/>
            <a:r>
              <a:rPr lang="ar-SA" sz="2800" b="1" dirty="0" smtClean="0"/>
              <a:t>أي: في الآخرة وهو بيانٌ لما يظهر فيه آثارُ </a:t>
            </a:r>
            <a:r>
              <a:rPr lang="ar-SA" sz="2800" b="1" dirty="0" err="1" smtClean="0"/>
              <a:t>خيريّتها</a:t>
            </a:r>
            <a:r>
              <a:rPr lang="ar-SA" sz="2800" b="1" dirty="0" smtClean="0"/>
              <a:t> بمنزلة إضافة الزينةِ إلى الحياة الدنيا لا لأفضليتها فيها من المال والبنين مع مشاركة الكلِّ في الأصل إذ لا مشاركةَ لهما في الخيرية في الآخرة {ثَوَاباً}عائدةً تعود إلى صاحبها {وَخَيْرٌ أَمَلاً } حيث ينال بها صاحبُها في الآخرة كلَّ ما كان يؤمله في الدنيا، وأما ما مر من المال والبنين فليس لصاحبه أملٌ يناله، وتكريرُ خيرٌ للإشعار باختلاف حيثيَّتي الخيرية والمبالغةِ فيها.</a:t>
            </a:r>
            <a:r>
              <a:rPr lang="ar-SA" sz="2800" dirty="0" smtClean="0"/>
              <a:t> </a:t>
            </a:r>
            <a:r>
              <a:rPr lang="ar-SA" sz="2800" b="1" dirty="0" smtClean="0"/>
              <a:t>{وَيَوْمَ نُسَيِّرُ الْجِبَالَ} منصوبٌ بمضمر أي: اذكرْ حين نقلَعُها من أماكنها ونسيّرها في الجو على هيئاتها كما </a:t>
            </a:r>
            <a:r>
              <a:rPr lang="ar-SA" sz="2800" b="1" dirty="0" err="1" smtClean="0"/>
              <a:t>ينبىء</a:t>
            </a:r>
            <a:r>
              <a:rPr lang="ar-SA" sz="2800" b="1" dirty="0" smtClean="0"/>
              <a:t> عنه قوله تعالى: {وَتَرَى الْجِبَالَ تَحْسَبُهَا جَامِدَةً وَهِيَ تَمُرُّ مَرَّ </a:t>
            </a:r>
            <a:endParaRPr lang="ar-SA"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السَّحَابِ صُنْعَ اللَّهِ الَّذِي أَتْقَنَ كُلَّ شَيْءٍ إِنَّهُ خَبِيرٌ بِمَا تَفْعَلُونَ }النمل88 أو نسير أجزاءَها بعد أن نجعلها هباءً مُنْبَثّاً، </a:t>
            </a:r>
            <a:r>
              <a:rPr lang="ar-SA" b="1" u="sng" dirty="0" smtClean="0"/>
              <a:t>والمرادُ بتذكيره تحذيرُ المشركين مما فيه من الدواهي، </a:t>
            </a:r>
            <a:r>
              <a:rPr lang="ar-SA" b="1" dirty="0" smtClean="0"/>
              <a:t>وقرىء تُسيَّر على صيغة البناء للمفعول من التفعيل </a:t>
            </a:r>
            <a:r>
              <a:rPr lang="ar-SA" b="1" u="sng" dirty="0" smtClean="0"/>
              <a:t>جرياً على سنن الكِبرياءِ وإيذاناً بالاستغناء عن الإسناد إلى الفاعل لتعيُّنه، </a:t>
            </a:r>
            <a:r>
              <a:rPr lang="ar-SA" b="1" dirty="0" smtClean="0"/>
              <a:t>{وَتَرَى الْأَرْضَ} أي: جميعَ جوانبها والخطابُ لرسول الله صلى الله عليه وسلم أو لكل أحدٍ ممن يتأتّى منه الرؤيةُ، {بَارِزَةً} إما بروزُ ما تحت الجبال فظاهرٌ، وأما ما عداه فكانت الجبالُ تحول بينه وبين الناظرِ قبل ذلك، فالآن أضحى قاعاً صفْصِفاً لا</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ترى فيها عِوَجاً أمْتاً {وَحَشَرْنَاهُمْ} جمعناهم إلى الموقف من كل أَوْب، </a:t>
            </a:r>
            <a:r>
              <a:rPr lang="ar-SA" b="1" u="sng" dirty="0" smtClean="0"/>
              <a:t>وإيثارُ صيغةِ الماضي بعد نسيّر وتَرى للدِلالة على تحقق الحشْرِ المتفرِّع على البعث الذي يُنكره المنكرون، وعليه يدورُ أمرُ الجزاءِ وكذا الكلام فيما عطف عليه منفياً وموجَباً، </a:t>
            </a:r>
            <a:r>
              <a:rPr lang="ar-SA" b="1" dirty="0" smtClean="0"/>
              <a:t>{فَلَمْ نُغَادِرْ}أي: لم نترُك {مِنْهُمْ أَحَداً} يقال: غادره إذا تركه ومنه الغدْرُ الذي هو تركُ الوفاءِ والغديرُ الذي هو ماءٌ يتركه السيلُ في الأرض الغائرةِ، {وَعُرِضُوا عَلَى رَبِّكَ} شُبّهت حالُهم بحال جندٍ عُرضوا على السلطان ليأمُر فيهم بما يأمُر، </a:t>
            </a:r>
            <a:r>
              <a:rPr lang="ar-SA" b="1" u="sng" dirty="0" smtClean="0"/>
              <a:t>وفي الالتفات إلى الغَيبة وبناءِ الفعل للمفعول مع</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 </a:t>
            </a:r>
            <a:r>
              <a:rPr lang="ar-SA" b="1" u="sng" dirty="0" smtClean="0"/>
              <a:t>التعرض لعنوان الربوبية والإضافةِ إلى ضميره عليه السلام من تربية المهابةِ والجَرْي على سَنن الكبرياءِ وإظهار اللطفِ </a:t>
            </a:r>
            <a:r>
              <a:rPr lang="ar-SA" b="1" u="sng" dirty="0" err="1" smtClean="0"/>
              <a:t>به</a:t>
            </a:r>
            <a:r>
              <a:rPr lang="ar-SA" b="1" u="sng" dirty="0" smtClean="0"/>
              <a:t> عليه السلام ما لا يخفى </a:t>
            </a:r>
            <a:r>
              <a:rPr lang="ar-SA" b="1" dirty="0" smtClean="0"/>
              <a:t>{صَفّاً}،  أي: غيرَ متفرِّقين ولا مختلِطين فلا تعرّض فيه لوَحدة الصفِّ وتعدّدِه، {لَّقَدْ جِئْتُمُونَا}،  أي: مقولاً لهم أو وقلنا لهم، {كَمَا خَلَقْنَاكُمْ}،  نعتٌ لمصدر مقدّرٍ أي: مجيئاً كائناً كمجيئكم عند خلْقِنا لكم </a:t>
            </a:r>
            <a:endParaRPr lang="en-US" dirty="0" smtClean="0"/>
          </a:p>
          <a:p>
            <a:r>
              <a:rPr lang="ar-SA" b="1" dirty="0" smtClean="0"/>
              <a:t>{أَوَّلَ مَرَّةٍ}،   أو حال من ضمير جئتمونا أي: كائنين كما خلقناكم أولَ مرة حُفاةً عُراة </a:t>
            </a:r>
            <a:r>
              <a:rPr lang="ar-SA" b="1" dirty="0" err="1" smtClean="0"/>
              <a:t>غُرْلاً</a:t>
            </a:r>
            <a:r>
              <a:rPr lang="ar-SA" b="1" dirty="0" smtClean="0"/>
              <a:t> أو ما معكم شيءٌ مما تفتخرون </a:t>
            </a:r>
            <a:r>
              <a:rPr lang="ar-SA" b="1" dirty="0" err="1" smtClean="0"/>
              <a:t>به</a:t>
            </a:r>
            <a:r>
              <a:rPr lang="ar-SA" b="1" dirty="0" smtClean="0"/>
              <a:t> من الأموال والأنصار كقوله تعالى: {وَلَقَدْ جِئْتُمُونَا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فُرَادَى كَمَا خَلَقْنَاكُمْ أَوَّلَ مَرَّةٍ وَتَرَكْتُم مَّا خَوَّلْنَاكُمْ وَرَاء ظُهُورِكُمْ وَمَا نَرَى مَعَكُمْ شُفَعَاءكُمُ الَّذِينَ زَعَمْتُمْ أَنَّهُمْ فِيكُمْ شُرَكَاء لَقَد تَّقَطَّعَ بَيْنَكُمْ وَضَلَّ عَنكُم مَّا كُنتُمْ تَزْعُمُونَ }الأنعام94  {بَلْ زَعَمْتُمْ أَلَّن نَّجْعَلَ لَكُم مَّوْعِداً} </a:t>
            </a:r>
            <a:r>
              <a:rPr lang="ar-SA" b="1" u="sng" dirty="0" smtClean="0"/>
              <a:t>إضرابٌ وانتقالٌ من كلام إلى كلام كِلاهما للتوبيخ والتقريعِ، أي: زعمتم في الدنيا أنه لن نجعلَ لكم أبداً وقتاً نُنْجز فيه ما وعدناه من البعث وما يتبعه</a:t>
            </a:r>
            <a:r>
              <a:rPr lang="ar-SA" b="1" dirty="0" smtClean="0"/>
              <a:t>، </a:t>
            </a:r>
            <a:r>
              <a:rPr lang="ar-SA" b="1" u="sng" dirty="0" smtClean="0"/>
              <a:t>والظرفُ إما مفعولٌ ثانٍ للجعل وهو بمعنى التصييرِ والأولُ هو موعداً، أو حال من موعداً وهو بمعنى الخلق والإبداعِ</a:t>
            </a:r>
            <a:r>
              <a:rPr lang="ar-SA" b="1" dirty="0" smtClean="0"/>
              <a:t>،{وَوُضِعَ الْكِتَابُ} عطف على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عُرضوا داخلٌ تحت الأمورِ الهائلة التي أريد تذكيرُها بتذكير وقتِها أُورد فيه ما أورد في أمثاله من صيغة الماضي دَلالةً على </a:t>
            </a:r>
            <a:r>
              <a:rPr lang="ar-SA" b="1" dirty="0" err="1" smtClean="0"/>
              <a:t>التقرر</a:t>
            </a:r>
            <a:r>
              <a:rPr lang="ar-SA" b="1" dirty="0" smtClean="0"/>
              <a:t> أيضاً، أي: </a:t>
            </a:r>
            <a:r>
              <a:rPr lang="ar-SA" b="1" u="sng" dirty="0" smtClean="0"/>
              <a:t>وُضع صحائفُ الأعمالِ، وإيثارُ الإفرادِ للاكتفاء بالجنس، والمرادُ بوضعها إما وضعُها في أيدي أصحابِها يميناً وشمالاً وإما في الميزان</a:t>
            </a:r>
            <a:r>
              <a:rPr lang="ar-SA" b="1" dirty="0" smtClean="0"/>
              <a:t> {فَتَرَى الْمُجْرِمِينَ} قاطبةً فيدخل فيهم الكفرةُ المنكِرون للبعث دخولاً أولياً {مُشْفِقِينَ مِمَّا فِيهِ} خائفين مِمَّا فِيهِ من الجرائم والذنوب {وَيَقُولُونَ} عند وقوفِهم على ما في تضاعيفه نقيراً وقِطْميراً {يَا وَيْلَتَنَا}منادين لهِلَكتهم التي هلكوها من بين الهلَكات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مستدْعين لها ليهلِكوا ولا يرَوا هولَ ما لاقَوه، أي: </a:t>
            </a:r>
            <a:r>
              <a:rPr lang="ar-SA" b="1" u="sng" dirty="0" smtClean="0"/>
              <a:t>يا ويلتَنا احضُري فهذا أوانُ حضورِك </a:t>
            </a:r>
            <a:r>
              <a:rPr lang="ar-SA" b="1" dirty="0" smtClean="0"/>
              <a:t>{مَالِ هَذَا الْكِتَابِ}أي: أي: شيء له، وقولُه تعالى: {صَغِيرَةً وَلَا كَبِيرَةً إِلَّا أَحْصَاهَا} أي: حواها وضبطَها، </a:t>
            </a:r>
            <a:r>
              <a:rPr lang="ar-SA" b="1" u="sng" dirty="0" smtClean="0"/>
              <a:t>جملةٌ حاليةٌ محقِّقةٌ لما في الجملة الاستفهاميةِ من التعجب، أو استئنافيةٌ مبنيةٌ على سؤال نشأ من التعجب، كأنه قيل: ما شأنُه حتى يُتعجَّب منه؟ فقيل</a:t>
            </a:r>
            <a:r>
              <a:rPr lang="ar-SA" b="1" dirty="0" smtClean="0"/>
              <a:t>: {لَا يُغَادِرُ صَغِيرَةً وَلَا كَبِيرَةً إِلَّا أَحْصَاهَا } {وَوَجَدُوا مَا عَمِلُوا} في الدنيا من السيئات، أو جزاءَ ما عملوا {حَاضِراً}</a:t>
            </a:r>
            <a:r>
              <a:rPr lang="ar-SA" b="1" u="sng" dirty="0" smtClean="0"/>
              <a:t>مسطوراً عتيداً </a:t>
            </a:r>
            <a:r>
              <a:rPr lang="ar-SA" b="1" dirty="0" smtClean="0"/>
              <a:t>{وَلَا يَظْلِمُ رَبُّكَ أَحَداً }فيكتب ما لم يُعمَل من السيئات أو يزيد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في عقابه المستحَّقِ فيكون إظهاراً لِمَعْدلة القلمِ الأزلي، {وَإِذْ قُلْنَا لِلْمَلَائِكَةِ}</a:t>
            </a:r>
            <a:r>
              <a:rPr lang="ar-SA" b="1" u="sng" dirty="0" smtClean="0"/>
              <a:t> أي: اذكر وقتَ قولنا لهم</a:t>
            </a:r>
            <a:r>
              <a:rPr lang="ar-SA" b="1" dirty="0" smtClean="0"/>
              <a:t>:</a:t>
            </a:r>
            <a:r>
              <a:rPr lang="ar-SA" dirty="0" smtClean="0"/>
              <a:t> </a:t>
            </a:r>
            <a:r>
              <a:rPr lang="ar-SA" b="1" dirty="0" smtClean="0"/>
              <a:t>{اسْجُدُوا لِآدَمَ} </a:t>
            </a:r>
            <a:r>
              <a:rPr lang="ar-SA" b="1" u="sng" dirty="0" smtClean="0"/>
              <a:t>سجودَ تحيةٍ وتكري</a:t>
            </a:r>
            <a:r>
              <a:rPr lang="ar-SA" b="1" dirty="0" smtClean="0"/>
              <a:t>م  {فَسَجَدُوا}جميعاً امتثالاً بالأمر {إِلَّا إِبْلِيسَ} فإنه لم يسجُد بل أبى واستكبر وقوله تعالى: {كَانَ مِنَ الْجِنِّ فَفَسَقَ عَنْ أَمْرِ رَبِّهِ} </a:t>
            </a:r>
            <a:r>
              <a:rPr lang="ar-SA" b="1" u="sng" dirty="0" smtClean="0"/>
              <a:t>كلامٌ مستأنفٌ سيق مساقَ التعليلِ لما يفيده استثناءُ اللعين</a:t>
            </a:r>
            <a:r>
              <a:rPr lang="ar-SA" b="1" dirty="0" smtClean="0"/>
              <a:t> من الساجدين، كأنه قيل: ما له لم يسجُد؟ فقيل: كان أصلُه جنيًّا فَفَسَقَ أي: خرج عن طاعته </a:t>
            </a:r>
            <a:r>
              <a:rPr lang="ar-SA" b="1" u="sng" dirty="0" smtClean="0"/>
              <a:t>كما </a:t>
            </a:r>
            <a:r>
              <a:rPr lang="ar-SA" b="1" u="sng" dirty="0" err="1" smtClean="0"/>
              <a:t>ينبىء</a:t>
            </a:r>
            <a:r>
              <a:rPr lang="ar-SA" b="1" u="sng" dirty="0" smtClean="0"/>
              <a:t> عنه الفاءُ، أو صار فاسقاً كافراً بسبب أمرِ الله تعالى إذ لولاه لما أبى</a:t>
            </a:r>
            <a:r>
              <a:rPr lang="ar-SA" b="1" dirty="0" smtClean="0"/>
              <a:t>. </a:t>
            </a:r>
            <a:r>
              <a:rPr lang="ar-SA" b="1" u="sng" dirty="0" smtClean="0"/>
              <a:t>والتعرضُ لوصف الربوبيةِ المنافية للفسق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u="sng" dirty="0" smtClean="0"/>
              <a:t>لبيان كمالِ قبحِ ما فعله، والمرادُ بتذكير قصّتِه تشديدُ النكيرِ على المتكبرين المفتخرين بأنسابهم وأموالِهم المستنكفين عن الانتظام في سلك فقراءِ المؤمنين ببيان أن ذلك من صنيع إبليسَ وأنهم في ذلك تابعون </a:t>
            </a:r>
            <a:r>
              <a:rPr lang="ar-SA" b="1" u="sng" dirty="0" err="1" smtClean="0"/>
              <a:t>لتسويله</a:t>
            </a:r>
            <a:r>
              <a:rPr lang="ar-SA" b="1" u="sng" dirty="0" smtClean="0"/>
              <a:t> كما </a:t>
            </a:r>
            <a:r>
              <a:rPr lang="ar-SA" b="1" u="sng" dirty="0" err="1" smtClean="0"/>
              <a:t>ينبىء</a:t>
            </a:r>
            <a:r>
              <a:rPr lang="ar-SA" b="1" u="sng" dirty="0" smtClean="0"/>
              <a:t> عنه</a:t>
            </a:r>
            <a:r>
              <a:rPr lang="ar-SA" b="1" dirty="0" smtClean="0"/>
              <a:t> قوله تعالى: {أَفَتَتَّخِذُونَهُ}، فإن الهمزةَ للإنكار والتعجبِ والفاءَ للتعقيب أي: أعَقيبَ علمِكم بصدور تلك القبائحِ عنه تتخذونه {وَذُرِّيَّتَهُ} أي: أولادَه وأتباعَه، جعلوا ذريتَه مجازاً. {أَوْلِيَاء مِن دُونِي} فتستبدلونهم </a:t>
            </a:r>
            <a:r>
              <a:rPr lang="ar-SA" b="1" dirty="0" err="1" smtClean="0"/>
              <a:t>بي</a:t>
            </a:r>
            <a:r>
              <a:rPr lang="ar-SA" b="1" dirty="0" smtClean="0"/>
              <a:t> فتطيعونهم بدَل </a:t>
            </a:r>
            <a:r>
              <a:rPr lang="ar-SA" b="1" dirty="0" err="1" smtClean="0"/>
              <a:t>طاعتي</a:t>
            </a:r>
            <a:r>
              <a:rPr lang="ar-SA" b="1" dirty="0" smtClean="0"/>
              <a:t> {وَهُمْ}أي: والحال أن إبليسَ وذريته {لَكُمْ عَدُوٌّ}أي: أعداءٌ </a:t>
            </a:r>
            <a:r>
              <a:rPr lang="ar-SA" b="1" u="sng" dirty="0" smtClean="0"/>
              <a:t>وتقييد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u="sng" dirty="0" smtClean="0"/>
              <a:t>الاتخاذِ بالجملة الحالية لتأكيد الإنكارِ وتشديدِه، فإن مضمونَها مانعٌ من وقوع الاتخاذِ ومنافٍ له قطعاً</a:t>
            </a:r>
            <a:r>
              <a:rPr lang="ar-SA" b="1" dirty="0" smtClean="0"/>
              <a:t> {بِئْسَ لِلظَّالِمِينَ} أي: الواضعين للشيء في غير موضعِه </a:t>
            </a:r>
            <a:endParaRPr lang="en-US" dirty="0" smtClean="0"/>
          </a:p>
          <a:p>
            <a:pPr rtl="1"/>
            <a:r>
              <a:rPr lang="ar-SA" b="1" dirty="0" smtClean="0"/>
              <a:t>{بَدَلاً} من الله سبحانه إبليسُ وذريتُه، </a:t>
            </a:r>
            <a:r>
              <a:rPr lang="ar-SA" b="1" u="sng" dirty="0" smtClean="0"/>
              <a:t>وفي الالتفات إلى الغَيبة مع وضع الظالمين موضعَ الضمير من الإيذان بكمال السُخطِ والإشارة إلى أن ما فعلوه ظلمٌ قبيح ما لا يخفى</a:t>
            </a:r>
            <a:r>
              <a:rPr lang="ar-SA" b="1" dirty="0" smtClean="0"/>
              <a:t>. </a:t>
            </a:r>
            <a:endParaRPr lang="en-US" dirty="0" smtClean="0"/>
          </a:p>
          <a:p>
            <a:r>
              <a:rPr lang="ar-SA" b="1" dirty="0" smtClean="0"/>
              <a:t>{مَا أَشْهَدتُّهُمْ} </a:t>
            </a:r>
            <a:r>
              <a:rPr lang="ar-SA" b="1" u="sng" dirty="0" smtClean="0"/>
              <a:t>استئنافٌ مَسوق لبيان عدمِ استحقاقِهم للاتخاذ المذكورِ في أنفسهم بعد بيانِ </a:t>
            </a:r>
            <a:r>
              <a:rPr lang="ar-SA" b="1" u="sng" dirty="0" err="1" smtClean="0"/>
              <a:t>الصوارفِ</a:t>
            </a:r>
            <a:r>
              <a:rPr lang="ar-SA" b="1" u="sng" dirty="0" smtClean="0"/>
              <a:t> عن ذلك من </a:t>
            </a:r>
            <a:r>
              <a:rPr lang="ar-SA" b="1" u="sng" dirty="0" err="1" smtClean="0"/>
              <a:t>خباثة</a:t>
            </a:r>
            <a:r>
              <a:rPr lang="ar-SA" b="1" u="sng" dirty="0" smtClean="0"/>
              <a:t> المَحتِد والفسق والعداوة، أي: ما أحضَرْتُ إبليسَ وذريتَه</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{خَلْقَ السَّمَاوَاتِ وَالْأَرْضِ وَلَا خَلْقَ أَنفُسِهِمْ } حيث خلقتُهما قبل خلقِهم، ولا أشهدتُ بعضَهم خلقَ بعض كقوله تعالى: {يَا أَيُّهَا الَّذِينَ آمَنُواْ لاَ تَأْكُلُواْ أَمْوَالَكُمْ بَيْنَكُمْ بِالْبَاطِلِ إِلاَّ أَن تَكُونَ تِجَارَةً عَن تَرَاضٍ مِّنكُمْ وَلاَ تَقْتُلُواْ أَنفُسَكُمْ إِنَّ اللّهَ كَانَ بِكُمْ رَحِيماً }النساء29</a:t>
            </a:r>
            <a:r>
              <a:rPr lang="ar-SA" b="1" u="sng" dirty="0" smtClean="0"/>
              <a:t> هذا ما أجمع عليه الجمهورُ حِذاراً من تفكيك الضميرين ومحافظةً على ظاهر لفظ الأنفس</a:t>
            </a:r>
            <a:r>
              <a:rPr lang="ar-SA" b="1" dirty="0" smtClean="0"/>
              <a:t>، ولك أن تُرجع الضميرَ الثانيَ إلى الظالمين وتلتزمَ التفكيكَ بناءً على قَوْد المعنى إليه، فإن نفيَ إشهادِ الشياطين خلقَ الذين يتولَّونهم هو الذي يدور عليه إنكارُ اتخاذهم أولياءَ بناء على</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أن أدنى ما يصحح التوليَ حضورُ الوليِّ خلقَ </a:t>
            </a:r>
            <a:r>
              <a:rPr lang="ar-SA" b="1" dirty="0" err="1" smtClean="0"/>
              <a:t>المتولى</a:t>
            </a:r>
            <a:r>
              <a:rPr lang="ar-SA" b="1" dirty="0" smtClean="0"/>
              <a:t>، وحيث لا حضورَ لا مصحِّحَ للتولي قطعاً، {وَمَا كُنتُ مُتَّخِذَ الْمُضِلِّينَ} أي: متّخذَهم، وإنما </a:t>
            </a:r>
            <a:r>
              <a:rPr lang="ar-SA" b="1" u="sng" dirty="0" smtClean="0"/>
              <a:t>وُضع موضعَه المظهُر ذماً لهم وتسجيلاً عليهم بالإضلال وتأكيداً لما سبق من إنكار اتخاذِهم أولياءَ</a:t>
            </a:r>
            <a:r>
              <a:rPr lang="ar-SA" b="1" dirty="0" smtClean="0"/>
              <a:t> {عَضُداً}</a:t>
            </a:r>
            <a:r>
              <a:rPr lang="ar-SA" b="1" u="sng" dirty="0" smtClean="0"/>
              <a:t>أعواناً في شأن الخلقِ أو في شأن من شؤوني حتى يُتوهّم شِرْكتُهم في التولي بناء على الشركة في بعض أحكامِ الربوبية، وفيه تهكمٌ بهم وإيذانٌ بكمال ركاكةِ عقولِهم وسخافةِ آرائِهم حيث لا يفهمون هذا الأمرَ الجليَّ الذي لا يكاد يشتبه على البُلْه والصبيان فيحتاجون إلى التصريح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u="sng" dirty="0" err="1" smtClean="0"/>
              <a:t>به</a:t>
            </a:r>
            <a:r>
              <a:rPr lang="ar-SA" b="1" u="sng" dirty="0" smtClean="0"/>
              <a:t>، وإيثارُ نفي </a:t>
            </a:r>
            <a:r>
              <a:rPr lang="ar-SA" b="1" u="sng" dirty="0" err="1" smtClean="0"/>
              <a:t>الإشهاد</a:t>
            </a:r>
            <a:r>
              <a:rPr lang="ar-SA" b="1" u="sng" dirty="0" smtClean="0"/>
              <a:t> على نفي شهودِهم ونفي اتخاذِهم أعواناً على نفي كونهم كذلك للإشعار بأنهم مقهورون تحت قدرتِه تعالى تابعون لمشيئته وإرادتِه فيهم، وأنهم بمعزل من استحقاق الشهودِ والمعونة من تلقاء أنفسِهم من غير إحضارٍ واتخاذ وإنما قُصارى ما يتوهم في شأنهم أن يبلُغوا ذلك المبلغَ بأمر الله عز وجل ولم يكد ذلك يكون</a:t>
            </a:r>
            <a:r>
              <a:rPr lang="ar-SA" b="1" dirty="0" smtClean="0"/>
              <a:t>، {وَيَوْمَ يَقُولُ} أي: الله عز وجل للكافرين توبيخاً وتعجيزاً، {نَادُوا شُرَكَائِيَ الَّذِينَ زَعَمْتُمْ} أنهم شفعاؤُكم ليشفعوا لكم، والمرادُ بهم كلُّ ما عُبد من دونه تعالى، {فَدَعَوْهُمْ} أي: نادَوهم للإغاثة،</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وفيه بيانٌ لكمال اعتنائِهم بإعانتهم على طريقة الشفاعةِ إذ معلومٌ أن لا طريقَ إلى المدافعة { فَلَمْ يَسْتَجِيبُوا لَهُمْ} فلم يُغيثوهم إذ لا إمكان لذلك وفي إيراده مع ظهوره تهكمٌ بهم وإيذانٌ بأنهم في الحماقه بحيث لا يفهمونه إلا  بالتصريح به {وَجَعَلْنَا بَيْنَهُم} بين الداعين والمدعوّين {مَّوْبِقاً}اسمُ مكانٍ أو مصدرٌ من وبَق وُبوقا إذا هلَك أي: مهلِكاً يشتركون فيه وهو النارُ، أو عداوةً وهي في الشدة نفسُ الهلاك كقول عمر رضي الله عنه: ( لا يكن حبُّك كلَفاً ولا بغضُك تلَفاً).</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en-US" b="1" dirty="0" smtClean="0"/>
              <a:t> </a:t>
            </a:r>
            <a:r>
              <a:rPr lang="ar-SA" b="1" dirty="0" smtClean="0"/>
              <a:t>{وَرَأَى الْمُجْرِمُونَ النَّارَ} وُضع المظهرُ مقام المُضمر تصريحاً بإجرامهم وذماً لهم بذلك.</a:t>
            </a:r>
            <a:r>
              <a:rPr lang="ar-SA" dirty="0" smtClean="0"/>
              <a:t> </a:t>
            </a:r>
            <a:r>
              <a:rPr lang="ar-SA" b="1" dirty="0" smtClean="0"/>
              <a:t>{فَظَنُّوا} أي: </a:t>
            </a:r>
            <a:r>
              <a:rPr lang="ar-SA" b="1" u="sng" dirty="0" smtClean="0"/>
              <a:t>فأيقنوا</a:t>
            </a:r>
            <a:r>
              <a:rPr lang="ar-SA" b="1" dirty="0" smtClean="0"/>
              <a:t> {أَنَّهُم مُّوَاقِعُوهَا} مخالطوها واقعون فيها أو ظنوا إذ رأوها من مكان بعيد أنهم مواقعوها الساعةَ {وَلَمْ يَجِدُوا عَنْهَا مَصْرِفاً}انصرافاً أو معدِلاً ينصرفون إليه.</a:t>
            </a:r>
            <a:endParaRPr lang="en-US" dirty="0" smtClean="0"/>
          </a:p>
          <a:p>
            <a:pPr rtl="1"/>
            <a:r>
              <a:rPr lang="ar-SA" b="1" dirty="0" smtClean="0"/>
              <a:t> </a:t>
            </a:r>
            <a:endParaRPr lang="en-US" smtClean="0"/>
          </a:p>
          <a:p>
            <a:endParaRPr lang="en-US"/>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23</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1838</TotalTime>
  <Words>1785</Words>
  <Application>Microsoft Office PowerPoint</Application>
  <PresentationFormat>A4 Paper (210x297 mm)</PresentationFormat>
  <Paragraphs>64</Paragraphs>
  <Slides>23</Slides>
  <Notes>2</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5</vt:lpstr>
      <vt:lpstr>المحاضرة التاسعة: (المقطع الثامن):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cp:lastModifiedBy>
  <cp:revision>190</cp:revision>
  <dcterms:created xsi:type="dcterms:W3CDTF">2009-10-14T19:14:34Z</dcterms:created>
  <dcterms:modified xsi:type="dcterms:W3CDTF">2012-04-02T05:18:26Z</dcterms:modified>
</cp:coreProperties>
</file>