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9" r:id="rId4"/>
    <p:sldId id="289" r:id="rId5"/>
    <p:sldId id="267" r:id="rId6"/>
    <p:sldId id="287" r:id="rId7"/>
    <p:sldId id="288" r:id="rId8"/>
    <p:sldId id="290" r:id="rId9"/>
    <p:sldId id="293" r:id="rId10"/>
    <p:sldId id="292" r:id="rId11"/>
    <p:sldId id="291" r:id="rId12"/>
    <p:sldId id="296" r:id="rId13"/>
    <p:sldId id="295" r:id="rId14"/>
    <p:sldId id="294" r:id="rId15"/>
    <p:sldId id="298"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430" autoAdjust="0"/>
  </p:normalViewPr>
  <p:slideViewPr>
    <p:cSldViewPr>
      <p:cViewPr>
        <p:scale>
          <a:sx n="49" d="100"/>
          <a:sy n="49" d="100"/>
        </p:scale>
        <p:origin x="-102" y="-36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407520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6002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SA" sz="2400" b="1" dirty="0" smtClean="0">
                <a:solidFill>
                  <a:srgbClr val="898989"/>
                </a:solidFill>
                <a:latin typeface="Calibri" pitchFamily="34" charset="0"/>
              </a:rPr>
              <a:t>كلية الآداب – قسم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5130" name="Title 1"/>
          <p:cNvSpPr txBox="1">
            <a:spLocks/>
          </p:cNvSpPr>
          <p:nvPr/>
        </p:nvSpPr>
        <p:spPr bwMode="auto">
          <a:xfrm>
            <a:off x="457200" y="2743200"/>
            <a:ext cx="5099050" cy="19812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a:t>
            </a:r>
            <a:r>
              <a:rPr lang="ar-SA" sz="3700" b="1" dirty="0" smtClean="0">
                <a:solidFill>
                  <a:srgbClr val="376092"/>
                </a:solidFill>
                <a:latin typeface="AYM Wadiy S_U normal."/>
                <a:cs typeface="Times New Roman" pitchFamily="18" charset="0"/>
              </a:rPr>
              <a:t>ه  </a:t>
            </a:r>
          </a:p>
          <a:p>
            <a:pPr algn="l">
              <a:lnSpc>
                <a:spcPct val="80000"/>
              </a:lnSpc>
            </a:pPr>
            <a:r>
              <a:rPr lang="ar-SA" sz="2800" b="1" dirty="0" smtClean="0">
                <a:solidFill>
                  <a:srgbClr val="7F7F7F"/>
                </a:solidFill>
                <a:latin typeface="Calibri" pitchFamily="34" charset="0"/>
                <a:cs typeface="Times New Roman" pitchFamily="18" charset="0"/>
              </a:rPr>
              <a:t>تفسير (2)              </a:t>
            </a:r>
            <a:endParaRPr lang="en-US" sz="2800" b="1" dirty="0">
              <a:solidFill>
                <a:srgbClr val="7F7F7F"/>
              </a:solidFill>
              <a:latin typeface="Calibri" pitchFamily="34" charset="0"/>
            </a:endParaRPr>
          </a:p>
          <a:p>
            <a:pPr algn="l">
              <a:lnSpc>
                <a:spcPct val="80000"/>
              </a:lnSpc>
            </a:pPr>
            <a:r>
              <a:rPr lang="ar-SA" sz="2800" b="1" dirty="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محمد عبد الرحمن العودات</a:t>
            </a:r>
            <a:endParaRPr lang="en-US" sz="2800" b="1" dirty="0">
              <a:solidFill>
                <a:srgbClr val="7F7F7F"/>
              </a:solidFill>
              <a:latin typeface="Calibri"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990600" y="2514600"/>
            <a:ext cx="8420100" cy="1470025"/>
          </a:xfrm>
        </p:spPr>
        <p:txBody>
          <a:bodyPr/>
          <a:lstStyle/>
          <a:p>
            <a:pPr eaLnBrk="1" hangingPunct="1"/>
            <a:r>
              <a:rPr lang="ar-SA" b="1" u="sng" dirty="0" smtClean="0"/>
              <a:t>المحاضرة العاشرة: (المقطع التاسع):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a:r>
              <a:rPr lang="ar-SA" sz="4000" b="1" u="sng" dirty="0" smtClean="0"/>
              <a:t>تعقيبات على بعض مشاهد الآخرة، والمشهد الأول من قصة سيدنا موسى عليه الصلاة والسلام</a:t>
            </a:r>
            <a:endParaRPr lang="en-US" sz="4000" dirty="0" smtClean="0"/>
          </a:p>
          <a:p>
            <a:pPr rtl="1"/>
            <a:endParaRPr lang="en-US" sz="4000" dirty="0"/>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376092"/>
                </a:solidFill>
                <a:cs typeface="Arial" pitchFamily="34" charset="0"/>
              </a:rPr>
              <a:t> </a:t>
            </a:r>
            <a:r>
              <a:rPr lang="en-US" dirty="0" smtClean="0"/>
              <a:t/>
            </a:r>
            <a:br>
              <a:rPr lang="en-US" dirty="0" smtClean="0"/>
            </a:br>
            <a:r>
              <a:rPr lang="ar-SA" dirty="0" smtClean="0">
                <a:solidFill>
                  <a:srgbClr val="376092"/>
                </a:solidFill>
                <a:cs typeface="Arial" pitchFamily="34" charset="0"/>
              </a:rPr>
              <a:t>:</a:t>
            </a:r>
          </a:p>
        </p:txBody>
      </p:sp>
      <p:sp>
        <p:nvSpPr>
          <p:cNvPr id="8195" name="Content Placeholder 2"/>
          <p:cNvSpPr>
            <a:spLocks noGrp="1"/>
          </p:cNvSpPr>
          <p:nvPr>
            <p:ph idx="1"/>
          </p:nvPr>
        </p:nvSpPr>
        <p:spPr>
          <a:xfrm>
            <a:off x="228600" y="1295400"/>
            <a:ext cx="9144000" cy="4953000"/>
          </a:xfrm>
        </p:spPr>
        <p:txBody>
          <a:bodyPr/>
          <a:lstStyle/>
          <a:p>
            <a:pPr eaLnBrk="1" hangingPunct="1"/>
            <a:r>
              <a:rPr lang="ar-SA" b="1" dirty="0" smtClean="0"/>
              <a:t>قوله تعالى: {وَلَقَدْ صَرَّفْنَا فِي هَذَا الْقُرْآنِ لِلنَّاسِ مِن كُلِّ مَثَلٍ وَكَانَ الْإِنسَانُ أَكْثَرَ شَيْءٍ جَدَلاً{54} وَمَا مَنَعَ النَّاسَ أَن يُؤْمِنُوا إِذْ جَاءهُمُ الْهُدَى وَيَسْتَغْفِرُوا رَبَّهُمْ إِلَّا أَن تَأْتِيَهُمْ سُنَّةُ الْأَوَّلِينَ أَوْ يَأْتِيَهُمُ الْعَذَابُ قُبُلاً{55} وَمَا نُرْسِلُ الْمُرْسَلِينَ إِلَّا مُبَشِّرِينَ وَمُنذِرِينَ وَيُجَادِلُ الَّذِينَ كَفَرُوا بِالْبَاطِلِ لِيُدْحِضُوا بِهِ الْحَقَّ وَاتَّخَذُوا آيَاتِي وَمَا أُنذِرُوا هُزُواً{56} وَمَنْ أَظْلَمُ مِمَّن ذُكِّرَ بِآيَاتِ رَبِّهِ فَأَعْرَضَ عَنْهَا وَنَسِيَ مَا قَدَّمَتْ يَدَاهُ إِنَّا جَعَلْنَا عَلَى قُلُوبِهِمْ أَكِنَّةً أَن يَفْقَهُوهُ وَفِي آذَانِهِمْ وَقْراً وَإِن تَدْعُهُمْ إِلَى الْهُدَى فَلَن يَهْتَدُوا إِذاً أَبَداً{57} وَرَبُّكَ الْغَفُورُ َ  </a:t>
            </a: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ar-SA" dirty="0" smtClean="0">
              <a:solidFill>
                <a:srgbClr val="376092"/>
              </a:solidFill>
              <a:cs typeface="Arial" pitchFamily="34" charset="0"/>
            </a:endParaRPr>
          </a:p>
        </p:txBody>
      </p:sp>
      <p:sp>
        <p:nvSpPr>
          <p:cNvPr id="8195" name="Content Placeholder 2"/>
          <p:cNvSpPr>
            <a:spLocks noGrp="1"/>
          </p:cNvSpPr>
          <p:nvPr>
            <p:ph idx="1"/>
          </p:nvPr>
        </p:nvSpPr>
        <p:spPr>
          <a:xfrm>
            <a:off x="304800" y="1219200"/>
            <a:ext cx="9144000" cy="4953000"/>
          </a:xfrm>
        </p:spPr>
        <p:txBody>
          <a:bodyPr/>
          <a:lstStyle/>
          <a:p>
            <a:pPr rtl="1"/>
            <a:r>
              <a:rPr lang="ar-SA" b="1" dirty="0" smtClean="0"/>
              <a:t>  </a:t>
            </a:r>
            <a:endParaRPr lang="en-US" dirty="0" smtClean="0"/>
          </a:p>
          <a:p>
            <a:pPr rtl="1"/>
            <a:r>
              <a:rPr lang="ar-SA" b="1" dirty="0" smtClean="0"/>
              <a:t> ذُو الرَّحْمَةِ لَوْ يُؤَاخِذُهُم بِمَا كَسَبُوا لَعَجَّلَ لَهُمُ الْعَذَابَ بَل لَّهُم مَّوْعِدٌ لَّن يَجِدُوا مِن دُونِهِ مَوْئِلاً{58} وَتِلْكَ الْقُرَى أَهْلَكْنَاهُمْ لَمَّا ظَلَمُوا وَجَعَلْنَا لِمَهْلِكِهِم مَّوْعِداً{59} وَإِذْ قَالَ مُوسَى لِفَتَاهُ لَا أَبْرَحُ حَتَّى أَبْلُغَ مَجْمَعَ الْبَحْرَيْنِ أَوْ أَمْضِيَ حُقُباً{60} فَلَمَّا بَلَغَا مَجْمَعَ بَيْنِهِمَا نَسِيَا حُوتَهُمَا فَاتَّخَذَ سَبِيلَهُ فِي الْبَحْرِ سَرَباً{61}}.</a:t>
            </a:r>
            <a:endParaRPr lang="en-US" dirty="0" smtClean="0"/>
          </a:p>
          <a:p>
            <a:r>
              <a:rPr lang="ar-SA" b="1" dirty="0" smtClean="0"/>
              <a:t> {وَلَقَدْ صَرَّفْنَا فِي هَذَا الْقُرْآنِ لِلنَّاسِ} أي: كررنا وأوردنا على وجوه كثيرةٍ من النظم المعجز لمصلحة الناس ومنفعتِهم {مِن كُلِّ مَثَلٍ} من جملته ما مر مِن مَثَل الرجلين ومثَل</a:t>
            </a:r>
            <a:endParaRPr lang="en-US" dirty="0" smtClean="0"/>
          </a:p>
          <a:p>
            <a:pPr rtl="1"/>
            <a:endParaRPr lang="ar-SA" b="1" dirty="0" smtClean="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endParaRPr lang="en-US" dirty="0"/>
          </a:p>
        </p:txBody>
      </p:sp>
      <p:sp>
        <p:nvSpPr>
          <p:cNvPr id="7171" name="Text Placeholder 5"/>
          <p:cNvSpPr>
            <a:spLocks noGrp="1"/>
          </p:cNvSpPr>
          <p:nvPr>
            <p:ph idx="1"/>
          </p:nvPr>
        </p:nvSpPr>
        <p:spPr/>
        <p:txBody>
          <a:bodyPr/>
          <a:lstStyle/>
          <a:p>
            <a:pPr rtl="1"/>
            <a:r>
              <a:rPr lang="ar-SA" b="1" dirty="0" smtClean="0"/>
              <a:t> </a:t>
            </a:r>
            <a:endParaRPr lang="en-US" dirty="0" smtClean="0"/>
          </a:p>
          <a:p>
            <a:pPr rtl="1"/>
            <a:r>
              <a:rPr lang="ar-SA" b="1" dirty="0" smtClean="0"/>
              <a:t>الحياةِ الدنيا أو من كل نوعٍ من أنواع المعاني البديعةِ الداعيةِ إلى الإيمان التي هي في الغرابة والحسنِ واستجلاب النفس كالمثل ليتلقَّوْه بالقَبول فلم يفعلوا {وَكَانَ الْإِنسَانُ} بحسب جِبلَّته {أَكْثَرَ شَيْءٍ جَدَلاً} أي: أكثرَ الأشياءِ التي يتأتى منها الجدلُ وهو هاهنا شدةُ الخُصومةِ بالباطل والمماراةِ، من الجدْل الذي هو الفتْلُ، والمجادلةُ الملاواةُ لأن كلاًّ من المجادِلَين يلتوي على صاحبه، </a:t>
            </a:r>
            <a:r>
              <a:rPr lang="ar-SA" b="1" u="sng" dirty="0" smtClean="0"/>
              <a:t>وانتصابُه على التمييز والمعنى أن جدَله أكثرُ من جدَل كلِّ مجادل</a:t>
            </a:r>
            <a:r>
              <a:rPr lang="ar-SA" b="1" dirty="0" smtClean="0"/>
              <a:t>،  {وَمَا مَنَعَ النَّاسَ} أي: أهلَ مكةَ الذين حُكيت أباطيلُهم</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{أَن يُؤْمِنُوا} من أن يؤمنوا بالله تعالى ويتركوا ما هم فيه من الإشراك أَن يُؤْمِنُوا {إِذْ جَاءهُمُ الْهُدَى} </a:t>
            </a:r>
            <a:r>
              <a:rPr lang="ar-SA" sz="2800" b="1" u="sng" dirty="0" smtClean="0"/>
              <a:t>أي: القرآنُ العظيم الهادي إلى الإيمان بما فيه من فنون المعاني الموجبةِ له</a:t>
            </a:r>
            <a:r>
              <a:rPr lang="ar-SA" sz="2800" b="1" dirty="0" smtClean="0"/>
              <a:t> {وَيَسْتَغْفِرُوا رَبَّهُمْ} عما فرَط منهم من أنواع الذنوبِ التي من جملتها مجادلتُهم للحق بالباطل {إِلَّا أَن تَأْتِيَهُمْ سُنَّةُ الْأَوَّلِينَ} أي: إلا طلبُ إتيانِ سُنّتهم أو إلا انتظارُ إتيانِها، </a:t>
            </a:r>
            <a:r>
              <a:rPr lang="ar-SA" sz="2800" b="1" u="sng" dirty="0" smtClean="0"/>
              <a:t>وسنتُهم الاستئصالُ</a:t>
            </a:r>
            <a:r>
              <a:rPr lang="ar-SA" sz="2800" b="1" dirty="0" smtClean="0"/>
              <a:t> {أَوْ يَأْتِيَهُمُ الْعَذَابُ}أي: عذابُ الآخرة {قُبُلاً} </a:t>
            </a:r>
            <a:r>
              <a:rPr lang="ar-SA" sz="2800" b="1" u="sng" dirty="0" smtClean="0"/>
              <a:t>أي: أنواعاً، جمعُ قَبيل أو عِياناً</a:t>
            </a:r>
            <a:r>
              <a:rPr lang="ar-SA" sz="2800" b="1" dirty="0" smtClean="0"/>
              <a:t> </a:t>
            </a:r>
            <a:r>
              <a:rPr lang="ar-SA" sz="2800" b="1" u="sng" dirty="0" smtClean="0"/>
              <a:t>وانتصابُه على الحالية من الضمير أو العذاب </a:t>
            </a:r>
            <a:r>
              <a:rPr lang="ar-SA" sz="2800" b="1" dirty="0" smtClean="0"/>
              <a:t>والمعنى أن ما تضمنه القرآنُ الكريم من الأمور المستوجبةِ للإيمان بحيث لو لم يكن مثلَ هذه الحكمةِ القوية لما امتنع الناسُ من الإيمان وإن كانوا مجبولين على</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الجدَل المفْرِط، {وَمَا نُرْسِلُ الْمُرْسَلِينَ} إلى الأمم ملتبسين بحال من الأحوال {إِلَّا مُبَشِّرِينَ وَمُنذِرِينَ} حالَ كونهم مُبَشّرِينَ للمؤمنين بالثواب وَمُنذِرِينَ للكفرة والعصاة بالعقاب  {وَيُجَادِلُ الَّذِينَ كَفَرُوا بِالْبَاطِلِ}  </a:t>
            </a:r>
            <a:r>
              <a:rPr lang="ar-SA" sz="2800" b="1" u="sng" dirty="0" smtClean="0"/>
              <a:t>باقتراح الآياتِ بعد ظهور المعجزاتِ والسؤالِ عن قصة أصحاب الكهفِ ونحوها تعنّتاً</a:t>
            </a:r>
            <a:r>
              <a:rPr lang="ar-SA" sz="2800" b="1" dirty="0" smtClean="0"/>
              <a:t> {لِيُدْحِضُوا بِهِ}أي: بالجدال {الْحَقَّ} يُزيلوه عن مركزه ويُبْطلوه من إدحاض القدمِ وهو إزلاقُها، وهو قولهم للرسل عليهم الصلاة والسلام: {قَالَتْ رُسُلُهُمْ أَفِي اللّهِ شَكٌّ فَاطِرِ السَّمَاوَاتِ وَالأَرْضِ يَدْعُوكُمْ لِيَغْفِرَ لَكُم مِّن ذُنُوبِكُمْ وَيُؤَخِّرَكُمْ إِلَى أَجَلٍ مُّسَـمًّى قَالُواْ إِنْ أَنتُمْ إِلاَّ بَشَرٌ مِّثْلُنَا تُرِيدُونَ أَن تَصُدُّونَا عَمَّا كَانَ يَعْبُدُ آبَآؤُنَا فَأْتُونَا بِسُلْطَانٍ مُّبِينٍ }إبراهيم10{وَاتَّخَذُوا آيَاتِي} التي تخِرُّ لها صمُّ الجبال {وَمَا</a:t>
            </a: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SA" sz="2800" b="1" dirty="0" smtClean="0"/>
              <a:t>أُنذِرُوا هُزُواً } أي: أُنذروه من القوارع الناعيةِ عليهم العقابَ والعذابَ أو إنذارهم استهزاءً،   {وَمَنْ أَظْلَمُ مِمَّن ذُكِّرَ بِآيَاتِ رَبِّهِ} وهو القرآنُ العظيم   {فَأَعْرَضَ عَنْهَا} ولم يتدبرها ولم يتذكرْ بها، وهذا السبكُ </a:t>
            </a:r>
            <a:r>
              <a:rPr lang="ar-SA" sz="2800" b="1" u="sng" dirty="0" smtClean="0"/>
              <a:t>وإن كان مدلولُه الوضعيُّ نفيَ الأظلمية من غير تعرّضٍ لنفي المساوا</a:t>
            </a:r>
            <a:r>
              <a:rPr lang="ar-SA" sz="2800" b="1" dirty="0" smtClean="0"/>
              <a:t>ة في الظلم </a:t>
            </a:r>
            <a:r>
              <a:rPr lang="ar-SA" sz="2800" b="1" u="sng" dirty="0" smtClean="0"/>
              <a:t>إلا أن مفهومَه العُرْفيَّ أنه أظلمُ من كل ظالم، </a:t>
            </a:r>
            <a:r>
              <a:rPr lang="ar-SA" sz="2800" b="1" dirty="0" smtClean="0"/>
              <a:t>وبناءُ الأظلمية على ما في حيز الصلة من الإعراض عن القرآن للإشعار بأن ظلمَ من يجادل فيه ويتخذُه هزواً خارجٌ عن الحد  {وَنَسِيَ مَا قَدَّمَتْ يَدَاهُ} أي: عملَه من الكفر والمعاصي التي من جملتها ما ذكر من المجادلة بالباطل والاستهزاءِ بالحق ولم يتفكر في عاقبتها {إِنَّا جَعَلْنَا عَلَى </a:t>
            </a:r>
            <a:endParaRPr lang="en-US" sz="28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dirty="0" smtClean="0"/>
              <a:t>قُلُوبِهِمْ أَكِنَّةً} أغطيةً كثيرة جمع </a:t>
            </a:r>
            <a:r>
              <a:rPr lang="ar-SA" b="1" u="sng" dirty="0" err="1" smtClean="0"/>
              <a:t>كِنان</a:t>
            </a:r>
            <a:r>
              <a:rPr lang="ar-SA" b="1" u="sng" dirty="0" smtClean="0"/>
              <a:t>، وهو تعليلٌ لإعراضهم ونسيانهم بأنهم مطبوعٌ على قلوبهم</a:t>
            </a:r>
            <a:r>
              <a:rPr lang="ar-SA" b="1" dirty="0" smtClean="0"/>
              <a:t> {أَن يَفْقَهُوهُ}</a:t>
            </a:r>
            <a:r>
              <a:rPr lang="ar-SA" b="1" u="sng" dirty="0" smtClean="0"/>
              <a:t>مفعولٌ لما دل عليه الكلام أي: منعناهم أن يقفوا على كُنهه</a:t>
            </a:r>
            <a:r>
              <a:rPr lang="ar-SA" b="1" dirty="0" smtClean="0"/>
              <a:t>، </a:t>
            </a:r>
            <a:r>
              <a:rPr lang="ar-SA" b="1" u="sng" dirty="0" smtClean="0"/>
              <a:t>أو مفعولٌ له أي: كراهةَ أن يفقهوه</a:t>
            </a:r>
            <a:r>
              <a:rPr lang="ar-SA" b="1" dirty="0" smtClean="0"/>
              <a:t> {وَفِي آذَانِهِمْ} أي: جعلنا فيها {وَقْراً} ثِقَلاً يمنعهم من استماعه {وَإِن تَدْعُهُمْ إِلَى الْهُدَى فَلَن يَهْتَدُوا إِذاً أَبَداً} أي: فلن يكون منهم اهتداءٌ البتةَ مدةَ التكليف، وإذن جزاءٌ للشرط وجوابٌ عن سؤال النبي عليه الصلاة والسلام المدلولِ عليه بكمال عنايتِه بإسلامهم، كأنه قال عليه الصلاة والسلام: (مالي لا أدعوهم؟) فقيل: {وَإِن تَدْعُهُمْ إِلَى الْهُدَى فَلَن يَهْتَدُوا إِذاً أَبَداً}، وجمعُ الضميرِ الراجع إلى الموصول في هذه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371600"/>
            <a:ext cx="8915400" cy="4525963"/>
          </a:xfrm>
        </p:spPr>
        <p:txBody>
          <a:bodyPr/>
          <a:lstStyle/>
          <a:p>
            <a:r>
              <a:rPr lang="ar-SA" b="1" dirty="0" smtClean="0"/>
              <a:t>المواضع الخمسة باعتبار معناه كما أن إفراده في المواطن الخمسة المتقدمة باعتبار لفظِه، {وَرَبُّكَ} مبتدأ وقوله تعالى: {الْغَفُورُ} خبرُه وقوله تعالى:</a:t>
            </a:r>
            <a:r>
              <a:rPr lang="ar-SA" dirty="0" smtClean="0"/>
              <a:t> </a:t>
            </a:r>
            <a:r>
              <a:rPr lang="ar-SA" b="1" dirty="0" smtClean="0"/>
              <a:t>{ذُو الرَّحْمَةِ} أي: الموصوفُ بها، خبرٌ بعد خبرٍ، </a:t>
            </a:r>
            <a:r>
              <a:rPr lang="ar-SA" b="1" u="sng" dirty="0" smtClean="0"/>
              <a:t>وإيرادُ المغفرة على صيغة المبالغة دون الرحمة للتنبيه على كثرة الذنوب، ولأن المغفرةَ تركُ المضارّ وهو سبحانه قادرٌ على ترك ما لا يتناهى من العذاب</a:t>
            </a:r>
            <a:r>
              <a:rPr lang="ar-SA" b="1" dirty="0" smtClean="0"/>
              <a:t>، </a:t>
            </a:r>
            <a:r>
              <a:rPr lang="ar-SA" b="1" u="sng" dirty="0" smtClean="0"/>
              <a:t>وأما الرحمةُ فهي فعل وإيجادٌ ولا يدخل تحت الوجود إلا ما يتناهى</a:t>
            </a:r>
            <a:r>
              <a:rPr lang="ar-SA" b="1" dirty="0" smtClean="0"/>
              <a:t>، وتقديمُ الوصف الأولِ لأن التخليةَ قبل التحلية أو لأنه أهمُّ بحسب الحال إذ المقامُ مقامُ بيانِ العقوبة عنهم بعد استيجابهم لها كما يُعرب عنه قوله عز وجل: {لَوْ يُؤَاخِذُهُم بِمَا كَسَبُوا} أي: لو يريد مؤاخذتهم بِمَا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كَسَبُواْ من المعاصي التي من جملتها ما حُكي عنهم من مجادلتهم بالباطل وإعراضِهم عن آيات ربهم وعدمِ المبالاة بما </a:t>
            </a:r>
            <a:r>
              <a:rPr lang="ar-SA" b="1" dirty="0" err="1" smtClean="0"/>
              <a:t>اجترحوا</a:t>
            </a:r>
            <a:r>
              <a:rPr lang="ar-SA" b="1" dirty="0" smtClean="0"/>
              <a:t> من المُوبقات  {لَعَجَّلَ لَهُمُ الْعَذَابَ} لاستيجاب أعمالِهم لذلك، </a:t>
            </a:r>
            <a:r>
              <a:rPr lang="ar-SA" b="1" u="sng" dirty="0" smtClean="0"/>
              <a:t>وإيثارُ المؤاخذةِ المنبئة عن شدة الأخذِ بسرعة على التعذيب والعقوبةِ ونحوهما للإيذان بأن النفيَ المستفادَ من مقدَّم الشرطية متعلقٌ بوصف السرعة كما ينبىء عنه تاليها، وإيثارُ صيغة الاستقبال وإن كان المعنى على المضيّ لإفادة أن انتفاءَ تعجيلِ العذاب لهم بسبب استمرار عدمِ إرادة المؤاخذة فإن المضارعَ الواقعَ موقعَ الماضي يفيد استمرارَ انتفاءِ الفعل فيما مضى</a:t>
            </a:r>
            <a:r>
              <a:rPr lang="ar-SA" b="1" dirty="0" smtClean="0"/>
              <a:t>، {بَل لَّهُم مَّوْعِدٌ} </a:t>
            </a:r>
            <a:r>
              <a:rPr lang="ar-SA" b="1" u="sng" dirty="0" smtClean="0"/>
              <a:t>اسمُ زمان هو يومُ القيامة، والجملةُ</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r>
              <a:rPr lang="ar-SA" b="1" u="sng" dirty="0" err="1" smtClean="0"/>
              <a:t>معطوفةٌ</a:t>
            </a:r>
            <a:r>
              <a:rPr lang="ar-SA" b="1" u="sng" dirty="0" smtClean="0"/>
              <a:t> على مقدر كأنه قيل: لكنهم ليسوا بمؤاخذين بغتةً</a:t>
            </a:r>
            <a:r>
              <a:rPr lang="ar-SA" b="1" dirty="0" smtClean="0"/>
              <a:t>  {لَّن يَجِدُوا} البتةَ  {لَّن يَجِدُوا مِن دُونِهِ مَوْئِلاً } منْجى أو ملجأً، {وَتِلْكَ الْقُرَى} أي: قرى عاد وثمودَ وأضرابِها، وهي مبتدأٌ على تقدير المضافِ أي: وأهلُ تلك القرى خبرُه قوله تعالى: {أَهْلَكْنَاهُمْ} أو مفعولٌ مضمرٌ مفسر به {لَمَّا ظَلَمُوا} أي: وقت ظلمِهم كما فعلت قريشٌ بما حُكي عنهم من القبائح، {وَجَعَلْنَا لِمَهْلِكِهِم} أي: عيّنّا لهلاكهم {مَّوْعِداً} أي: وقتاً معيناً لا محيدَ لهم عن ذلك، </a:t>
            </a:r>
            <a:r>
              <a:rPr lang="ar-SA" b="1" u="sng" dirty="0" smtClean="0"/>
              <a:t>وهذا اسشهاد على ما فُعل بقريش من تعيين الموعد ليتنبهوا لذلك ولا يغتروا بتأخر العذاب</a:t>
            </a:r>
            <a:r>
              <a:rPr lang="ar-SA" b="1" dirty="0" smtClean="0"/>
              <a:t>. {وَإِذْ قَالَ مُوسَى} نصب بإضمار فعل، أي: اذكر وقت قوله عليه السلام {لِفَتَاهُ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وهو </a:t>
            </a:r>
            <a:r>
              <a:rPr lang="ar-SA" b="1" u="sng" dirty="0" err="1" smtClean="0"/>
              <a:t>يوشعُ</a:t>
            </a:r>
            <a:r>
              <a:rPr lang="ar-SA" b="1" u="sng" dirty="0" smtClean="0"/>
              <a:t> بن نونٍ</a:t>
            </a:r>
            <a:r>
              <a:rPr lang="ar-SA" b="1" dirty="0" smtClean="0"/>
              <a:t>، </a:t>
            </a:r>
            <a:r>
              <a:rPr lang="ar-SA" b="1" u="sng" dirty="0" smtClean="0"/>
              <a:t>ولعل المرادَ بتذكيره </a:t>
            </a:r>
            <a:r>
              <a:rPr lang="ar-SA" b="1" u="sng" dirty="0" err="1" smtClean="0"/>
              <a:t>عَقيب</a:t>
            </a:r>
            <a:r>
              <a:rPr lang="ar-SA" b="1" u="sng" dirty="0" smtClean="0"/>
              <a:t> بيانِ أن لكل أمة موعداً تذكيرُ ما في القصة من موعد الملاقاة مع ما فيها من سائر المنافعِ الجليلة، </a:t>
            </a:r>
            <a:r>
              <a:rPr lang="ar-SA" b="1" dirty="0" smtClean="0"/>
              <a:t>{لَا أَبْرَحُ} من برِح الناقصِ كزال يزال، أي: لا أزال أسير فحُذف الخبر اعتماداً على قرينة الحالِ إذْ كان ذلك عند التوجه إلى السفر واتكالاً على ما يعقُبه من قوله: {حَتَّى أَبْلُغَ} فإن ذلك غايةٌ تستدعي ذا غايةً يؤدّي إليها، {مَجْمَعَ الْبَحْرَيْنِ} هو ملتقى بحرِ فارسَ والروم مما يلي المشرِق، {أَوْ أَمْضِيَ حُقُباً} أسير زماناً طويلاً أتيقن معه فواتَ المطلب والحُقب الدهرُ أو ثمانون سنة، </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u="sng" dirty="0" smtClean="0"/>
              <a:t>وكان منشأُ هذه العزيمة أن موسى عليه السلام لما ظهر على مصر مع بني إسرائيلَ واستقروا </a:t>
            </a:r>
            <a:r>
              <a:rPr lang="ar-SA" b="1" u="sng" dirty="0" err="1" smtClean="0"/>
              <a:t>بها</a:t>
            </a:r>
            <a:r>
              <a:rPr lang="ar-SA" b="1" u="sng" dirty="0" smtClean="0"/>
              <a:t> بعد هلاكِ القِبْط أمره الله عز وجل أن يذكّر قومَه النعمةَ فقام فيهم خطيباً بخطبة بديعةٍ رقت </a:t>
            </a:r>
            <a:r>
              <a:rPr lang="ar-SA" b="1" u="sng" dirty="0" err="1" smtClean="0"/>
              <a:t>بها</a:t>
            </a:r>
            <a:r>
              <a:rPr lang="ar-SA" b="1" u="sng" dirty="0" smtClean="0"/>
              <a:t> القلوبُ وذرَفت العيون، فقالوا له: مَنْ أعلمُ الناس؟ قال: أنا. فعتب الله تعالى عليه إذ لم يردّ العلم إليه عز وجل فأوحى إليه</a:t>
            </a:r>
            <a:r>
              <a:rPr lang="ar-SA" b="1" dirty="0" smtClean="0"/>
              <a:t>: (بل أعلمُ منك عبدٌ لي عند مجمع البحرين وهو الخِضْرُ عليه السلام)، {فَلَمَّا بَلَغَا مَجْمَعَ بَيْنِهِمَا} الذي جُعل  فقدانُ الحوت أمارةَ وُجدانِ المطلوب {نَسِيَا حُوتَهُمَا}   أي: نسيا تفقّد أمره وما يكون منه.</a:t>
            </a:r>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lstStyle/>
          <a:p>
            <a:pPr rtl="1"/>
            <a:r>
              <a:rPr lang="ar-SA" b="1" dirty="0" smtClean="0"/>
              <a:t>{فَاتَّخَذَ سَبِيلَهُ فِي الْبَحْرِ سَرَباً} مسلَكاً كالسرب وهو النفق، </a:t>
            </a:r>
            <a:r>
              <a:rPr lang="ar-SA" b="1" u="sng" dirty="0" smtClean="0"/>
              <a:t>وانتصابُ سَرباً على أنه مفعولٌ ثانٍ لاتخذ وفي البحر حال منه أو من السبيل</a:t>
            </a:r>
            <a:r>
              <a:rPr lang="ar-SA" b="1" dirty="0" smtClean="0"/>
              <a:t>.</a:t>
            </a:r>
            <a:endParaRPr lang="en-US" dirty="0" smtClean="0"/>
          </a:p>
          <a:p>
            <a:pPr rtl="1"/>
            <a:r>
              <a:rPr lang="ar-SA" b="1" dirty="0" smtClean="0"/>
              <a:t> </a:t>
            </a:r>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16</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1858</TotalTime>
  <Words>1226</Words>
  <Application>Microsoft Office PowerPoint</Application>
  <PresentationFormat>A4 Paper (210x297 mm)</PresentationFormat>
  <Paragraphs>46</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5</vt:lpstr>
      <vt:lpstr>المحاضرة العاشرة: (المقطع التاسع):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DELL</cp:lastModifiedBy>
  <cp:revision>195</cp:revision>
  <dcterms:created xsi:type="dcterms:W3CDTF">2009-10-14T19:14:34Z</dcterms:created>
  <dcterms:modified xsi:type="dcterms:W3CDTF">2012-04-02T05:19:38Z</dcterms:modified>
</cp:coreProperties>
</file>