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00"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266" r:id="rId4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98" d="100"/>
          <a:sy n="98" d="100"/>
        </p:scale>
        <p:origin x="522" y="55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FF0000"/>
                </a:solidFill>
                <a:latin typeface="ae_AlMateen" pitchFamily="2" charset="-78"/>
                <a:cs typeface="ae_AlMateen" pitchFamily="2" charset="-78"/>
              </a:rPr>
              <a:t>المحاضرة الخامسة</a:t>
            </a:r>
            <a:br>
              <a:rPr lang="ar-SA" spc="-150" dirty="0" smtClean="0">
                <a:solidFill>
                  <a:srgbClr val="FF0000"/>
                </a:solidFill>
                <a:latin typeface="ae_AlMateen" pitchFamily="2" charset="-78"/>
                <a:cs typeface="ae_AlMateen" pitchFamily="2" charset="-78"/>
              </a:rPr>
            </a:br>
            <a:r>
              <a:rPr lang="ar-SA" sz="2800" b="1" dirty="0" smtClean="0">
                <a:solidFill>
                  <a:srgbClr val="FF0000"/>
                </a:solidFill>
              </a:rPr>
              <a:t>حواشي البحث وهوامشه وطرق التوثيق</a:t>
            </a:r>
            <a:endParaRPr lang="en-US" sz="2800"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حواشي البحث وهوامشه وطرق التوثيق</a:t>
            </a:r>
            <a:endParaRPr lang="en-US" dirty="0" smtClean="0">
              <a:solidFill>
                <a:srgbClr val="FF0000"/>
              </a:solidFill>
            </a:endParaRPr>
          </a:p>
          <a:p>
            <a:pPr rtl="1"/>
            <a:r>
              <a:rPr lang="ar-SA" b="1" dirty="0" smtClean="0">
                <a:solidFill>
                  <a:srgbClr val="FF0000"/>
                </a:solidFill>
              </a:rPr>
              <a:t>الحواشي:</a:t>
            </a:r>
            <a:r>
              <a:rPr lang="ar-SA" b="1" dirty="0" smtClean="0"/>
              <a:t> جمع حاشية قال ابن فارس: </a:t>
            </a:r>
            <a:r>
              <a:rPr lang="ar-SA" b="1" dirty="0" err="1" smtClean="0"/>
              <a:t>حشوى</a:t>
            </a:r>
            <a:r>
              <a:rPr lang="ar-SA" b="1" dirty="0" smtClean="0"/>
              <a:t>: الحاء والشين وما بعدها معتل أصل واحد وربما همز فيكون المعنيان متقاربين، وهو أن يودع الشيء وعاء باستقصاء </a:t>
            </a:r>
            <a:r>
              <a:rPr lang="ar-SA" b="1" dirty="0" err="1" smtClean="0"/>
              <a:t>والحشاء</a:t>
            </a:r>
            <a:r>
              <a:rPr lang="ar-SA" b="1" dirty="0" smtClean="0"/>
              <a:t> : حشا الإنسان </a:t>
            </a:r>
            <a:r>
              <a:rPr lang="ar-SA" b="1" dirty="0" err="1" smtClean="0"/>
              <a:t>والحشاء</a:t>
            </a:r>
            <a:r>
              <a:rPr lang="ar-SA" b="1" dirty="0" smtClean="0"/>
              <a:t> الناحية ، وقال </a:t>
            </a:r>
            <a:r>
              <a:rPr lang="ar-SA" b="1" dirty="0" err="1" smtClean="0"/>
              <a:t>الفيروزآبادي</a:t>
            </a:r>
            <a:r>
              <a:rPr lang="ar-SA" b="1" dirty="0" smtClean="0"/>
              <a:t>: الحشو : ملئ الوسادة وغيرها بشيء وما يجعل فيها حشو . </a:t>
            </a:r>
            <a:endParaRPr lang="en-US" dirty="0" smtClean="0"/>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وقال : </a:t>
            </a:r>
            <a:r>
              <a:rPr lang="ar-SA" b="1" dirty="0" err="1" smtClean="0"/>
              <a:t>الحشى</a:t>
            </a:r>
            <a:r>
              <a:rPr lang="ar-SA" b="1" dirty="0" smtClean="0"/>
              <a:t> ما في البطن من كبد وطحال وكرش وما تبعه . وأنا في حشاه في كنفه وناحيته ، والحاشية جانب الثوب وغيره. </a:t>
            </a:r>
            <a:endParaRPr lang="en-US" dirty="0" smtClean="0"/>
          </a:p>
          <a:p>
            <a:pPr rtl="1"/>
            <a:r>
              <a:rPr lang="ar-SA" b="1" dirty="0" smtClean="0"/>
              <a:t>وأما الهوامش فهي جمع هامش ، والهامش يقوم على ثلاث حروف الهاء والميم والشين وهي أصل يدل على سرعة عمل أو كلام يقولون </a:t>
            </a:r>
            <a:r>
              <a:rPr lang="ar-SA" b="1" dirty="0" err="1" smtClean="0"/>
              <a:t>الهمش</a:t>
            </a:r>
            <a:r>
              <a:rPr lang="ar-SA" b="1" dirty="0" smtClean="0"/>
              <a:t>: السريع العمل بأصابعه ، وامرأة همش الحديث إذا تسرعت فيه ، والهامش حاشية الكتاب.</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الحاشية والهامش في الاصطلاح:</a:t>
            </a:r>
            <a:endParaRPr lang="en-US" dirty="0" smtClean="0">
              <a:solidFill>
                <a:srgbClr val="FF0000"/>
              </a:solidFill>
            </a:endParaRPr>
          </a:p>
          <a:p>
            <a:pPr rtl="1"/>
            <a:r>
              <a:rPr lang="ar-SA" b="1" dirty="0" smtClean="0"/>
              <a:t>بعض الباحثين يفرق بين الحاشية والهامش فيطلق الهامش على الفسحة التي تقع تحت النص . وأما الحاشية فيطلقها على </a:t>
            </a:r>
            <a:r>
              <a:rPr lang="ar-SA" b="1" dirty="0" err="1" smtClean="0"/>
              <a:t>الفسحات</a:t>
            </a:r>
            <a:r>
              <a:rPr lang="ar-SA" b="1" dirty="0" smtClean="0"/>
              <a:t> التي تقع فوق النص وعن يمينه وعن يساره.</a:t>
            </a:r>
            <a:endParaRPr lang="en-US" dirty="0" smtClean="0"/>
          </a:p>
          <a:p>
            <a:pPr rtl="1"/>
            <a:r>
              <a:rPr lang="ar-SA" b="1" dirty="0" smtClean="0"/>
              <a:t>وبعضهم يقول إن هناك حاشية وهامشاً وذيلاً وهي ثلاث مصطلحات مختلفة المعنى إن أردنا الدقة في الاستعمال، فالحاشية: هي البياض الذي يحيط النص وقد يكون إلى اليمين أو إلى اليسار أو في الأعلى أو في الأسفل،</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220200" cy="4678363"/>
          </a:xfrm>
        </p:spPr>
        <p:txBody>
          <a:bodyPr/>
          <a:lstStyle/>
          <a:p>
            <a:pPr rtl="1"/>
            <a:r>
              <a:rPr lang="ar-SA" b="1" dirty="0" smtClean="0"/>
              <a:t>والهامش يعني البياض الذي على يمين المتن من الصفحة أو يساره.  </a:t>
            </a:r>
            <a:endParaRPr lang="en-US" dirty="0" smtClean="0"/>
          </a:p>
          <a:p>
            <a:pPr rtl="1"/>
            <a:r>
              <a:rPr lang="ar-SA" b="1" dirty="0" smtClean="0"/>
              <a:t>والذيل هو البياض الذي في أسفل الصفحة من المتن وتكتب فيه الإحالة إلى المصادر ونقول وتعليقات وشروح. ولكن اعتدنا أن نستعمل كلمة الهامش للدلالة على الذيل فإذا قلنا هامش الصفحة قصدنا ما يكتب أسفلها  من إحالة أو شرح كأننا لا نرى لبساً في الدلالة واعتدنا كذلك استعمال كلمة حواش لهذه الدلالة نفسها ولذلك أكثر الباحثين لا يفرق بين الحاشية والهامش بل يستعملهم بمعنى واحد وهو الفسحة التي تقع تحت النص وهذا هو الأكثر استعمالاً عند الباحثين.</a:t>
            </a:r>
            <a:endParaRPr lang="en-US" dirty="0" smtClean="0"/>
          </a:p>
          <a:p>
            <a:pPr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للهوامش وظائف متعددة يأتي في مقدمتها</a:t>
            </a:r>
            <a:r>
              <a:rPr lang="en-US" b="1" dirty="0" smtClean="0">
                <a:solidFill>
                  <a:srgbClr val="FF0000"/>
                </a:solidFill>
              </a:rPr>
              <a:t>:</a:t>
            </a:r>
            <a:r>
              <a:rPr lang="en-US" b="1" dirty="0" smtClean="0"/>
              <a:t/>
            </a:r>
            <a:br>
              <a:rPr lang="en-US" b="1" dirty="0" smtClean="0"/>
            </a:br>
            <a:r>
              <a:rPr lang="ar-SA" b="1" dirty="0" smtClean="0">
                <a:solidFill>
                  <a:srgbClr val="FF0000"/>
                </a:solidFill>
              </a:rPr>
              <a:t>أولًا:</a:t>
            </a:r>
            <a:r>
              <a:rPr lang="ar-SA" b="1" dirty="0" smtClean="0"/>
              <a:t> توثيق النصوص المقتبسة، ونسبتها إلى أصحابها</a:t>
            </a:r>
            <a:r>
              <a:rPr lang="en-US" b="1" dirty="0" smtClean="0"/>
              <a:t>.</a:t>
            </a:r>
            <a:br>
              <a:rPr lang="en-US" b="1" dirty="0" smtClean="0"/>
            </a:br>
            <a:r>
              <a:rPr lang="ar-SA" b="1" dirty="0" smtClean="0">
                <a:solidFill>
                  <a:srgbClr val="FF0000"/>
                </a:solidFill>
              </a:rPr>
              <a:t>ثانيًا:</a:t>
            </a:r>
            <a:r>
              <a:rPr lang="ar-SA" b="1" dirty="0" smtClean="0"/>
              <a:t> اتخاذها لتنبيه القارئ على تذكر نقطة سابقة أو لاحقة في البحث، مرتبطة بما يقرؤه في الصفحة التي بين يديه. مثال ذلك: اقرأ صفحة 10، أو اقرأ ص25 من الكتاب، وتدعى </a:t>
            </a:r>
            <a:r>
              <a:rPr lang="ar-SA" b="1" dirty="0" err="1" smtClean="0"/>
              <a:t>بـ</a:t>
            </a:r>
            <a:r>
              <a:rPr lang="ar-SA" b="1" dirty="0" smtClean="0"/>
              <a:t>"الإحالة".</a:t>
            </a:r>
            <a:endParaRPr lang="en-US" dirty="0" smtClean="0"/>
          </a:p>
          <a:p>
            <a:pPr rtl="1"/>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ثالثًا:</a:t>
            </a:r>
            <a:r>
              <a:rPr lang="ar-SA" b="1" dirty="0" smtClean="0"/>
              <a:t> استعمالها لتوضيح بعض النقاط وشرحها، وبيان معنى الكلمات الغريبة الواردة في النصوص سواء كانت مما جرى عرضها في ثنايا الموضوع أم لا، أو عمل مقارنة يتعذر ذكرها في متن البحث، أو مناسبة؛ كشكر مؤسسة، أو تنويه عن شخص، أو ترجمة لعلم من الأعلام؛ أو </a:t>
            </a:r>
            <a:r>
              <a:rPr lang="ar-SA" b="1" dirty="0" err="1" smtClean="0"/>
              <a:t>عزو</a:t>
            </a:r>
            <a:r>
              <a:rPr lang="ar-SA" b="1" dirty="0" smtClean="0"/>
              <a:t> لآيات قرآنية ، أو تخريج لأحاديث، أو أثار أو أشعار وحينئذ يكون تسجيل هذه الأشياء في الهامش أوفق وأَوْلَى؛ لئلا تكون سببًا في قطع تسلسل الأفكار وترابطها</a:t>
            </a:r>
            <a:r>
              <a:rPr lang="en-US" b="1" dirty="0" smtClean="0"/>
              <a: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رابعًا:</a:t>
            </a:r>
            <a:r>
              <a:rPr lang="ar-SA" b="1" dirty="0" smtClean="0"/>
              <a:t> الإشارة إلى مصادر أخرى غنية بالمعلومات، ينصح القارئ بالرجوع إليها ، أو إحالة القارئ إلى مكان آخر من البحث وردت فيه فكرة بتوضيح أكثر أو تفصيل أوسع ليستغني بذلك عن إعادتها بذلك الإيضاح أو التفصيل، وقد تكون الإحالة إلى مصدر آخر إما لكون الفكرة فيه أوضح أو أوسع.</a:t>
            </a:r>
            <a:endParaRPr lang="en-US" dirty="0" smtClean="0"/>
          </a:p>
          <a:p>
            <a:pPr rt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طرق التهميش ومكانه من البحث</a:t>
            </a:r>
            <a:r>
              <a:rPr lang="en-US" b="1" dirty="0" smtClean="0">
                <a:solidFill>
                  <a:srgbClr val="FF0000"/>
                </a:solidFill>
              </a:rPr>
              <a:t>:</a:t>
            </a:r>
            <a:r>
              <a:rPr lang="en-US" b="1" dirty="0" smtClean="0"/>
              <a:t/>
            </a:r>
            <a:br>
              <a:rPr lang="en-US" b="1" dirty="0" smtClean="0"/>
            </a:br>
            <a:r>
              <a:rPr lang="ar-SA" b="1" dirty="0" smtClean="0"/>
              <a:t>للتهميش ثلاث طرق يتخير منها الباحث الطريقة التي يستحسن السير عليها في البحث، وينبغي أن يستقر رأيه على واحدة منها حين البدء، فيلتزم السير عليها حتى نهاية البحث، وفيما يلي عرض مفصل لهذه الطرق، ثم ذِكْر محاسن كل منها ومساوئه؛ حتى يكون الباحث على بينة من الأمر</a:t>
            </a:r>
            <a:r>
              <a:rPr lang="en-US" b="1" dirty="0" smtClean="0"/>
              <a:t>:</a:t>
            </a:r>
            <a:br>
              <a:rPr lang="en-US" b="1" dirty="0" smtClean="0"/>
            </a:br>
            <a:r>
              <a:rPr lang="ar-SA" b="1" dirty="0" smtClean="0">
                <a:solidFill>
                  <a:srgbClr val="FF0000"/>
                </a:solidFill>
              </a:rPr>
              <a:t>أولًا:</a:t>
            </a:r>
            <a:r>
              <a:rPr lang="ar-SA" b="1" dirty="0" smtClean="0"/>
              <a:t> تُدوين الهوامش بأسفل الصفحة، ويكون هذا بطريق من الطرق الآتية</a:t>
            </a:r>
            <a:r>
              <a:rPr lang="en-US" b="1" dirty="0" smtClean="0"/>
              <a:t>:</a:t>
            </a:r>
            <a:endParaRPr lang="en-US" dirty="0" smtClean="0"/>
          </a:p>
          <a:p>
            <a:pPr rtl="1"/>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 وضع أرقام مستقلة لكل صفحة على حدة، وتبدأ من رقم "1" مدونًا في أعلى نهاية النص أو الفكرة، يقابله الرقم المماثل بالهامش، وتوضع في أسفل كل صفحة هوامشها، وكل صفحة مستقلة بأرقامها ومراجعها، وكل ما يتصل </a:t>
            </a:r>
            <a:r>
              <a:rPr lang="ar-SA" b="1" dirty="0" err="1" smtClean="0"/>
              <a:t>بها</a:t>
            </a:r>
            <a:r>
              <a:rPr lang="ar-SA" b="1" dirty="0" smtClean="0"/>
              <a:t>. وفي مثل هذه الحالة يفصل متن الرسالة عن الهامش بخط أفقي يكون بينه وبين صلب الرسالة مسافة واحدة، </a:t>
            </a:r>
            <a:endParaRPr lang="en-US" dirty="0" smtClean="0"/>
          </a:p>
          <a:p>
            <a:pPr rt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وتتلوه الهوامش على مسافة واحدة أيضًا، وكذلك يفصل بين سطورها بمسافة واحدة. الرقم الموضوع في الهامش يوضع محاذيًا للسطر، ولا يرفع عنه، يوضع الرقم بين قوسين كبيرين، والأرقام أحدها تحت الآخر بمحاذاة تامة، وبعد فراغ قليل تدون المعلومات بعضها تحت البعض الآخر مع مراعاة المحاذاة،</a:t>
            </a:r>
          </a:p>
          <a:p>
            <a:pPr rtl="1"/>
            <a:r>
              <a:rPr lang="ar-SA" b="1" dirty="0" smtClean="0"/>
              <a:t>مثال :كما في هذا الشكل عن أبي هريرة ....(1)  </a:t>
            </a:r>
            <a:endParaRPr lang="ar-SA" b="1" u="sng" dirty="0" smtClean="0"/>
          </a:p>
          <a:p>
            <a:pPr rtl="1"/>
            <a:r>
              <a:rPr lang="ar-SA" b="1" dirty="0" smtClean="0"/>
              <a:t>ـــــــــــــــــــــــ</a:t>
            </a:r>
          </a:p>
          <a:p>
            <a:pPr rtl="1"/>
            <a:r>
              <a:rPr lang="ar-SA" dirty="0" smtClean="0"/>
              <a:t>(1) مسند أحمد 75/4</a:t>
            </a: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57200" y="1600200"/>
            <a:ext cx="8915400" cy="4525963"/>
          </a:xfrm>
        </p:spPr>
        <p:txBody>
          <a:bodyPr/>
          <a:lstStyle/>
          <a:p>
            <a:pPr rtl="1"/>
            <a:r>
              <a:rPr lang="ar-SA" b="1" dirty="0" smtClean="0"/>
              <a:t> </a:t>
            </a:r>
            <a:endParaRPr lang="en-US" dirty="0" smtClean="0"/>
          </a:p>
          <a:p>
            <a:pPr rtl="1"/>
            <a:r>
              <a:rPr lang="ar-SA" b="1" dirty="0" smtClean="0">
                <a:solidFill>
                  <a:srgbClr val="FF0000"/>
                </a:solidFill>
              </a:rPr>
              <a:t>ثانيًا:</a:t>
            </a:r>
            <a:r>
              <a:rPr lang="ar-SA" b="1" dirty="0" smtClean="0"/>
              <a:t> التهميش في نهاية كل فصل</a:t>
            </a:r>
            <a:r>
              <a:rPr lang="en-US" b="1" dirty="0" smtClean="0"/>
              <a:t>:</a:t>
            </a:r>
            <a:br>
              <a:rPr lang="en-US" b="1" dirty="0" smtClean="0"/>
            </a:br>
            <a:r>
              <a:rPr lang="ar-SA" b="1" dirty="0" smtClean="0"/>
              <a:t>إعطاء رقم متسلسل لكل فصل على حدة، مبدوءًا برقم "1" ويستمر حتى نهاية الفصل، وتجمع كل الهوامش والتعليقات لتدوينها في نهاية الفصل</a:t>
            </a:r>
            <a:r>
              <a:rPr lang="en-US" b="1" dirty="0" smtClean="0"/>
              <a:t>.</a:t>
            </a:r>
            <a:br>
              <a:rPr lang="en-US" b="1" dirty="0" smtClean="0"/>
            </a:br>
            <a:r>
              <a:rPr lang="ar-SA" b="1" dirty="0" smtClean="0">
                <a:solidFill>
                  <a:srgbClr val="FF0000"/>
                </a:solidFill>
              </a:rPr>
              <a:t>ثالثًا:</a:t>
            </a:r>
            <a:r>
              <a:rPr lang="ar-SA" b="1" dirty="0" smtClean="0"/>
              <a:t> جمع الهوامش كلها في نهاية البحث أو الرسالة، وإعطاؤها رقمًا متسلسلًا من بداية الموضوع حتى نهايته</a:t>
            </a:r>
            <a:r>
              <a:rPr lang="en-US" b="1" dirty="0" smtClean="0"/>
              <a: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وسيكون بيان محاسنها ومساوئها انطلاقًا من هذا الجانب</a:t>
            </a:r>
            <a:r>
              <a:rPr lang="en-US" b="1" dirty="0" smtClean="0"/>
              <a:t>.</a:t>
            </a:r>
            <a:br>
              <a:rPr lang="en-US" b="1" dirty="0" smtClean="0"/>
            </a:br>
            <a:r>
              <a:rPr lang="en-US" b="1" dirty="0" smtClean="0"/>
              <a:t>"</a:t>
            </a:r>
            <a:r>
              <a:rPr lang="ar-SA" b="1" dirty="0" smtClean="0"/>
              <a:t>فمن محاسن الطريقة الأولى أنها تكون معدة مباشرة في نهاية الصفحة، يتعرف إليها القارئ في الحال دون عناء</a:t>
            </a:r>
            <a:r>
              <a:rPr lang="en-US" b="1" dirty="0" smtClean="0"/>
              <a:t>.</a:t>
            </a:r>
            <a:br>
              <a:rPr lang="en-US" b="1" dirty="0" smtClean="0"/>
            </a:br>
            <a:r>
              <a:rPr lang="ar-SA" b="1" dirty="0" smtClean="0"/>
              <a:t>أما مساوئها، فهي صعوبة هذه العملية في الكتابة أو الطباعة؛ حيث يجب أن يقدر لها الفراغ المناسب، دون زيادة أو نقص.</a:t>
            </a:r>
            <a:endParaRPr lang="en-US" dirty="0" smtClean="0"/>
          </a:p>
          <a:p>
            <a:pPr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أما الطريقتان الأخريان: وهي التي تسير على كتابة المراجع في نهاية كل فصل، أو في نهاية الرسالة؛ حيث تأخذ رقمًا متسلسلًا، فمن محاسنها سهولة جمعها وتنظيمها في قائمة واحدة، وبالإمكان كتابتها في صفحة جديدة، وإضافة ما يراد إضافته عند الانتهاء من كتابة الفصل أو المبحث، وذلك لن يغير أو يشوه من شكل الصفحة وتنسيقها</a:t>
            </a:r>
            <a:r>
              <a:rPr lang="en-US" b="1" dirty="0" smtClean="0"/>
              <a:t>.</a:t>
            </a:r>
            <a:endParaRPr lang="en-US" dirty="0" smtClean="0"/>
          </a:p>
          <a:p>
            <a:pPr rt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أما مساوئها، فهي أن الرجوع إليها ليس بنفس السهولة التي يجدها القارئ في الطريقة السابقة، كما يصعب إضافة بعض التعليقات في الصفحات الأولى من الفصل أو حذفها؛ إذ يؤدي إلى تغيير رقم التسلسل</a:t>
            </a:r>
            <a:r>
              <a:rPr lang="en-US" b="1" dirty="0" smtClean="0"/>
              <a:t>.</a:t>
            </a:r>
            <a:br>
              <a:rPr lang="en-US" b="1" dirty="0" smtClean="0"/>
            </a:br>
            <a:r>
              <a:rPr lang="ar-SA" b="1" dirty="0" smtClean="0"/>
              <a:t>وهنا تجدر معرفة الطريقة التي يفضلها القسم، هل هي كتابة الهوامش في أسفل الصفحة، أو في نهاية الفصل، أو المبحث، أو الرسالة؟</a:t>
            </a:r>
            <a:endParaRPr lang="en-US" dirty="0" smtClean="0"/>
          </a:p>
          <a:p>
            <a:pPr rtl="1"/>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57200" y="1600200"/>
            <a:ext cx="8915400" cy="4525963"/>
          </a:xfrm>
        </p:spPr>
        <p:txBody>
          <a:bodyPr/>
          <a:lstStyle/>
          <a:p>
            <a:pPr rtl="1"/>
            <a:r>
              <a:rPr lang="ar-SA" b="1" dirty="0" smtClean="0">
                <a:solidFill>
                  <a:srgbClr val="FF0000"/>
                </a:solidFill>
              </a:rPr>
              <a:t>توثيق المعلومات</a:t>
            </a:r>
            <a:r>
              <a:rPr lang="en-US" b="1" dirty="0" smtClean="0">
                <a:solidFill>
                  <a:srgbClr val="FF0000"/>
                </a:solidFill>
              </a:rPr>
              <a:t/>
            </a:r>
            <a:br>
              <a:rPr lang="en-US" b="1" dirty="0" smtClean="0">
                <a:solidFill>
                  <a:srgbClr val="FF0000"/>
                </a:solidFill>
              </a:rPr>
            </a:br>
            <a:r>
              <a:rPr lang="ar-SA" b="1" dirty="0" smtClean="0">
                <a:solidFill>
                  <a:srgbClr val="FF0000"/>
                </a:solidFill>
              </a:rPr>
              <a:t>التوثيق الكامل بالهامش</a:t>
            </a:r>
            <a:r>
              <a:rPr lang="en-US" b="1" dirty="0" smtClean="0"/>
              <a:t/>
            </a:r>
            <a:br>
              <a:rPr lang="en-US" b="1" dirty="0" smtClean="0"/>
            </a:br>
            <a:r>
              <a:rPr lang="ar-SA" b="1" dirty="0" smtClean="0"/>
              <a:t>البحث العلمي يعتمد اعتمادًا كليًّا على المصادر التي استخدمها الباحث في إنجاز عمله العلمي، فالواجب يقتضي الاعتراف لمؤلفيها بذكر أسمائهم إلى جانب جهودهم، وهذا الاعتراف يبرز في صورتين</a:t>
            </a:r>
            <a:r>
              <a:rPr lang="en-US" b="1" dirty="0" smtClean="0"/>
              <a:t>:</a:t>
            </a:r>
            <a:r>
              <a:rPr lang="ar-SA" b="1" dirty="0" smtClean="0"/>
              <a:t>الأولى: الاعتراف العام: ومظهره قائمة المصادر والمراجع في نهاية الرسالة</a:t>
            </a:r>
            <a:r>
              <a:rPr lang="en-US" b="1" dirty="0" smtClean="0"/>
              <a:t>.</a:t>
            </a:r>
            <a:br>
              <a:rPr lang="en-US" b="1" dirty="0" smtClean="0"/>
            </a:br>
            <a:r>
              <a:rPr lang="ar-SA" b="1" dirty="0" smtClean="0"/>
              <a:t>الثانية: الاعتراف الخاص: وذلك لدى نسبة النص، أو الفكرة المقتبسة إلى مصدرها خلال كتابة البحث</a:t>
            </a:r>
            <a:r>
              <a:rPr lang="en-US" b="1" dirty="0" smtClean="0"/>
              <a:t>.</a:t>
            </a:r>
            <a:endParaRPr lang="en-US" dirty="0" smtClean="0"/>
          </a:p>
          <a:p>
            <a:pPr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ولما للتوثيق من أهمية في الرسائل العلمية والبحوث، فإن الهيئات العلمية تحاول جاهدة أن توجد الطرق الميسرة الوافية بهذا الغرض، والتي تضمن الأمانة العلمية أولًا، وتوفر الجُهْد والوقت على الباحث ثانيًا، وتزود القارئ بالمعلومات التي تحقق استفادته، ومتابعته العلمية ثالثًا .فالأمانة العلمية تتمثل في الحرص على نسبة المعلومات لأصحابها</a:t>
            </a:r>
            <a:r>
              <a:rPr lang="en-US" b="1" dirty="0" smtClean="0"/>
              <a:t>.</a:t>
            </a:r>
            <a:endParaRPr lang="en-US" dirty="0" smtClean="0"/>
          </a:p>
          <a:p>
            <a:pPr rtl="1"/>
            <a:r>
              <a:rPr lang="ar-SA" b="1" dirty="0" smtClean="0"/>
              <a:t>بين يدي الباحث هنا طريقتان رئيستان من أشهر طرق التوثيق في البحث العلمي، تأخذ </a:t>
            </a:r>
            <a:r>
              <a:rPr lang="ar-SA" b="1" dirty="0" err="1" smtClean="0"/>
              <a:t>بهما</a:t>
            </a:r>
            <a:r>
              <a:rPr lang="ar-SA" b="1" dirty="0" smtClean="0"/>
              <a:t> الجامعات في العالم المتقدم على درجة سواء؛</a:t>
            </a:r>
            <a:endParaRPr lang="en-US" dirty="0" smtClean="0"/>
          </a:p>
          <a:p>
            <a:pPr rtl="1"/>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الطريقة الأولى : التوثيق الكامل بالهامش</a:t>
            </a:r>
            <a:r>
              <a:rPr lang="en-US" b="1" dirty="0" smtClean="0"/>
              <a:t>:</a:t>
            </a:r>
            <a:br>
              <a:rPr lang="en-US" b="1" dirty="0" smtClean="0"/>
            </a:br>
            <a:r>
              <a:rPr lang="ar-SA" b="1" dirty="0" smtClean="0"/>
              <a:t>تقتضي هذه الطريقة تزويد القارئ في الهامش بمعلومات وافية عن المصدر الذي يتم الاقتباس منه، في أول مناسبة يعرض ذكره في متن البحث، في حين أنه يستغني عن الكثير منها عندما يتكرر الاقتباس من المصدر نفسه خلال العرض</a:t>
            </a:r>
            <a:r>
              <a:rPr lang="en-US" b="1" dirty="0" smtClean="0"/>
              <a:t>.</a:t>
            </a:r>
            <a:br>
              <a:rPr lang="en-US" b="1" dirty="0" smtClean="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ولما كان الغرض من هذا هو تسهيل الوقوف والرجوع إليها عند أول وهلة، فإن علماء مناهج البحث يؤكدون على تدوين بيانات النشر عن المصدر، لدى أول مناسبة لذكره بهامش الرسالة، بالإضافة إلى بقية المعلومات الضرورية، ونقدم هنا عرضًا إجماليًّا للفقرات التي ينبغي تدوينها، ثم إتباعها بعرض مفصل حسب أنواع المؤلفات، سواء منها المطبوع أم المخطوط</a:t>
            </a:r>
            <a:r>
              <a:rPr lang="en-US" b="1" dirty="0" smtClean="0"/>
              <a:t>.</a:t>
            </a:r>
            <a:br>
              <a:rPr lang="en-US" b="1" dirty="0" smtClean="0"/>
            </a:b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والعرض الإجمالي هنا يتضمن ذكر المعلومات والفقرات التي تدون عن المصدر بصورة عامة حسب الترتيب التالي</a:t>
            </a:r>
            <a:r>
              <a:rPr lang="en-US" b="1" dirty="0" smtClean="0"/>
              <a:t>:</a:t>
            </a:r>
            <a:br>
              <a:rPr lang="en-US" b="1" dirty="0" smtClean="0"/>
            </a:br>
            <a:r>
              <a:rPr lang="ar-SA" b="1" dirty="0" smtClean="0">
                <a:solidFill>
                  <a:srgbClr val="FF0000"/>
                </a:solidFill>
              </a:rPr>
              <a:t>أولًا:</a:t>
            </a:r>
            <a:r>
              <a:rPr lang="ar-SA" b="1" dirty="0" smtClean="0"/>
              <a:t> اسم المؤلف ثم لقبه، والبعض يرى العكس، والمهم هو السير على طريقة واحدة، وبصورة مستمرة أثناء البحث</a:t>
            </a:r>
            <a:r>
              <a:rPr lang="en-US" b="1" dirty="0" smtClean="0"/>
              <a:t>.</a:t>
            </a:r>
            <a:br>
              <a:rPr lang="en-US" b="1" dirty="0" smtClean="0"/>
            </a:br>
            <a:r>
              <a:rPr lang="ar-SA" b="1" dirty="0" smtClean="0"/>
              <a:t>وربما يرجح في بحوث الدراسات الإسلامية والعربية البدء بذكر الاسم ثم اللقب؛ إلا إذا اشتهر المؤلف بلقبه </a:t>
            </a:r>
            <a:r>
              <a:rPr lang="ar-SA" b="1" dirty="0" err="1" smtClean="0"/>
              <a:t>كالسرخسي</a:t>
            </a:r>
            <a:r>
              <a:rPr lang="ar-SA" b="1" dirty="0" smtClean="0"/>
              <a:t>، والسيوطي، </a:t>
            </a:r>
            <a:r>
              <a:rPr lang="ar-SA" b="1" dirty="0" err="1" smtClean="0"/>
              <a:t>والسبكي</a:t>
            </a:r>
            <a:r>
              <a:rPr lang="ar-SA" b="1" dirty="0" smtClean="0"/>
              <a: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ذلك لأن كتب التراجم الإسلامية درجت على ذكر الاسم أولًا، ثم اللقب ثانيًا؛ وحينئذ يسهل البحث عنها في كتب المصادر الإسلامية. وعلى العكس من هذا في البحوث العلمية الجامعية الحديثة، فإن مفتاح التراجم هو اللقب أولًا، ثم الاسم ثانيًا</a:t>
            </a:r>
            <a:r>
              <a:rPr lang="en-US" b="1" dirty="0" smtClean="0"/>
              <a:t>.</a:t>
            </a:r>
            <a:endParaRPr lang="en-US" dirty="0" smtClean="0"/>
          </a:p>
          <a:p>
            <a:pPr rt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ثانيًا:</a:t>
            </a:r>
            <a:r>
              <a:rPr lang="ar-SA" b="1" dirty="0" smtClean="0"/>
              <a:t> عنوان الكتاب، أو الدورية</a:t>
            </a:r>
            <a:r>
              <a:rPr lang="en-US" b="1" dirty="0" smtClean="0"/>
              <a:t/>
            </a:r>
            <a:br>
              <a:rPr lang="en-US" b="1" dirty="0" smtClean="0"/>
            </a:br>
            <a:r>
              <a:rPr lang="ar-SA" b="1" dirty="0" smtClean="0"/>
              <a:t>يفصل بينه وبين الاسم بفاصلة، ويوضع خط تحت عناوين الكتب والدوريات المطبوعة، أما عناوين المقالات بالدوريات -وكذلك الكتب المخطوطة- فتوضع بين قوسين صغيرين، تدون عادة فاصلة بعد عنوان الكتاب؛ إلا إذا أعقبه قوسان مدونًا </a:t>
            </a:r>
            <a:r>
              <a:rPr lang="ar-SA" b="1" dirty="0" err="1" smtClean="0"/>
              <a:t>بها</a:t>
            </a:r>
            <a:r>
              <a:rPr lang="ar-SA" b="1" dirty="0" smtClean="0"/>
              <a:t> بيانات النشر، وفي مثل هذه الحالة فإن الفاصلة تدون بعد القوس الأخير</a:t>
            </a:r>
            <a:r>
              <a:rPr lang="en-US" b="1" dirty="0" smtClean="0"/>
              <a:t>.</a:t>
            </a:r>
            <a:br>
              <a:rPr lang="en-US" b="1" dirty="0" smtClean="0"/>
            </a:b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ثالثًا:</a:t>
            </a:r>
            <a:r>
              <a:rPr lang="ar-SA" b="1" dirty="0" smtClean="0"/>
              <a:t> عدد الأجزاء</a:t>
            </a:r>
            <a:r>
              <a:rPr lang="en-US" b="1" dirty="0" smtClean="0"/>
              <a:t/>
            </a:r>
            <a:br>
              <a:rPr lang="en-US" b="1" dirty="0" smtClean="0"/>
            </a:br>
            <a:r>
              <a:rPr lang="ar-SA" b="1" dirty="0" smtClean="0"/>
              <a:t>المصدر المكون من أكثر من جزء يدون عدد الأجزاء جملة بعد العنوان مباشرة، يعقبه فاصلة</a:t>
            </a:r>
            <a:r>
              <a:rPr lang="en-US" b="1" dirty="0" smtClean="0"/>
              <a:t>.</a:t>
            </a:r>
            <a:br>
              <a:rPr lang="en-US" b="1" dirty="0" smtClean="0"/>
            </a:br>
            <a:r>
              <a:rPr lang="ar-SA" b="1" dirty="0" smtClean="0">
                <a:solidFill>
                  <a:srgbClr val="FF0000"/>
                </a:solidFill>
              </a:rPr>
              <a:t>رابعًا:</a:t>
            </a:r>
            <a:r>
              <a:rPr lang="ar-SA" b="1" dirty="0" smtClean="0"/>
              <a:t> عدد الطبعة المعتمد عليها تدون عادة على صفحة الغلاف أو خلفه، ينوه عنها في حالة تعدد طبعات الكتاب بعد العنوان مباشرة، يعقبه فاصلة</a:t>
            </a:r>
            <a:r>
              <a:rPr lang="en-US" b="1" dirty="0" smtClean="0"/>
              <a:t>.</a:t>
            </a:r>
            <a:br>
              <a:rPr lang="en-US" b="1" dirty="0" smtClean="0"/>
            </a:br>
            <a:r>
              <a:rPr lang="ar-SA" b="1" dirty="0" smtClean="0">
                <a:solidFill>
                  <a:srgbClr val="FF0000"/>
                </a:solidFill>
              </a:rPr>
              <a:t>خامسًا: </a:t>
            </a:r>
            <a:r>
              <a:rPr lang="ar-SA" b="1" dirty="0" smtClean="0"/>
              <a:t>اسم المحقق، أو المعلق، أو المترجم كاملًا إن وجد</a:t>
            </a:r>
            <a:r>
              <a:rPr lang="en-US" b="1" dirty="0" smtClean="0"/>
              <a:t>.</a:t>
            </a:r>
            <a:br>
              <a:rPr lang="en-US" b="1" dirty="0" smtClean="0"/>
            </a:b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سادسًا:</a:t>
            </a:r>
            <a:r>
              <a:rPr lang="ar-SA" b="1" dirty="0" smtClean="0"/>
              <a:t> بيانات النشر: وتشتمل على ما يأتي</a:t>
            </a:r>
            <a:r>
              <a:rPr lang="en-US" b="1" dirty="0" smtClean="0"/>
              <a:t>:</a:t>
            </a:r>
            <a:br>
              <a:rPr lang="en-US" b="1" dirty="0" smtClean="0"/>
            </a:br>
            <a:r>
              <a:rPr lang="ar-SA" b="1" dirty="0" smtClean="0"/>
              <a:t>اسم البلد الذي تم </a:t>
            </a:r>
            <a:r>
              <a:rPr lang="ar-SA" b="1" dirty="0" err="1" smtClean="0"/>
              <a:t>به</a:t>
            </a:r>
            <a:r>
              <a:rPr lang="ar-SA" b="1" dirty="0" smtClean="0"/>
              <a:t> طبع الكتاب، ثم اسم الناشر، ثم </a:t>
            </a:r>
            <a:r>
              <a:rPr lang="ar-SA" b="1" dirty="0" err="1" smtClean="0"/>
              <a:t>تارخ</a:t>
            </a:r>
            <a:r>
              <a:rPr lang="ar-SA" b="1" dirty="0" smtClean="0"/>
              <a:t> النشر. ويكون تدوينها هنا دائمًا بين قوسين كبيرين، يعقبها فاصلة</a:t>
            </a:r>
            <a:r>
              <a:rPr lang="en-US" b="1" dirty="0" smtClean="0"/>
              <a:t>.</a:t>
            </a:r>
            <a:br>
              <a:rPr lang="en-US" b="1" dirty="0" smtClean="0"/>
            </a:br>
            <a:r>
              <a:rPr lang="ar-SA" b="1" dirty="0" smtClean="0">
                <a:solidFill>
                  <a:srgbClr val="FF0000"/>
                </a:solidFill>
              </a:rPr>
              <a:t>سابعًا:</a:t>
            </a:r>
            <a:r>
              <a:rPr lang="ar-SA" b="1" dirty="0" smtClean="0"/>
              <a:t> رقم الجزء: إذا كان المصدر مكونًا من أكثر من جزء يرمز إليه </a:t>
            </a:r>
            <a:r>
              <a:rPr lang="ar-SA" b="1" dirty="0" err="1" smtClean="0"/>
              <a:t>بـ</a:t>
            </a:r>
            <a:r>
              <a:rPr lang="ar-SA" b="1" dirty="0" smtClean="0"/>
              <a:t>"ج"، ويدون رقم الجزء المقتبس منه نفسه، ثم تدون بعده فاصلة</a:t>
            </a:r>
            <a:r>
              <a:rPr lang="en-US" b="1" dirty="0" smtClean="0"/>
              <a:t>.</a:t>
            </a:r>
            <a:br>
              <a:rPr lang="en-US" b="1" dirty="0" smtClean="0"/>
            </a:br>
            <a:r>
              <a:rPr lang="ar-SA" b="1" dirty="0" smtClean="0">
                <a:solidFill>
                  <a:srgbClr val="FF0000"/>
                </a:solidFill>
              </a:rPr>
              <a:t>ثامنًا:</a:t>
            </a:r>
            <a:r>
              <a:rPr lang="ar-SA" b="1" dirty="0" smtClean="0"/>
              <a:t> رَقْم الصفحة</a:t>
            </a:r>
            <a:r>
              <a:rPr lang="en-US" b="1" dirty="0" smtClean="0"/>
              <a:t>:</a:t>
            </a:r>
            <a:br>
              <a:rPr lang="en-US" b="1" dirty="0" smtClean="0"/>
            </a:br>
            <a:r>
              <a:rPr lang="ar-SA" b="1" dirty="0" smtClean="0"/>
              <a:t>ويرمز إليها </a:t>
            </a:r>
            <a:r>
              <a:rPr lang="ar-SA" b="1" dirty="0" err="1" smtClean="0"/>
              <a:t>بـ</a:t>
            </a:r>
            <a:r>
              <a:rPr lang="ar-SA" b="1" dirty="0" smtClean="0"/>
              <a:t>"ص"، ثم يشار إلى رقم الصفحة من المصدر المقتبس منه، منتهية بنقطة</a:t>
            </a:r>
            <a:r>
              <a:rPr lang="en-US" b="1" dirty="0" smtClean="0"/>
              <a:t>.</a:t>
            </a:r>
            <a:endParaRPr lang="en-US" dirty="0" smtClean="0"/>
          </a:p>
          <a:p>
            <a:pPr rt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عندما يكون الاقتباس من صفحات متعددة ومتفرقة من مصدر واحد يشار إلى كل صفحة برقمها مفصولًا بينها بعلامة الفصل</a:t>
            </a:r>
            <a:r>
              <a:rPr lang="en-US" b="1" dirty="0" smtClean="0"/>
              <a:t> "</a:t>
            </a:r>
            <a:r>
              <a:rPr lang="ar-SA" b="1" dirty="0" smtClean="0"/>
              <a:t>،</a:t>
            </a:r>
            <a:r>
              <a:rPr lang="en-US" b="1" dirty="0" smtClean="0"/>
              <a:t>".</a:t>
            </a:r>
            <a:br>
              <a:rPr lang="en-US" b="1" dirty="0" smtClean="0"/>
            </a:br>
            <a:r>
              <a:rPr lang="ar-SA" b="1" dirty="0" smtClean="0"/>
              <a:t>عندما يكون الاقتباس من صفحات متعاقبة وبشكل متصل، كما إذا كان بداية الاقتباس من نهاية </a:t>
            </a:r>
            <a:r>
              <a:rPr lang="ar-SA" b="1" dirty="0" err="1" smtClean="0"/>
              <a:t>ص</a:t>
            </a:r>
            <a:r>
              <a:rPr lang="ar-SA" b="1" dirty="0" smtClean="0"/>
              <a:t> عشرين، واستمر حتى الثانية والعشرين، فإنه يدون رقم الابتداء، ثم رقم الانتهاء مفصولًا بينهما بخط أفقي قصير بعد الرمز "ص" مثل: "ص  20-22</a:t>
            </a:r>
            <a:r>
              <a:rPr lang="en-US" b="1" dirty="0" smtClean="0"/>
              <a:t>"</a:t>
            </a:r>
            <a:br>
              <a:rPr lang="en-US" b="1" dirty="0" smtClean="0"/>
            </a:b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ويمكن تدوين الرقم الأول، ثم يكتب كلمة "وما بعدها" للصفحات التي تعقبها مباشرة، فيقال: "والصفحات التي تليها" أو "والصفحات بعدها</a:t>
            </a:r>
            <a:r>
              <a:rPr lang="en-US" b="1" dirty="0" smtClean="0"/>
              <a:t>".</a:t>
            </a:r>
            <a:br>
              <a:rPr lang="en-US" b="1" dirty="0" smtClean="0"/>
            </a:br>
            <a:r>
              <a:rPr lang="ar-SA" b="1" dirty="0" smtClean="0"/>
              <a:t>إذا كانت المعلومات المقتبسة من مصدر واحد، ومن مواضع أخرى كثيرة متفرقة منه، فيمكن تعيين الصفحات الأولى التي تم منها الاقتباس، ثم تدون كلمة "ومواضع أخرى"، ويكتفي </a:t>
            </a:r>
            <a:r>
              <a:rPr lang="ar-SA" b="1" dirty="0" err="1" smtClean="0"/>
              <a:t>بها</a:t>
            </a:r>
            <a:r>
              <a:rPr lang="ar-SA" b="1" dirty="0" smtClean="0"/>
              <a:t> عن تدوين بقية الصفحات</a:t>
            </a:r>
            <a:r>
              <a:rPr lang="en-US" b="1" dirty="0" smtClean="0"/>
              <a:t>.</a:t>
            </a:r>
            <a:endParaRPr lang="en-US" dirty="0" smtClean="0"/>
          </a:p>
          <a:p>
            <a:pPr rtl="1"/>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نماذج كيفية توثيق المعلومات التوثيق الكامل</a:t>
            </a:r>
            <a:r>
              <a:rPr lang="en-US" b="1" dirty="0" smtClean="0"/>
              <a:t/>
            </a:r>
            <a:br>
              <a:rPr lang="en-US" b="1" dirty="0" smtClean="0"/>
            </a:br>
            <a:r>
              <a:rPr lang="ar-SA" b="1" dirty="0" smtClean="0"/>
              <a:t>وفيما يلي نماذج مفصلة لكل أنواع المصادر، وطرق تدوين المعلومات عنها</a:t>
            </a:r>
            <a:r>
              <a:rPr lang="en-US" b="1" dirty="0" smtClean="0"/>
              <a:t>:</a:t>
            </a:r>
            <a:br>
              <a:rPr lang="en-US" b="1" dirty="0" smtClean="0"/>
            </a:br>
            <a:r>
              <a:rPr lang="ar-SA" b="1" dirty="0" smtClean="0"/>
              <a:t>أولًا: المصادر المطبوعة</a:t>
            </a:r>
            <a:endParaRPr lang="en-US" dirty="0" smtClean="0"/>
          </a:p>
          <a:p>
            <a:pPr lvl="0" rtl="1"/>
            <a:r>
              <a:rPr lang="en-US" b="1" dirty="0" smtClean="0"/>
              <a:t> </a:t>
            </a:r>
            <a:r>
              <a:rPr lang="ar-SA" b="1" dirty="0" smtClean="0"/>
              <a:t>القرآن الكريم</a:t>
            </a:r>
            <a:r>
              <a:rPr lang="en-US" b="1" dirty="0" smtClean="0"/>
              <a:t>:</a:t>
            </a:r>
            <a:br>
              <a:rPr lang="en-US" b="1" dirty="0" smtClean="0"/>
            </a:br>
            <a:r>
              <a:rPr lang="ar-SA" b="1" dirty="0" smtClean="0"/>
              <a:t>بالنسبة للقرآن الكريم تدون المعلومات الآتية</a:t>
            </a:r>
            <a:r>
              <a:rPr lang="en-US" b="1" dirty="0" smtClean="0"/>
              <a:t>:</a:t>
            </a:r>
            <a:br>
              <a:rPr lang="en-US" b="1" dirty="0" smtClean="0"/>
            </a:br>
            <a:r>
              <a:rPr lang="ar-SA" b="1" dirty="0" smtClean="0"/>
              <a:t>أ- تدون عبارة "القرآن الكريم" من دون وضع خط تحته أو قوسين، بعدها فاصلة</a:t>
            </a:r>
            <a:r>
              <a:rPr lang="en-US" b="1" dirty="0" smtClean="0"/>
              <a:t>.</a:t>
            </a:r>
            <a:br>
              <a:rPr lang="en-US" b="1" dirty="0" smtClean="0"/>
            </a:b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ب- اسم السورة، بعده فاصلة</a:t>
            </a:r>
            <a:r>
              <a:rPr lang="en-US" b="1" dirty="0" smtClean="0"/>
              <a:t>.</a:t>
            </a:r>
            <a:br>
              <a:rPr lang="en-US" b="1" dirty="0" smtClean="0"/>
            </a:br>
            <a:r>
              <a:rPr lang="ar-SA" b="1" dirty="0" err="1" smtClean="0"/>
              <a:t>جـ</a:t>
            </a:r>
            <a:r>
              <a:rPr lang="ar-SA" b="1" dirty="0" smtClean="0"/>
              <a:t>- رقم الآية، بعده نقطة الانتهاء</a:t>
            </a:r>
            <a:r>
              <a:rPr lang="en-US" b="1" dirty="0" smtClean="0"/>
              <a:t>.</a:t>
            </a:r>
            <a:endParaRPr lang="en-US" dirty="0" smtClean="0"/>
          </a:p>
          <a:p>
            <a:pPr rtl="1"/>
            <a:r>
              <a:rPr lang="ar-SA" b="1" dirty="0" smtClean="0"/>
              <a:t>مثال: القرآن الكريم ، سورة الملك ، آية رقم 10.</a:t>
            </a:r>
            <a:endParaRPr lang="en-US" dirty="0" smtClean="0"/>
          </a:p>
          <a:p>
            <a:pPr rtl="1"/>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يتم تدوين المعلومات بالهامش إذا كان المصدر من إعداد مؤلف واحد لم تدون عليه الطبعة على النمط التالي:</a:t>
            </a:r>
            <a:endParaRPr lang="en-US" dirty="0" smtClean="0"/>
          </a:p>
          <a:p>
            <a:pPr rtl="1"/>
            <a:r>
              <a:rPr lang="ar-SA" b="1" dirty="0" smtClean="0"/>
              <a:t>مثال: أبو القاسم جار الله محمود بن عمر </a:t>
            </a:r>
            <a:r>
              <a:rPr lang="ar-SA" b="1" dirty="0" err="1" smtClean="0"/>
              <a:t>الزمخشري</a:t>
            </a:r>
            <a:r>
              <a:rPr lang="ar-SA" b="1" dirty="0" smtClean="0"/>
              <a:t> ، الكشاف عن حقائق التنزيل ، وعيون الأقاويل ، في وجوه التأويل ، </a:t>
            </a:r>
            <a:r>
              <a:rPr lang="ar-SA" b="1" dirty="0" err="1" smtClean="0"/>
              <a:t>ج</a:t>
            </a:r>
            <a:r>
              <a:rPr lang="ar-SA" b="1" dirty="0" smtClean="0"/>
              <a:t> 4 . (مصر : شركة مكتبة ومطبعة مصطفى الباني الحلبي وأولاده ، 1367هـ/ 1948م)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إذا كان التأليف الكتاب من عمل عدد من المؤلفين فإن أسماءهم تذكر على حسب الترتيب المدون بالكتاب .</a:t>
            </a:r>
            <a:endParaRPr lang="en-US" dirty="0" smtClean="0"/>
          </a:p>
          <a:p>
            <a:pPr rtl="1"/>
            <a:r>
              <a:rPr lang="ar-SA" b="1" dirty="0" smtClean="0"/>
              <a:t>مثال: عبد السلام بن عبد الله بن الخضر بن تيمية ، عبد الحليم بن عبد السلام بن تيمية ، أحمد بن عبد الحليم بن تيمية ، المسودة في أصول الفقه، تحقيق: محمد محيي الدين عبد الحميد ( القاهرة: مطبعة المدني: 1384هـ /1964م) ،ص 30.</a:t>
            </a:r>
            <a:endParaRPr lang="en-US" dirty="0" smtClean="0"/>
          </a:p>
          <a:p>
            <a:pPr rtl="1"/>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مصدر لم يعرف اسم مؤلفه يدون عنوان الكتاب في مكان اسم المؤلف . </a:t>
            </a:r>
            <a:endParaRPr lang="en-US" dirty="0" smtClean="0"/>
          </a:p>
          <a:p>
            <a:pPr rtl="1"/>
            <a:r>
              <a:rPr lang="ar-SA" b="1" dirty="0" smtClean="0"/>
              <a:t>مثال: رسائل أخوان الصفاء ، وخلان الوفاء، </a:t>
            </a:r>
            <a:r>
              <a:rPr lang="ar-SA" b="1" dirty="0" err="1" smtClean="0"/>
              <a:t>ج</a:t>
            </a:r>
            <a:r>
              <a:rPr lang="ar-SA" b="1" dirty="0" smtClean="0"/>
              <a:t> 4 .( بيروت : دار صادر للطباعة والنشر ، ودار بيروت ، عام 1376هـ / 1957م) ، ج2، </a:t>
            </a:r>
            <a:r>
              <a:rPr lang="ar-SA" b="1" dirty="0" err="1" smtClean="0"/>
              <a:t>ص</a:t>
            </a:r>
            <a:r>
              <a:rPr lang="ar-SA" b="1" dirty="0" smtClean="0"/>
              <a:t> 11</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5- قد يكون الكتاب من عمل إدارة، أو لجنة محلية، أو حكومية، أو قانونية، أو معهد، أو جمعية، أو شركة تجارية، أو ما شابه ذلك، فإنه يدون بالهامش المعلومات التالية</a:t>
            </a:r>
            <a:r>
              <a:rPr lang="en-US" b="1" dirty="0" smtClean="0"/>
              <a:t>:</a:t>
            </a:r>
            <a:br>
              <a:rPr lang="en-US" b="1" dirty="0" smtClean="0"/>
            </a:br>
            <a:r>
              <a:rPr lang="ar-SA" b="1" dirty="0" smtClean="0"/>
              <a:t>أ- اسم الجمعية، أو اللجنة، بعده فاصلة</a:t>
            </a:r>
            <a:r>
              <a:rPr lang="en-US" b="1" dirty="0" smtClean="0"/>
              <a:t>.</a:t>
            </a:r>
            <a:br>
              <a:rPr lang="en-US" b="1" dirty="0" smtClean="0"/>
            </a:br>
            <a:r>
              <a:rPr lang="ar-SA" b="1" dirty="0" smtClean="0"/>
              <a:t>ب- عنوان الكتاب موضوع تحته خط</a:t>
            </a:r>
            <a:r>
              <a:rPr lang="en-US" b="1" dirty="0" smtClean="0"/>
              <a:t>.</a:t>
            </a:r>
            <a:br>
              <a:rPr lang="en-US" b="1" dirty="0" smtClean="0"/>
            </a:br>
            <a:r>
              <a:rPr lang="ar-SA" b="1" dirty="0" err="1" smtClean="0"/>
              <a:t>جـ</a:t>
            </a:r>
            <a:r>
              <a:rPr lang="ar-SA" b="1" dirty="0" smtClean="0"/>
              <a:t>- معلومات النشر بين قوسين "البلد: المطبعة أو دار النشر، تاريخ الطبع</a:t>
            </a:r>
            <a:r>
              <a:rPr lang="en-US" b="1" dirty="0" smtClean="0"/>
              <a:t>".</a:t>
            </a:r>
            <a:r>
              <a:rPr lang="ar-SA" b="1" dirty="0" smtClean="0"/>
              <a:t>ثم رقم الصفحة</a:t>
            </a:r>
            <a:endParaRPr lang="en-US" dirty="0" smtClean="0"/>
          </a:p>
          <a:p>
            <a:pPr rtl="1"/>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en-US" b="1" dirty="0" smtClean="0"/>
              <a:t> </a:t>
            </a:r>
            <a:r>
              <a:rPr lang="ar-SA" b="1" dirty="0" smtClean="0"/>
              <a:t>مثال: المجلس الأعلى لرعاية الفنون، الآداب ، والعلوم الاجتماعية بمصر ، أبو حامد الغزالي في الذكرى المئوية التاسعة لميلاده ( القاهرة : مطبوعات المجلس الأعلى لرعاية الفنون والآداب والعلوم الاجتماعية ، عام 1382هـ /1962م) </a:t>
            </a:r>
            <a:r>
              <a:rPr lang="ar-SA" b="1" dirty="0" err="1" smtClean="0"/>
              <a:t>ص</a:t>
            </a:r>
            <a:r>
              <a:rPr lang="ar-SA" b="1" dirty="0" smtClean="0"/>
              <a:t> 91</a:t>
            </a:r>
            <a:endParaRPr lang="en-US" dirty="0" smtClean="0"/>
          </a:p>
          <a:p>
            <a:pPr rtl="1"/>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6- </a:t>
            </a:r>
            <a:r>
              <a:rPr lang="en-US" b="1" dirty="0" smtClean="0"/>
              <a:t> </a:t>
            </a:r>
            <a:r>
              <a:rPr lang="ar-SA" b="1" dirty="0" smtClean="0"/>
              <a:t>القصائد المختارة والمجموعة في كتاب</a:t>
            </a:r>
            <a:r>
              <a:rPr lang="en-US" b="1" dirty="0" smtClean="0"/>
              <a:t>:</a:t>
            </a:r>
            <a:br>
              <a:rPr lang="en-US" b="1" dirty="0" smtClean="0"/>
            </a:br>
            <a:r>
              <a:rPr lang="ar-SA" b="1" dirty="0" smtClean="0"/>
              <a:t>يُشار إليها بالهامش على النحو التالي</a:t>
            </a:r>
            <a:r>
              <a:rPr lang="en-US" b="1" dirty="0" smtClean="0"/>
              <a:t>:</a:t>
            </a:r>
            <a:br>
              <a:rPr lang="en-US" b="1" dirty="0" smtClean="0"/>
            </a:br>
            <a:r>
              <a:rPr lang="ar-SA" b="1" dirty="0" smtClean="0"/>
              <a:t>أ- اسم الشاعر، بعده فاصلة</a:t>
            </a:r>
            <a:r>
              <a:rPr lang="en-US" b="1" dirty="0" smtClean="0"/>
              <a:t>.</a:t>
            </a:r>
            <a:br>
              <a:rPr lang="en-US" b="1" dirty="0" smtClean="0"/>
            </a:br>
            <a:r>
              <a:rPr lang="ar-SA" b="1" dirty="0" smtClean="0"/>
              <a:t>ب- عنوان القصيدة بين قوسين صغيرين، بعده فاصلة</a:t>
            </a:r>
            <a:r>
              <a:rPr lang="en-US" b="1" dirty="0" smtClean="0"/>
              <a:t>.</a:t>
            </a:r>
            <a:br>
              <a:rPr lang="en-US" b="1" dirty="0" smtClean="0"/>
            </a:br>
            <a:r>
              <a:rPr lang="ar-SA" b="1" dirty="0" err="1" smtClean="0"/>
              <a:t>جـ</a:t>
            </a:r>
            <a:r>
              <a:rPr lang="ar-SA" b="1" dirty="0" smtClean="0"/>
              <a:t>- عنوان الكتاب مسبوقًا بكلمة "من"، وموضوع تحته خط</a:t>
            </a:r>
            <a:r>
              <a:rPr lang="en-US" b="1" dirty="0" smtClean="0"/>
              <a:t>.</a:t>
            </a:r>
            <a:br>
              <a:rPr lang="en-US" b="1" dirty="0" smtClean="0"/>
            </a:br>
            <a:r>
              <a:rPr lang="ar-SA" b="1" dirty="0" smtClean="0"/>
              <a:t>د- بيانات النشر بين قوسين، بعدها فاصلة</a:t>
            </a:r>
            <a:r>
              <a:rPr lang="en-US" b="1" dirty="0" smtClean="0"/>
              <a:t>.</a:t>
            </a:r>
            <a:br>
              <a:rPr lang="en-US" b="1" dirty="0" smtClean="0"/>
            </a:br>
            <a:r>
              <a:rPr lang="ar-SA" b="1" dirty="0" smtClean="0"/>
              <a:t>هـ- رقم الجزء، فالصفحة، فنقطة الوقف</a:t>
            </a:r>
            <a:r>
              <a:rPr lang="en-US" b="1" dirty="0" smtClean="0"/>
              <a:t>.</a:t>
            </a:r>
            <a:endParaRPr lang="en-US" dirty="0" smtClean="0"/>
          </a:p>
          <a:p>
            <a:pPr algn="l" rtl="1"/>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مثال: أبو علاء المعري، (( مختار شعر أبي العلاء )) من مختارات البارودي ( بيروت: دار العلم للجميع، بغداد : مكتبة البيان) ج1 ، </a:t>
            </a:r>
            <a:r>
              <a:rPr lang="ar-SA" b="1" dirty="0" err="1" smtClean="0"/>
              <a:t>ص</a:t>
            </a:r>
            <a:r>
              <a:rPr lang="ar-SA" b="1" dirty="0" smtClean="0"/>
              <a:t> 58</a:t>
            </a:r>
            <a:r>
              <a:rPr lang="en-US" b="1" dirty="0" smtClean="0"/>
              <a:t/>
            </a:r>
            <a:br>
              <a:rPr lang="en-US" b="1" dirty="0" smtClean="0"/>
            </a:b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7- المعاجم اللغوية</a:t>
            </a:r>
            <a:r>
              <a:rPr lang="en-US" b="1" dirty="0" smtClean="0"/>
              <a:t>:</a:t>
            </a:r>
            <a:br>
              <a:rPr lang="en-US" b="1" dirty="0" smtClean="0"/>
            </a:br>
            <a:r>
              <a:rPr lang="ar-SA" b="1" dirty="0" smtClean="0"/>
              <a:t>بالنسبة للمصادر المرتبة مادتها ترتيبًا هجائيًّا أو أبجديًّا، من المستحسن تدوين الكلمة التي جرى بحثها، وهذا يغني عن تدوين رقم الجزء والصفحة، ينبغي تزويد القارئ بعدد الطبعة للنسخة التي جرى الاستفادة منها، إذا لم تكن الأولى، وتاريخ الطبع</a:t>
            </a:r>
            <a:r>
              <a:rPr lang="en-US" b="1" dirty="0" smtClean="0"/>
              <a:t>.</a:t>
            </a:r>
            <a:br>
              <a:rPr lang="en-US" b="1" dirty="0" smtClean="0"/>
            </a:br>
            <a:r>
              <a:rPr lang="ar-SA" b="1" dirty="0" smtClean="0"/>
              <a:t>يتم تدوين المعلومات بالهامش على النحو التالي</a:t>
            </a:r>
            <a:r>
              <a:rPr lang="en-US" b="1" dirty="0" smtClean="0"/>
              <a:t>:</a:t>
            </a:r>
            <a:br>
              <a:rPr lang="en-US" b="1" dirty="0" smtClean="0"/>
            </a:br>
            <a:r>
              <a:rPr lang="ar-SA" b="1" dirty="0" smtClean="0"/>
              <a:t>أ- اسم المؤلف كالمتبع</a:t>
            </a:r>
            <a:r>
              <a:rPr lang="en-US" b="1" dirty="0" smtClean="0"/>
              <a:t>.</a:t>
            </a:r>
            <a:br>
              <a:rPr lang="en-US" b="1" dirty="0" smtClean="0"/>
            </a:br>
            <a:r>
              <a:rPr lang="ar-SA" b="1" dirty="0" smtClean="0"/>
              <a:t>ب- عنوان الكتاب، موضوع تحته خط</a:t>
            </a:r>
            <a:r>
              <a:rPr lang="en-US" b="1" dirty="0" smtClean="0"/>
              <a:t>.</a:t>
            </a:r>
            <a:br>
              <a:rPr lang="en-US" b="1" dirty="0" smtClean="0"/>
            </a:br>
            <a:r>
              <a:rPr lang="ar-SA" b="1" dirty="0" err="1" smtClean="0"/>
              <a:t>جـ</a:t>
            </a:r>
            <a:r>
              <a:rPr lang="ar-SA" b="1" dirty="0" smtClean="0"/>
              <a:t>- عدد الأجزاء</a:t>
            </a:r>
            <a:r>
              <a:rPr lang="en-US" b="1" dirty="0" smtClean="0"/>
              <a:t>.</a:t>
            </a:r>
            <a:br>
              <a:rPr lang="en-US" b="1" dirty="0" smtClean="0"/>
            </a:b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د- عدد الطبعة</a:t>
            </a:r>
            <a:r>
              <a:rPr lang="en-US" b="1" dirty="0" smtClean="0"/>
              <a:t>.</a:t>
            </a:r>
            <a:br>
              <a:rPr lang="en-US" b="1" dirty="0" smtClean="0"/>
            </a:br>
            <a:r>
              <a:rPr lang="ar-SA" b="1" dirty="0" smtClean="0"/>
              <a:t>هـ- بيانات النشر: البلد، ثم الناشر أو المطبعة، فالتاريخ</a:t>
            </a:r>
            <a:r>
              <a:rPr lang="en-US" b="1" dirty="0" smtClean="0"/>
              <a:t>.</a:t>
            </a:r>
            <a:br>
              <a:rPr lang="en-US" b="1" dirty="0" smtClean="0"/>
            </a:br>
            <a:r>
              <a:rPr lang="ar-SA" b="1" dirty="0" smtClean="0"/>
              <a:t>و الكلمة بين قوسين صغيرين</a:t>
            </a:r>
            <a:r>
              <a:rPr lang="en-US" b="1" dirty="0" smtClean="0"/>
              <a:t>.</a:t>
            </a:r>
            <a:endParaRPr lang="en-US" dirty="0" smtClean="0"/>
          </a:p>
          <a:p>
            <a:pPr rtl="1"/>
            <a:r>
              <a:rPr lang="ar-SA" b="1" dirty="0" smtClean="0"/>
              <a:t>مثال: مجد الدين الفيروز أبادي، القاموس المحيط ، 4 أجزاء، الطبعة الرابعة( مصر:مطبعة دار المأمون ، عام 1357هـ /1938م)</a:t>
            </a:r>
            <a:endParaRPr lang="en-US" dirty="0" smtClean="0"/>
          </a:p>
          <a:p>
            <a:pPr rtl="1"/>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ثانيًا: المخطوطات </a:t>
            </a:r>
            <a:r>
              <a:rPr lang="ar-SA" b="1" dirty="0" err="1" smtClean="0">
                <a:solidFill>
                  <a:srgbClr val="FF0000"/>
                </a:solidFill>
              </a:rPr>
              <a:t>والمنسوخات</a:t>
            </a:r>
            <a:r>
              <a:rPr lang="ar-SA" b="1" dirty="0" smtClean="0">
                <a:solidFill>
                  <a:srgbClr val="FF0000"/>
                </a:solidFill>
              </a:rPr>
              <a:t> على الآلة</a:t>
            </a:r>
            <a:r>
              <a:rPr lang="en-US" b="1" dirty="0" smtClean="0">
                <a:solidFill>
                  <a:srgbClr val="FF0000"/>
                </a:solidFill>
              </a:rPr>
              <a:t/>
            </a:r>
            <a:br>
              <a:rPr lang="en-US" b="1" dirty="0" smtClean="0">
                <a:solidFill>
                  <a:srgbClr val="FF0000"/>
                </a:solidFill>
              </a:rPr>
            </a:br>
            <a:r>
              <a:rPr lang="ar-SA" b="1" dirty="0" smtClean="0">
                <a:solidFill>
                  <a:srgbClr val="FF0000"/>
                </a:solidFill>
              </a:rPr>
              <a:t>المخطوطات</a:t>
            </a:r>
            <a:r>
              <a:rPr lang="en-US" b="1" dirty="0" smtClean="0">
                <a:solidFill>
                  <a:srgbClr val="FF0000"/>
                </a:solidFill>
              </a:rPr>
              <a:t>:</a:t>
            </a:r>
            <a:r>
              <a:rPr lang="en-US" b="1" dirty="0" smtClean="0"/>
              <a:t/>
            </a:r>
            <a:br>
              <a:rPr lang="en-US" b="1" dirty="0" smtClean="0"/>
            </a:br>
            <a:r>
              <a:rPr lang="ar-SA" b="1" dirty="0" smtClean="0"/>
              <a:t>للإشارة إليها في الهامش ينبغي أن تحتوي المعلومات التالية</a:t>
            </a:r>
            <a:r>
              <a:rPr lang="en-US" b="1" dirty="0" smtClean="0"/>
              <a:t>:</a:t>
            </a:r>
            <a:br>
              <a:rPr lang="en-US" b="1" dirty="0" smtClean="0"/>
            </a:br>
            <a:r>
              <a:rPr lang="ar-SA" b="1" dirty="0" smtClean="0"/>
              <a:t>أ- اسم المؤلف، بعده فاصلة</a:t>
            </a:r>
            <a:r>
              <a:rPr lang="en-US" b="1" dirty="0" smtClean="0"/>
              <a:t>.</a:t>
            </a:r>
            <a:br>
              <a:rPr lang="en-US" b="1" dirty="0" smtClean="0"/>
            </a:br>
            <a:r>
              <a:rPr lang="ar-SA" b="1" dirty="0" smtClean="0"/>
              <a:t>ب- عنوان المخطوط بين قوسين صغيرين، وكذلك بالنسبة لكل المصادر المخطوطة</a:t>
            </a:r>
            <a:r>
              <a:rPr lang="en-US" b="1" dirty="0" smtClean="0"/>
              <a:t>.</a:t>
            </a:r>
            <a:br>
              <a:rPr lang="en-US" b="1" dirty="0" smtClean="0"/>
            </a:br>
            <a:r>
              <a:rPr lang="ar-SA" b="1" dirty="0" err="1" smtClean="0"/>
              <a:t>جـ</a:t>
            </a:r>
            <a:r>
              <a:rPr lang="ar-SA" b="1" dirty="0" smtClean="0"/>
              <a:t> - موضوع المخطوط علميًّا أو شخصيًّا؛ كالخطابات، أو المذكرات، بعده فاصلة</a:t>
            </a:r>
            <a:r>
              <a:rPr lang="en-US" b="1" dirty="0" smtClean="0"/>
              <a:t>.</a:t>
            </a:r>
            <a:br>
              <a:rPr lang="en-US" b="1" dirty="0" smtClean="0"/>
            </a:br>
            <a:r>
              <a:rPr lang="ar-SA" b="1" dirty="0" smtClean="0"/>
              <a:t>د- نوع الخط، بعده فاصلة، فتاريخ النسخ بعده فاصلة</a:t>
            </a:r>
            <a:r>
              <a:rPr lang="en-US" b="1" dirty="0" smtClean="0"/>
              <a:t>.</a:t>
            </a:r>
            <a:br>
              <a:rPr lang="en-US" b="1" dirty="0" smtClean="0"/>
            </a:b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هـ- اسم البلد الموجود </a:t>
            </a:r>
            <a:r>
              <a:rPr lang="ar-SA" b="1" dirty="0" err="1" smtClean="0"/>
              <a:t>بها</a:t>
            </a:r>
            <a:r>
              <a:rPr lang="ar-SA" b="1" dirty="0" smtClean="0"/>
              <a:t> المخطوط، بعده نقطتان رأسيتان</a:t>
            </a:r>
            <a:r>
              <a:rPr lang="en-US" b="1" dirty="0" smtClean="0"/>
              <a:t>.</a:t>
            </a:r>
            <a:br>
              <a:rPr lang="en-US" b="1" dirty="0" smtClean="0"/>
            </a:br>
            <a:r>
              <a:rPr lang="ar-SA" b="1" dirty="0" smtClean="0"/>
              <a:t>و - المكتبة الموجود </a:t>
            </a:r>
            <a:r>
              <a:rPr lang="ar-SA" b="1" dirty="0" err="1" smtClean="0"/>
              <a:t>بها</a:t>
            </a:r>
            <a:r>
              <a:rPr lang="ar-SA" b="1" dirty="0" smtClean="0"/>
              <a:t> المخطوط، سواء كانت عامة أو خاصة، ورقمه، ففاصلة</a:t>
            </a:r>
            <a:r>
              <a:rPr lang="en-US" b="1" dirty="0" smtClean="0"/>
              <a:t>.</a:t>
            </a:r>
            <a:endParaRPr lang="en-US" dirty="0" smtClean="0"/>
          </a:p>
          <a:p>
            <a:pPr rtl="1"/>
            <a:r>
              <a:rPr lang="ar-SA" b="1" dirty="0" smtClean="0"/>
              <a:t>ز- توضيح إن كانت النسخة أصلية أو مصورة .</a:t>
            </a:r>
            <a:endParaRPr lang="en-US" dirty="0" smtClean="0"/>
          </a:p>
          <a:p>
            <a:pPr rtl="1"/>
            <a:r>
              <a:rPr lang="ar-SA" b="1" dirty="0" smtClean="0"/>
              <a:t>ح- رقم الجزء إذا كانت ذات أجزاء، ثم رقم الصفحة.</a:t>
            </a:r>
            <a:endParaRPr lang="en-US" dirty="0" smtClean="0"/>
          </a:p>
          <a:p>
            <a:pPr rtl="1"/>
            <a:r>
              <a:rPr lang="ar-SA" b="1" dirty="0" smtClean="0"/>
              <a:t>مثال : أبو زيد عبد الله بن عمر بن عيسى </a:t>
            </a:r>
            <a:r>
              <a:rPr lang="ar-SA" b="1" dirty="0" err="1" smtClean="0"/>
              <a:t>الدبوسي</a:t>
            </a:r>
            <a:r>
              <a:rPr lang="ar-SA" b="1" dirty="0" smtClean="0"/>
              <a:t>، (( الأسرار في الأصول والفروع))، أصول فقه، استانبول / مكتبة أحمد ، نسخة أصلية ، </a:t>
            </a:r>
            <a:r>
              <a:rPr lang="ar-SA" b="1" dirty="0" err="1" smtClean="0"/>
              <a:t>ص</a:t>
            </a:r>
            <a:r>
              <a:rPr lang="ar-SA" b="1" dirty="0" smtClean="0"/>
              <a:t> 30</a:t>
            </a:r>
            <a:endParaRPr lang="en-US" dirty="0" smtClean="0"/>
          </a:p>
          <a:p>
            <a:pPr rtl="1"/>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التوثيق المختصر المباشر:</a:t>
            </a:r>
            <a:r>
              <a:rPr lang="en-US" b="1" dirty="0" smtClean="0"/>
              <a:t/>
            </a:r>
            <a:br>
              <a:rPr lang="en-US" b="1" dirty="0" smtClean="0"/>
            </a:br>
            <a:r>
              <a:rPr lang="ar-SA" b="1" dirty="0" smtClean="0"/>
              <a:t>تسير هذه الطريقة على أسس علمية؛ أهمها</a:t>
            </a:r>
            <a:r>
              <a:rPr lang="en-US" b="1" dirty="0" smtClean="0"/>
              <a:t>:</a:t>
            </a:r>
            <a:br>
              <a:rPr lang="en-US" b="1" dirty="0" smtClean="0"/>
            </a:br>
            <a:r>
              <a:rPr lang="ar-SA" b="1" dirty="0" smtClean="0"/>
              <a:t>1- </a:t>
            </a:r>
            <a:r>
              <a:rPr lang="en-US" b="1" dirty="0" smtClean="0"/>
              <a:t> </a:t>
            </a:r>
            <a:r>
              <a:rPr lang="ar-SA" b="1" dirty="0" smtClean="0"/>
              <a:t>تقديم معلومات مختصرة جدًّا ودقيقة عن المصدر الذي تم الاقتباس منه، وذلك لا يتجاوز تدوين لقب المؤلف، أو اسم الشهرة، ورقم الجزء -إن وجد- ورقم الصفحة المقتبس منها فقط</a:t>
            </a:r>
            <a:r>
              <a:rPr lang="en-US" b="1" dirty="0" smtClean="0"/>
              <a:t>.</a:t>
            </a:r>
            <a:br>
              <a:rPr lang="en-US" b="1" dirty="0" smtClean="0"/>
            </a:br>
            <a:r>
              <a:rPr lang="ar-SA" b="1" dirty="0" smtClean="0"/>
              <a:t>2- </a:t>
            </a:r>
            <a:r>
              <a:rPr lang="en-US" b="1" dirty="0" smtClean="0"/>
              <a:t> </a:t>
            </a:r>
            <a:r>
              <a:rPr lang="ar-SA" b="1" dirty="0" smtClean="0"/>
              <a:t>تدون هذه المعلومات بين قوسين كبيرين</a:t>
            </a:r>
            <a:r>
              <a:rPr lang="en-US" b="1" dirty="0" smtClean="0"/>
              <a:t>.</a:t>
            </a:r>
            <a:r>
              <a:rPr lang="ar-SA" b="1" dirty="0" smtClean="0"/>
              <a:t>(....)</a:t>
            </a:r>
            <a:r>
              <a:rPr lang="en-US" b="1" dirty="0" smtClean="0"/>
              <a:t/>
            </a:r>
            <a:br>
              <a:rPr lang="en-US" b="1" dirty="0" smtClean="0"/>
            </a:br>
            <a:r>
              <a:rPr lang="ar-SA" b="1" dirty="0" smtClean="0"/>
              <a:t>3- يدون القوسان مباشرة بعد علامة التنصيص</a:t>
            </a:r>
            <a:r>
              <a:rPr lang="en-US" b="1" dirty="0" smtClean="0"/>
              <a:t> " ... " </a:t>
            </a:r>
            <a:r>
              <a:rPr lang="ar-SA" b="1" dirty="0" smtClean="0"/>
              <a:t>من الجملة المقتبسة، وتدون بعدها نقطة الوقف</a:t>
            </a:r>
            <a:r>
              <a:rPr lang="en-US" b="1" dirty="0" smtClean="0"/>
              <a:t>.</a:t>
            </a:r>
            <a:br>
              <a:rPr lang="en-US" b="1" dirty="0" smtClean="0"/>
            </a:b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4-</a:t>
            </a:r>
            <a:r>
              <a:rPr lang="en-US" b="1" dirty="0" smtClean="0"/>
              <a:t> </a:t>
            </a:r>
            <a:r>
              <a:rPr lang="ar-SA" b="1" dirty="0" smtClean="0"/>
              <a:t>يترك فراغ بمقدار مسافتين بين النص وبين قوسي التوثيق ثم تدون علامة الوقف أخيرًا</a:t>
            </a:r>
            <a:r>
              <a:rPr lang="en-US" b="1" dirty="0" smtClean="0"/>
              <a:t>.</a:t>
            </a:r>
            <a:r>
              <a:rPr lang="ar-SA" b="1" dirty="0" smtClean="0"/>
              <a:t>مثاله</a:t>
            </a:r>
            <a:r>
              <a:rPr lang="en-US" b="1" dirty="0" smtClean="0"/>
              <a:t>:</a:t>
            </a:r>
            <a:br>
              <a:rPr lang="en-US" b="1" dirty="0" smtClean="0"/>
            </a:br>
            <a:r>
              <a:rPr lang="ar-SA" b="1" dirty="0" smtClean="0"/>
              <a:t>صح عن سفيان الثوري قوله: إن نسبة الفائدة إلى </a:t>
            </a:r>
            <a:r>
              <a:rPr lang="ar-SA" b="1" dirty="0" err="1" smtClean="0"/>
              <a:t>مفيدها</a:t>
            </a:r>
            <a:r>
              <a:rPr lang="ar-SA" b="1" dirty="0" smtClean="0"/>
              <a:t> من الصدق في العلم وشكره، وإن السكوت عن ذلك من الكذب في العلم وكفره مواهب </a:t>
            </a:r>
            <a:r>
              <a:rPr lang="ar-SA" b="1" smtClean="0"/>
              <a:t>الجليل 1/4</a:t>
            </a:r>
          </a:p>
          <a:p>
            <a:pPr rtl="1"/>
            <a:r>
              <a:rPr lang="en-US" b="1" smtClean="0"/>
              <a:t>.</a:t>
            </a:r>
            <a:r>
              <a:rPr lang="ar-SA" b="1" dirty="0" smtClean="0"/>
              <a:t>في قائمة المصادر</a:t>
            </a:r>
            <a:r>
              <a:rPr lang="en-US" b="1" dirty="0" smtClean="0"/>
              <a:t>:</a:t>
            </a:r>
            <a:br>
              <a:rPr lang="en-US" b="1" dirty="0" smtClean="0"/>
            </a:br>
            <a:r>
              <a:rPr lang="ar-SA" b="1" dirty="0" smtClean="0"/>
              <a:t>الحطاب، محمد بن محمد بن عبد الرحمن المكي. مواهب الجليل بشرح مختصر خليل. الطبعة الأولى. مصر: مطبعة السعادة عام 1328هـ</a:t>
            </a:r>
            <a:r>
              <a:rPr lang="en-US" b="1" dirty="0" smtClean="0"/>
              <a:t>.</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1663</TotalTime>
  <Words>1281</Words>
  <Application>Microsoft Office PowerPoint</Application>
  <PresentationFormat>A4 Paper (210x297 mm)</PresentationFormat>
  <Paragraphs>72</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Slide 1</vt:lpstr>
      <vt:lpstr>المحاضرة الخامسة حواشي البحث وهوامشه وطرق التوثيق</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130</cp:revision>
  <dcterms:created xsi:type="dcterms:W3CDTF">2009-10-14T19:14:34Z</dcterms:created>
  <dcterms:modified xsi:type="dcterms:W3CDTF">2013-03-03T05:06:17Z</dcterms:modified>
</cp:coreProperties>
</file>