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8" r:id="rId3"/>
    <p:sldId id="279" r:id="rId4"/>
    <p:sldId id="278" r:id="rId5"/>
    <p:sldId id="277" r:id="rId6"/>
    <p:sldId id="276" r:id="rId7"/>
    <p:sldId id="275" r:id="rId8"/>
    <p:sldId id="274" r:id="rId9"/>
    <p:sldId id="273" r:id="rId10"/>
    <p:sldId id="272" r:id="rId11"/>
    <p:sldId id="280" r:id="rId12"/>
    <p:sldId id="271" r:id="rId13"/>
    <p:sldId id="270" r:id="rId14"/>
    <p:sldId id="269" r:id="rId15"/>
    <p:sldId id="281" r:id="rId16"/>
    <p:sldId id="282" r:id="rId17"/>
    <p:sldId id="283" r:id="rId18"/>
    <p:sldId id="284" r:id="rId19"/>
    <p:sldId id="287" r:id="rId20"/>
    <p:sldId id="286"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72" y="59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يَا أَيُّهَا الَّذِينَ آمَنُوا إِذا نَكَحْتُمُ الْمُؤْمِناتِ ثُمَّ طَلَّقْتُمُوهُنَّ مِنْ قَبْلِ أَنْ تَمَسُّوهُنَّ فَما لَكُمْ</a:t>
            </a:r>
          </a:p>
          <a:p>
            <a:pPr rtl="1"/>
            <a:r>
              <a:rPr lang="ar-SA" sz="2800" dirty="0" smtClean="0"/>
              <a:t>عَلَيْهِنَّ مِنْ عِدَّةٍ تَعْتَدُّونَها فَمَتِّعُوهُنَّ وَسَرِّحُوهُنَّ سَراحاً جَمِيلاً (49</a:t>
            </a:r>
            <a:r>
              <a:rPr lang="ar-SA" sz="2800" dirty="0" err="1" smtClean="0"/>
              <a:t>)</a:t>
            </a:r>
            <a:endParaRPr lang="ar-SA" sz="2800" dirty="0" smtClean="0"/>
          </a:p>
          <a:p>
            <a:pPr rtl="1"/>
            <a:r>
              <a:rPr lang="ar-SA" sz="2800" dirty="0" smtClean="0"/>
              <a:t>جَاءَتْ هَذِهِ الْآيَةُ تَشْرِيعًا لِحُكْمِ الْمُطَلَّقَاتِ قَبْلَ الْبِنَاءِ </a:t>
            </a:r>
            <a:r>
              <a:rPr lang="ar-SA" sz="2800" dirty="0" err="1" smtClean="0"/>
              <a:t>بِهِنَّ</a:t>
            </a:r>
            <a:r>
              <a:rPr lang="ar-SA" sz="2800" dirty="0" smtClean="0"/>
              <a:t> أَنْ لَا تَلْزَمَهُنَّ عِدَّةٌ</a:t>
            </a:r>
          </a:p>
          <a:p>
            <a:pPr rtl="1"/>
            <a:r>
              <a:rPr lang="ar-SA" sz="2800" dirty="0" smtClean="0"/>
              <a:t>بِمُنَاسَبَةِ حُدُوثِ طَلَاقِ زَيْدِ بْنِ حَارِثَةَ زَوْجَهُ زَيْنَبَ بِنْتَ جَحْشٍ لِتَكُونَ الْآيَةُ</a:t>
            </a:r>
          </a:p>
          <a:p>
            <a:pPr rtl="1"/>
            <a:r>
              <a:rPr lang="ar-SA" sz="2800" dirty="0" smtClean="0"/>
              <a:t>مُخَصِّصَةً لِآيَاتِ الْعِدَّةِ مِنْ سُورَةِ الْبَقَرَةِ، فَإِنَّ الْأَحْزَابَ نَزَلَتْ بَعْدَ </a:t>
            </a:r>
            <a:r>
              <a:rPr lang="ar-SA" sz="2800" dirty="0" err="1" smtClean="0"/>
              <a:t>الْبَقَرَةِ،</a:t>
            </a:r>
            <a:endParaRPr lang="ar-SA" sz="2800" dirty="0" smtClean="0"/>
          </a:p>
          <a:p>
            <a:pPr rtl="1"/>
            <a:r>
              <a:rPr lang="ar-SA" sz="2800" dirty="0" smtClean="0"/>
              <a:t>وَلِيُخَصِّصَ </a:t>
            </a:r>
            <a:r>
              <a:rPr lang="ar-SA" sz="2800" dirty="0" err="1" smtClean="0"/>
              <a:t>بِهَا</a:t>
            </a:r>
            <a:r>
              <a:rPr lang="ar-SA" sz="2800" dirty="0" smtClean="0"/>
              <a:t> أَيْضًا آيَةَ الْعِدَّةِ فِي سُورَةِ الطَّلَاقِ النَّازِلَةِ بَعْدَهَا لِئَلَّا يَظُنَّ </a:t>
            </a:r>
            <a:r>
              <a:rPr lang="ar-SA" sz="2800" dirty="0" err="1" smtClean="0"/>
              <a:t>ظَانٌّ</a:t>
            </a:r>
            <a:r>
              <a:rPr lang="ar-SA" sz="2800" dirty="0" smtClean="0"/>
              <a:t> أَنَّ</a:t>
            </a:r>
          </a:p>
          <a:p>
            <a:pPr rtl="1"/>
            <a:r>
              <a:rPr lang="ar-SA" sz="2800" dirty="0" smtClean="0"/>
              <a:t>الْعِدَّةَ مِنْ آثَارِ الْعَقْدِ عَلَى الْمَرْأَةِ سَوَاءٌ دَخَلَ </a:t>
            </a:r>
            <a:r>
              <a:rPr lang="ar-SA" sz="2800" dirty="0" err="1" smtClean="0"/>
              <a:t>بِهَا</a:t>
            </a:r>
            <a:r>
              <a:rPr lang="ar-SA" sz="2800" dirty="0" smtClean="0"/>
              <a:t> الزَّوْجُ أَمْ لَمْ </a:t>
            </a:r>
            <a:r>
              <a:rPr lang="ar-SA" sz="2800" dirty="0" err="1" smtClean="0"/>
              <a:t>يَدْخُلْ.</a:t>
            </a:r>
            <a:r>
              <a:rPr lang="ar-SA" sz="2800" dirty="0" smtClean="0"/>
              <a:t> قَالَ ابْنُ</a:t>
            </a:r>
          </a:p>
          <a:p>
            <a:pPr algn="ctr" rtl="1"/>
            <a:r>
              <a:rPr lang="ar-SA" sz="2800" dirty="0" smtClean="0"/>
              <a:t>الْعَرَبِيِّ: وَأَجْمَعَ عُلَمَاءُ الْأُمَّةِ عَلَى أَنْ لَا عِدَّةَ عَلَى الْمَرْأَةِ إِذَا لَمْ يَدَخُلْ </a:t>
            </a:r>
            <a:r>
              <a:rPr lang="ar-SA" sz="2800" dirty="0" err="1" smtClean="0"/>
              <a:t>بِهَا</a:t>
            </a:r>
            <a:r>
              <a:rPr lang="ar-SA" sz="2800" dirty="0" smtClean="0"/>
              <a:t> زَوْجُهَا لِهَذِهِ الْآيَةِ.</a:t>
            </a:r>
            <a:br>
              <a:rPr lang="ar-SA" sz="2800" dirty="0" smtClean="0"/>
            </a:br>
            <a:endParaRPr lang="ar-SA"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وَالنِّكَاحُ: هُوَ الْعَقْدُ بَيْنَ الرَّجُلِ وَالْمَرْأَةِ لِتَكُونَ زَوْجًا بِوَاسِطَةِ وَلِيِّهَا. وَهُوَ حَقِيقَةٌ فِي الْعَقْدِ لِأَنَّ أَصْلَ النِّكَاحِ حَقِيقَةً هُوَ الضَّمُّ وَالْإِلْصَاقُ فَشُبِّهَ عَقْدُ الزَّوَاجِ بِالِالْتِصَاقِ وَالضَّمِّ بِمَا فِيهِ مِنِ اعْتِبَارِ انْضِمَامِ الرَّجُلِ وَالْمَرْأَةِ فَصَارَا كَشَيْئَيْنِ مُتَّصِلَيْنِ. وَهَذَا كَمَا سُمِّيَ كِلَاهُمَا زَوْجًا، وَلَا يُعْرَفُ فِي كَلَامِ الْعَرَبِ إِطْلَاقُ النِّكَاحِ عَلَى غَيْرِ مَعْنَى الْعَقْدِ دُونَ مَعْنَى الْوَطْءِ وَلِذَلِكَ يَقُولُونَ: نَكَحَتِ الْمَرْأَةُ فُلَانًا، أَيْ تَزَوَّجَتْهُ، كَمَا يَقُولُونَ: نَكَحَ فُلَانٌ امْرَأَةً. </a:t>
            </a:r>
            <a:endParaRPr lang="en-US" sz="2800" dirty="0" smtClean="0"/>
          </a:p>
          <a:p>
            <a:r>
              <a:rPr lang="ar-SA" sz="2800" dirty="0" smtClean="0"/>
              <a:t>وَتَعْلِيقُ الْحُكْمِ فِي الْعِدَّةِ بِالْمُؤْمِنَاتِ جَرَى عَلَى الْغَالِبِ لِأَنَّ نِسَاءَ الْمُؤْمِنِينَ يَوْمَئِذٍ لم يكنّ إِلَّا مُؤْمِنَاتٍ وَلَيْسَ فِيهِنَّ كِتَابِيَّاتٍ فَيَنْسَحِبُ هَذَا الْحُكْمُ عَلَى الْكِتَابِيَّةِ كَمَا شَمَلَهَا حُكْمُ الِاعْتِدَادِ إِذَا وَقَعَ </a:t>
            </a:r>
            <a:r>
              <a:rPr lang="ar-SA" sz="2800" dirty="0" err="1" smtClean="0"/>
              <a:t>مَسِيسُهَا</a:t>
            </a:r>
            <a:r>
              <a:rPr lang="ar-SA" sz="2800" dirty="0" smtClean="0"/>
              <a:t> بِطُرُقِ الْقِيَاسِ.</a:t>
            </a: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وَالْمَسُّ </a:t>
            </a:r>
            <a:r>
              <a:rPr lang="ar-SA" sz="2400" dirty="0" err="1" smtClean="0"/>
              <a:t>وَالْمَسِيسُ</a:t>
            </a:r>
            <a:r>
              <a:rPr lang="ar-SA" sz="2400" dirty="0" smtClean="0"/>
              <a:t>: كِنَايَةٌ عَنِ الْوَطْءِ، كَمَا سُمِّيَ مُلَامَسَةٌ فِي قَوْلِهِ: أَوْ لامَسْتُمُ النِّساءَ </a:t>
            </a:r>
            <a:endParaRPr lang="en-US" sz="2400" dirty="0" smtClean="0"/>
          </a:p>
          <a:p>
            <a:pPr rtl="1"/>
            <a:r>
              <a:rPr lang="ar-SA" sz="2400" dirty="0" smtClean="0"/>
              <a:t>وَالْعِدَّةُ بِكَسْرِ الْعَيْنِ: هِيَ فِي الْأَصْلِ اسْمُ هَيْئَةٍ مِنَ الْعَدِّ بِفَتْحِ الْعَيْنِ وَهُوَ الْحِسَابُ فَأُطْلِقَتِ الْعِدَّةُ عَلَى الشَّيْءِ الْمَعْدُودِ، يُقَالُ: جَاءَ عِدَّةُ رِجَالٍ، وَقَالَ تَعَالَى: فَعِدَّةٌ مِنْ أَيَّامٍ أُخَرَ. وَغَلَبَ إِطْلَاقُ هَذَا اللَّفْظِ فِي لِسَانِ </a:t>
            </a:r>
            <a:r>
              <a:rPr lang="ar-SA" sz="2400" dirty="0" err="1" smtClean="0"/>
              <a:t>الشَّرْعِ</a:t>
            </a:r>
            <a:r>
              <a:rPr lang="ar-SA" sz="2400" dirty="0" smtClean="0"/>
              <a:t> عَلَى الْمُدَّةِ الْمُحَدَّدَةِ لِانْتِظَارِ الْمَرْأَةِ زَوَاجًا ثَانِيًا، </a:t>
            </a:r>
            <a:endParaRPr lang="en-US" sz="2400" dirty="0" smtClean="0"/>
          </a:p>
          <a:p>
            <a:r>
              <a:rPr lang="ar-SA" sz="2400" dirty="0" smtClean="0"/>
              <a:t>وَجُعِلَتِ الْعِدَّةُ لَهُمْ، أَيْ لِأَجْلِهِمْ لِأَنَّ الْمَقْصِدَ مِنْهَا رَاجِعٌ إِلَى نَفْعِ الْأَزْوَاجِ بِحِفْظِ أَنْسَابِهِمْ وَلِأَنَّهُمْ يَمْلِكُونَ مُرَاجعَة الْأزْوَاج مَا دمن فِي مُدَّةِ الْعِدَّةِ كَمَا أَشَارَ إِلَيْهِ قَوْلُهُ تَعَالَى: لَا تَدْرِي لَعَلَّ اللَّهَ يُحْدِثُ بَعْدَ ذلِكَ أَمْراً [الطَّلَاق: 1] . وَقَوْلُهُ: وَبُعُولَتُهُنَّ أَحَقُّ بِرَدِّهِنَّ فِي ذلِكَ إِنْ أَرادُوا إِصْلاحاً [الْبَقَرَة: 228] . وَمَعَ ذَلِكَ هِيَ حَقٌّ أَوْجَبَهُ </a:t>
            </a:r>
            <a:r>
              <a:rPr lang="ar-SA" sz="2400" dirty="0" err="1" smtClean="0"/>
              <a:t>الشَّرْعُ</a:t>
            </a:r>
            <a:r>
              <a:rPr lang="ar-SA" sz="2400" dirty="0" smtClean="0"/>
              <a:t>، فَلَوْ رَامَ الزَّوْجُ إِسْقَاطَ الْعِدَّةِ عَنِ الْمُطَلَّقَةِ لَمْ يَكُنْ لَهُ ذَلِكَ لِأَنَّ مَا تَتَضَمَّنُهُ الْعِدَّةُ مِنْ حِفْظِ النَّسَبِ مَقْصِدٌ مِنْ أُصُولِ مَقَاصِدِ التَّشْرِيعِ فَلَا يَسْقُطُ بِالْإِسْقَاطِ.</a:t>
            </a:r>
            <a:br>
              <a:rPr lang="ar-SA" sz="2400" dirty="0" smtClean="0"/>
            </a:b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وَمَعْنَى: تَعْتَدُّونَها تَعُدُّونَهَا عَلَيْهِنَّ، أَيْ تَعُدُّونَ أَيَّامَهَا عَلَيْهِنَّ، كَمَا يُقَالُ: اعْتَدَتِ الْمَرْأَةُ، إِذَا قَضَتْ أَيَّامَ عِدَّتِهَا.</a:t>
            </a:r>
            <a:br>
              <a:rPr lang="ar-SA" dirty="0" smtClean="0"/>
            </a:br>
            <a:r>
              <a:rPr lang="ar-SA" dirty="0" smtClean="0"/>
              <a:t>وَيُشْبِهُ هَذَا مَنْ رَاجَعَ </a:t>
            </a:r>
            <a:r>
              <a:rPr lang="ar-SA" dirty="0" err="1" smtClean="0"/>
              <a:t>الْمُعْتَدَّةَ</a:t>
            </a:r>
            <a:r>
              <a:rPr lang="ar-SA" dirty="0" smtClean="0"/>
              <a:t> فِي مُدَّةِ عِدَّتِهَا ثُمَّ طَلَّقَهَا قَبْلَ أَنْ يَمَسَّهَا فَإِنَّ الْمُرَاجَعَةَ تُشْبِهُ النِّكَاحَ وَلَيْسَتْ عَيْنُهُ إِذْ لَا تَفْتَقِرُ إِلَى إِيجَابٍ وَقَبُولٍ. وَقَدِ اخْتَلَفَ الْفُقَهَاءُ فِي اعْتِدَادِهَا مِنْ ذَلِكَ الطَّلَاقِ، فَقَالَ مَالِكٌ وَالشَّافِعِيُّ فِي أَحَدِ قَوْلَيْهِ وَجُمْهُورُ الْفُقَهَاءِ: إِنَّهَا تُنْشِئُ عِدَّةً مُسْتَقْبَلَةً مِنْ يَوْم طَلقهَا بعد الْمُرَاجَعَة وَلَا تَبْنِي عَلَى عِدَّتِهَا الَّتِي كَانَتْ فِيهَا لِأَنَّ الزَّوْجَ نَقَضَ</a:t>
            </a:r>
            <a:br>
              <a:rPr lang="ar-SA" dirty="0" smtClean="0"/>
            </a:br>
            <a:r>
              <a:rPr lang="ar-SA" dirty="0" smtClean="0"/>
              <a:t>تِلْكَ الْعِدَّةَ بِالْمُرَاجَعَةِ.</a:t>
            </a:r>
            <a:br>
              <a:rPr lang="ar-SA" dirty="0" smtClean="0"/>
            </a:b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جَعَلَ اللَّهُ </a:t>
            </a:r>
            <a:r>
              <a:rPr lang="ar-SA" dirty="0" err="1" smtClean="0"/>
              <a:t>التَّمْتِيعَ</a:t>
            </a:r>
            <a:r>
              <a:rPr lang="ar-SA" dirty="0" smtClean="0"/>
              <a:t> جَبْرًا لِخَاطِرِ الْمَرْأَةِ الْمُنْكَسِرِ بِالطَّلَاقِ ، وَلَيْسَتْ آيَةُ الْبَقَرَةِ بِمُعَارِضَةٍ لِهَذِهِ الْآيَةِ إِذْ لَيْسَ فِيهَا تَقْيِيدٌ بِشَرْطٍ يَقْتَضِي تَخْصِيصَ الْمُتْعَةِ بِالَّتِي لَمْ يُسَمَّ لَهَا صَدَاقٌ لِأَنَّهَا نَازِلَةٌ فِي رَفْعِ الْحَرَجِ عَنِ الطَّلَاقِ قَبْلَ الْبِنَاءِ وَقَبْلَ تَسْمِيَةِ الصَّدَاقِ، ثُمَّ أَمَرَتْ بِالْمُتْعَةِ لِتَينِكَ الْمُطَلَّقَتَيْنِ فَالْجَمْعُ بَيْنَ الْآيَتَيْنِ مُمْكِنٌ.</a:t>
            </a:r>
            <a:br>
              <a:rPr lang="ar-SA" dirty="0" smtClean="0"/>
            </a:br>
            <a:r>
              <a:rPr lang="ar-SA" dirty="0" smtClean="0"/>
              <a:t>وَالسَّرَاحُ الْجَمِيلُ: هُوَ الْخَلِيُّ عَنِ الْأَذَى وَالْإِضْرَارِ وَمَنْعِ الْحُقُوقِ.</a:t>
            </a:r>
            <a:br>
              <a:rPr lang="ar-SA"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1800" dirty="0" smtClean="0"/>
              <a:t>يَا أَيُّهَا النَّبِيُّ إِنَّا أَحْلَلْنا لَكَ أَزْواجَكَ اللاَّتِي آتَيْتَ أُجُورَهُنَّ وَما مَلَكَتْ يَمِينُكَ مِمَّا أَفاءَ اللَّهُ عَلَيْكَ وَبَناتِ عَمِّكَ وَبَناتِ عَمَّاتِكَ وَبَناتِ خالِكَ وَبَناتِ خالاتِكَ اللاَّتِي </a:t>
            </a:r>
            <a:r>
              <a:rPr lang="ar-SA" sz="1600" dirty="0" smtClean="0"/>
              <a:t>هاجَرْنَ</a:t>
            </a:r>
            <a:r>
              <a:rPr lang="ar-SA" sz="1800" dirty="0" smtClean="0"/>
              <a:t> مَعَكَ وَامْرَأَةً مُؤْمِنَةً إِنْ وَهَبَتْ نَفْسَها لِلنَّبِيِّ إِنْ أَرادَ النَّبِيُّ أَنْ يَسْتَنْكِحَها خالِصَةً لَكَ مِنْ دُونِ الْمُؤْمِنِينَ قَدْ عَلِمْنا مَا فَرَضْنا عَلَيْهِمْ فِي أَزْواجِهِمْ وَما مَلَكَتْ أَيْمانُهُمْ لِكَيْلا يَكُونَ عَلَيْكَ حَرَجٌ وَكانَ اللَّهُ غَفُوراً رَحِيماً (50)</a:t>
            </a:r>
            <a:endParaRPr lang="ar-SA" sz="1800" dirty="0"/>
          </a:p>
        </p:txBody>
      </p:sp>
      <p:sp>
        <p:nvSpPr>
          <p:cNvPr id="3" name="عنصر نائب للمحتوى 2"/>
          <p:cNvSpPr>
            <a:spLocks noGrp="1"/>
          </p:cNvSpPr>
          <p:nvPr>
            <p:ph idx="1"/>
          </p:nvPr>
        </p:nvSpPr>
        <p:spPr>
          <a:xfrm>
            <a:off x="495300" y="1524000"/>
            <a:ext cx="8915400" cy="4602163"/>
          </a:xfrm>
        </p:spPr>
        <p:txBody>
          <a:bodyPr/>
          <a:lstStyle/>
          <a:p>
            <a:pPr rtl="1"/>
            <a:r>
              <a:rPr lang="ar-SA" sz="2800" dirty="0" smtClean="0"/>
              <a:t>يَا أَيُّهَا النَّبِيُّ إِنَّا أَحْلَلْنا لَكَ أَزْواجَكَ اللَّاتِي آتَيْتَ أُجُورَهُنَّ وَما مَلَكَتْ يَمِينُكَ مِمَّا أَفاءَ اللَّهُ عَلَيْكَ وَبَناتِ عَمِّكَ وَبَناتِ عَمَّاتِكَ وَبَناتِ خالِكَ وَبَناتِ خالاتِكَ اللَّاتِي هاجَرْنَ مَعَكَ وَامْرَأَةً مُؤْمِنَةً إِنْ وَهَبَتْ نَفْسَها لِلنَّبِيِّ إِنْ أَرادَ النَّبِيُّ أَنْ يَسْتَنْكِحَها خالِصَةً لَكَ مِنْ دُونِ الْمُؤْمِنِينَ.</a:t>
            </a:r>
            <a:br>
              <a:rPr lang="ar-SA" sz="2800" dirty="0" smtClean="0"/>
            </a:br>
            <a:r>
              <a:rPr lang="ar-SA" sz="2800" dirty="0" smtClean="0"/>
              <a:t>نِدَاءٌ رَابِعٌ خُوطِبَ </a:t>
            </a:r>
            <a:r>
              <a:rPr lang="ar-SA" sz="2800" dirty="0" err="1" smtClean="0"/>
              <a:t>بِهِ</a:t>
            </a:r>
            <a:r>
              <a:rPr lang="ar-SA" sz="2800" dirty="0" smtClean="0"/>
              <a:t> </a:t>
            </a:r>
            <a:r>
              <a:rPr lang="ar-SA" sz="2800" dirty="0" err="1" smtClean="0"/>
              <a:t>النبيء</a:t>
            </a:r>
            <a:r>
              <a:rPr lang="ar-SA" sz="2800" dirty="0" smtClean="0"/>
              <a:t> صَلَّى اللهُ عَلَيْهِ وَسَلَّمَ فِي شَأْنٍ خَاصٍّ </a:t>
            </a:r>
            <a:r>
              <a:rPr lang="ar-SA" sz="2800" dirty="0" err="1" smtClean="0"/>
              <a:t>بِهِ</a:t>
            </a:r>
            <a:r>
              <a:rPr lang="ar-SA" sz="2800" dirty="0" smtClean="0"/>
              <a:t> هُوَ بَيَانُ مَا أُحِلَّ لَهُ مِنَ الزَّوْجَاتِ </a:t>
            </a:r>
            <a:r>
              <a:rPr lang="ar-SA" sz="2800" dirty="0" err="1" smtClean="0"/>
              <a:t>وَالسَّرَارِي</a:t>
            </a:r>
            <a:r>
              <a:rPr lang="ar-SA" sz="2800" dirty="0" smtClean="0"/>
              <a:t> وَمَا يَزِيدُ عَلَيْهِ وَمَا لَا يَزِيدُ مِمَّا بَعْضُهُ تَقْرِيرٌ لِتَشْرِيعٍ لَهُ سَابِقٍ وَبَعْضُهُ تَشْرِيعٌ لَهُ لِلْمُسْتَقْبَلِ، وَمِمَّا بَعْضُهُ يَتَسَاوَى فِيهِ </a:t>
            </a:r>
            <a:r>
              <a:rPr lang="ar-SA" sz="2800" dirty="0" err="1" smtClean="0"/>
              <a:t>النَّبِيءُ</a:t>
            </a:r>
            <a:r>
              <a:rPr lang="ar-SA" sz="2800" dirty="0" smtClean="0"/>
              <a:t> عَلَيْهِ الصَّلَاةُ وَالسَّلَامُ</a:t>
            </a:r>
            <a:endParaRPr lang="en-US" sz="2800" dirty="0" smtClean="0"/>
          </a:p>
          <a:p>
            <a:r>
              <a:rPr lang="ar-SA" sz="2800" dirty="0" smtClean="0"/>
              <a:t>مَعَ الْأُمَّةِ وَبَعْضُهُ خَاصٌّ </a:t>
            </a:r>
            <a:r>
              <a:rPr lang="ar-SA" sz="2800" dirty="0" err="1" smtClean="0"/>
              <a:t>بِهِ</a:t>
            </a:r>
            <a:r>
              <a:rPr lang="ar-SA" sz="2800" dirty="0" smtClean="0"/>
              <a:t> أَكْرَمَهُ اللَّهُ بِخُصُوصِيَّتِهِ مِمَّا هُوَ تَوْسِعَةٌ عَلَيْهِ، أَوْ مِمَّا رُوعِيَ فِي تَخْصِيصِهِ </a:t>
            </a:r>
            <a:r>
              <a:rPr lang="ar-SA" sz="2800" dirty="0" err="1" smtClean="0"/>
              <a:t>بِهِ</a:t>
            </a:r>
            <a:r>
              <a:rPr lang="ar-SA" sz="2800" dirty="0" smtClean="0"/>
              <a:t> عُلُوُّ دَرَجَتِهِ.</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وَلَعَلَّ الْمُنَاسِبَةَ لِوُرُودِهَا عَقِبَ الْآيَاتِ الَّتِي قَبْلَهَا أَنَّهُ لَمَّا خَاضَ الْمُنَافِقُونَ فِي تزوّج </a:t>
            </a:r>
            <a:r>
              <a:rPr lang="ar-SA" sz="2800" dirty="0" err="1" smtClean="0"/>
              <a:t>النبيء</a:t>
            </a:r>
            <a:r>
              <a:rPr lang="ar-SA" sz="2800" dirty="0" smtClean="0"/>
              <a:t> صَلَّى اللهُ عَلَيْهِ وَسَلَّمَ زَيْنَبَ بِنْتِ جَحْشٍ وَقَالُوا: تَزَوَّجَ مَنْ كَانَتْ حَلِيلَةَ </a:t>
            </a:r>
            <a:r>
              <a:rPr lang="ar-SA" sz="2800" dirty="0" err="1" smtClean="0"/>
              <a:t>مُتَبَنَّاهُ</a:t>
            </a:r>
            <a:r>
              <a:rPr lang="ar-SA" sz="2800" dirty="0" smtClean="0"/>
              <a:t>، أَرَادَ اللَّهُ أَنْ يَجْمَعَ فِي هَذِهِ الْآيَةِ من يحل </a:t>
            </a:r>
            <a:r>
              <a:rPr lang="ar-SA" sz="2800" dirty="0" err="1" smtClean="0"/>
              <a:t>للنبيء</a:t>
            </a:r>
            <a:r>
              <a:rPr lang="ar-SA" sz="2800" dirty="0" smtClean="0"/>
              <a:t> تَزَوُّجُهُنَّ حَتَّى لَا يَقَعَ النَّاسُ فِي تَرَدُّدٍ وَلَا يَفْتِنَهُمُ الْمُرْجِفُونَ.</a:t>
            </a:r>
            <a:br>
              <a:rPr lang="ar-SA" sz="2800" dirty="0" smtClean="0"/>
            </a:br>
            <a:r>
              <a:rPr lang="ar-SA" sz="2800" dirty="0" smtClean="0"/>
              <a:t>والْآيَةَ امْتِنَانٌ وَتَذْكِيرٌ بِنِعْمَة على </a:t>
            </a:r>
            <a:r>
              <a:rPr lang="ar-SA" sz="2800" dirty="0" err="1" smtClean="0"/>
              <a:t>النبيء</a:t>
            </a:r>
            <a:r>
              <a:rPr lang="ar-SA" sz="2800" dirty="0" smtClean="0"/>
              <a:t> صَلَّى اللهُ عَلَيْهِ وَسَلَّمَ: وَتُؤْخَذُ مِنَ الِامْتِنَانِ الْإِبَاحَةُ وَيُؤْخَذُ مَنْ ظَاهَرِ قَوْلِهِ: لَا يَحِلُّ لَكَ النِّساءُ مِنْ بَعْدُ الِاقْتِصَارُ عَلَى اللَّاتِي فِي عِصْمَتِهِ مِنْهُنَّ وَقْتَ نُزُولِ الْآيَةِ، وَلِتَكُونَ هَذِهِ الْآيَةُ تَمْهِيدًا لِقَوْلِهِ تَعَالَى: لَا يَحِلُّ لَكَ النِّساءُ مِنْ بَعْدُ الَخْ.</a:t>
            </a: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وَإِضَافَةُ أَزْوَاجٍ إِلَى ضمير </a:t>
            </a:r>
            <a:r>
              <a:rPr lang="ar-SA" sz="2400" dirty="0" err="1" smtClean="0"/>
              <a:t>النبيء</a:t>
            </a:r>
            <a:r>
              <a:rPr lang="ar-SA" sz="2400" dirty="0" smtClean="0"/>
              <a:t> صَلَّى اللهُ عَلَيْهِ وَسَلَّمَ تُفِيدُ أَنَّهُنَّ الْأَزْوَاجُ اللَّاتِي فِي عِصْمَتِهِ، فَيَكُونُ الْكَلَامُ إِخْبَارًا لِتَقْرِيرِ تَشْرِيعٍ سَابِقٍ وَمَسُوقًا مَسَاقَ الِامْتِنَانِ، ثُمَّ هُوَ تَمْهِيدٌ لِمَا سَيَتْلُوهُ مِنَ التشريع الْخَاص </a:t>
            </a:r>
            <a:r>
              <a:rPr lang="ar-SA" sz="2400" dirty="0" err="1" smtClean="0"/>
              <a:t>بالنبيء</a:t>
            </a:r>
            <a:r>
              <a:rPr lang="ar-SA" sz="2400" dirty="0" smtClean="0"/>
              <a:t> صَلَّى اللهُ عَلَيْهِ وَسَلَّمَ مِنْ قَوْلِهِ: اللَّاتِي هاجَرْنَ مَعَكَ إِلَى قَوْلِهِ: لَا يَحِلُّ لَكَ النِّساءُ مِنْ بَعْدُ وَلا أَنْ تَبَدَّلَ </a:t>
            </a:r>
            <a:r>
              <a:rPr lang="ar-SA" sz="2400" dirty="0" err="1" smtClean="0"/>
              <a:t>بِهِنَّ</a:t>
            </a:r>
            <a:r>
              <a:rPr lang="ar-SA" sz="2400" dirty="0" smtClean="0"/>
              <a:t> مِنْ أَزْواجٍ  .</a:t>
            </a:r>
            <a:br>
              <a:rPr lang="ar-SA" sz="2400" dirty="0" smtClean="0"/>
            </a:br>
            <a:r>
              <a:rPr lang="ar-SA" sz="2400" dirty="0" smtClean="0"/>
              <a:t>(اللَّاتِي آتَيْتَ أُجُورَهُنَّ) صِفَةٌ لِ أَزْواجَكَ، أَيْ وَهُنَّ النِّسْوَةُ اللَّاتِي تَزَوَّجْتَهُنَّ عَلَى حُكْمِ النِّكَاحِ الَّذِي يَعُمُّ الْأُمَّةَ، فَالْمَاضِي فِي قَوْلِهِ: آتَيْتَ أُجُورَهُنَّ مُسْتَعْمَلٌ فِي حَقِيقَتِهِ. وَهَؤُلَاءِ فِيهِنَّ مَنْ هُنَّ مِنْ </a:t>
            </a:r>
            <a:r>
              <a:rPr lang="ar-SA" sz="2400" dirty="0" err="1" smtClean="0"/>
              <a:t>قِرَابَاتِهِ</a:t>
            </a:r>
            <a:r>
              <a:rPr lang="ar-SA" sz="2400" dirty="0" smtClean="0"/>
              <a:t> وَهُنَّ الْقُرَشِيَّاتُ مِنْهُنَّ: عَائِشَةُ، وَحَفْصَةُ، </a:t>
            </a:r>
            <a:r>
              <a:rPr lang="ar-SA" sz="2400" dirty="0" err="1" smtClean="0"/>
              <a:t>وَسَوْدَةُ</a:t>
            </a:r>
            <a:r>
              <a:rPr lang="ar-SA" sz="2400" dirty="0" smtClean="0"/>
              <a:t>، وَأُمُّ </a:t>
            </a:r>
            <a:r>
              <a:rPr lang="ar-SA" sz="2400" dirty="0" err="1" smtClean="0"/>
              <a:t>سَلَمَةَ</a:t>
            </a:r>
            <a:r>
              <a:rPr lang="ar-SA" sz="2400" dirty="0" smtClean="0"/>
              <a:t>، وَأُمُّ حَبِيبَةَ، وَفِيهِنَّ مَنْ لَسْنَ كَذَلِكَ وَهُنَّ: </a:t>
            </a:r>
            <a:r>
              <a:rPr lang="ar-SA" sz="2400" dirty="0" err="1" smtClean="0"/>
              <a:t>جُوَيْرِيَةُ</a:t>
            </a:r>
            <a:r>
              <a:rPr lang="ar-SA" sz="2400" dirty="0" smtClean="0"/>
              <a:t> مِنْ بَنِي </a:t>
            </a:r>
            <a:r>
              <a:rPr lang="ar-SA" sz="2400" dirty="0" err="1" smtClean="0"/>
              <a:t>الْمُصْطَلِقِ</a:t>
            </a:r>
            <a:r>
              <a:rPr lang="ar-SA" sz="2400" dirty="0" smtClean="0"/>
              <a:t>، وَمَيْمُونَةُ بِنْتُ الْحَارِثِ مِنْ بَنِي هِلَالٍ، وَزَيْنَبُ أُمُّ الْمَسَاكِينَ مِنْ بَنِي هِلَالٍ، وَكَانَتْ يَوْمَئِذٍ مُتَوَفَّاةٌ، وَصَفِيَّةُ بِنْتُ حُيَيٍّ الْإِسْرَائِيلِيَّةُ.</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678363"/>
          </a:xfrm>
        </p:spPr>
        <p:txBody>
          <a:bodyPr/>
          <a:lstStyle/>
          <a:p>
            <a:r>
              <a:rPr lang="ar-SA" sz="2800" dirty="0" smtClean="0"/>
              <a:t>وَعَطَفَ عَلَى هَؤُلَاءِ نِسْوَةٌ أخر وهنّ ثَلَاثَة أَصْنَافٍ:</a:t>
            </a:r>
            <a:br>
              <a:rPr lang="ar-SA" sz="2800" dirty="0" smtClean="0"/>
            </a:br>
            <a:r>
              <a:rPr lang="ar-SA" sz="2800" dirty="0" smtClean="0"/>
              <a:t>«الصِّنْفُ الْأَوَّلُ» : مَا مَلَكَتْ يَمِينُهُ مِمَّا أَفَاءَ اللَّهُ عَلَيْهِ، أَيْ مِمَّا أَعْطَاهُ اللَّهُ مِنَ الْفَيْءِ، وَهُوَ مَا نَالَهُ الْمُسْلِمُونَ مِنَ الْعَدُوِّ بِغَيْرِ قِتَالٍ وَلَكِنْ تَرَكَهُ الْعَدُوُّ، أَوْ مِمَّا أُعْطِيَ للنبيء - صَلَّى اللهُ عَلَيْهِ وَسَلَّمَ - مِثْلُ مَارِيَةَ الْقِبْطِيَّةِ أُمِّ ابْنِهِ إِبْرَاهِيمَ فَقَدْ أَفَاءَهَا اللَّهُ عَلَيْهِ إِذْ وَهَبَهَا إِلَيْهِ الْمُقَوْقِسُ صَاحِبُ مِصْرَ، وَإِنَّمَا وَهَبَهَا إِلَيْهِ هَدِيَّة لمَكَان نبوءته فَكَانَتْ بِمَنْزِلَةِ الْفَيْءِ لِأَنَّهَا مَا لُوحِظَ فِيهَا إِلَّا قَصْدُ الْمُسَالِمَةِ مِنْ جِهَةِ الْجِوَارِ، إِذْ لَمْ تَكُنْ لَهُ مَعَ الرَّسُولِ صَلَّى اللهُ عَلَيْهِ وَسَلَّمَ سَابِقُ صُحْبَةٍ وَلَا مَعْرِفَةٍ، وَالْمَعْرُوف أَن النبيء صَلَّى اللهُ عَلَيْهِ وَسَلَّمَ لَمْ يَتَسَرَّ غَيْرَ مَارِيَةَ الْقِبْطِيَّةِ. وَقِيلَ: إِنَّهُ تَسَرَّى جَارِيَةً أُخْرَى وَهَبَتْهَا لَهُ زَوْجُهُ زَيْنَبُ ابْنَةُ جَحْشٍ وَلَمْ يَثْبُتْ.</a:t>
            </a: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وَقَوْلُهُ: مِمَّا أَفاءَ اللَّهُ عَلَيْكَ وَصْفٌ لِمَا مَلَكَتْ يَمِينُكَ وَهُوَ هُنَا وَصْفُ كَاشِفٍ لِأَنَّ الْمُرَادَ </a:t>
            </a:r>
            <a:r>
              <a:rPr lang="ar-SA" sz="2800" dirty="0" err="1" smtClean="0"/>
              <a:t>بِهِ</a:t>
            </a:r>
            <a:r>
              <a:rPr lang="ar-SA" sz="2800" dirty="0" smtClean="0"/>
              <a:t> </a:t>
            </a:r>
            <a:r>
              <a:rPr lang="ar-SA" sz="2800" dirty="0" err="1" smtClean="0"/>
              <a:t>مَارِيَة</a:t>
            </a:r>
            <a:r>
              <a:rPr lang="ar-SA" sz="2800" dirty="0" smtClean="0"/>
              <a:t> الْقبْطِيَّة، أَوْ هِيَ وَرَيْحَانَةُ إِنْ ثَبَتَ أَنَّهُ تَسَرَّاهَا.</a:t>
            </a:r>
            <a:br>
              <a:rPr lang="ar-SA" sz="2800" dirty="0" smtClean="0"/>
            </a:br>
            <a:r>
              <a:rPr lang="ar-SA" sz="2800" dirty="0" smtClean="0"/>
              <a:t>«الصِّنْفُ الثَّانِي» : نِسَاءٌ مِنْ قَرِيبِ قَرَابَتِهِ صَلَّى اللهُ عَلَيْهِ وَسَلَّمَ مِنْ جِهَةِ أَبِيه أَو من جِهَةِ أُمِّهِ مُؤْمِنَاتٍ مُهَاجِرَاتٍ. وَأَغْنَى قَوْلُهُ: هاجَرْنَ مَعَكَ عَنْ وَصْفِ الْإِيمَانِ لِأَنَّ الْهِجْرَةَ لَا تَكُونُ إِلَّا بَعْدَ الْإِيمَانِ، فَأَبَاحَ اللَّهُ </a:t>
            </a:r>
            <a:r>
              <a:rPr lang="ar-SA" sz="2800" dirty="0" err="1" smtClean="0"/>
              <a:t>لِلنَّبِيءِ</a:t>
            </a:r>
            <a:r>
              <a:rPr lang="ar-SA" sz="2800" dirty="0" smtClean="0"/>
              <a:t> عَلَيْهِ الصَّلَاةُ وَالسَّلَامُ أَنَّ يَتَزَوَّجَ مَنْ يَشَاءُ مِنْ نِسَاءِ هَذَا الصِّنْفِ بِعَقْدِ النِّكَاحِ الْمَعْرُوفِ، فَلَيْسَ لَهُ أَنْ يَتَزَوَّجَ فِي الْمُسْتَقْبَلِ امْرَأَةً مِنْ غَيْرِ هَذَا الصِّنْفِ الْمَشْرُوطِ بِشَرْطِ الْقَرَابَةِ بِالْعُمُومَةِ أَوِ الْخُئُولَةِ وَشَرْطِ الْهِجْرَةِ. وَعِنْدِي: أَنَّ الْوَصْفَيْنِ بِبَنَاتِ عَمِّهِ وَعَمَّاتِهِ وَبَنَاتِ خَالِهِ وَخَالَاتِهِ، وَبِأَنَّهُنَّ هَاجَرْنَ مَعَهُ غَيْرُ مَقْصُودٍ </a:t>
            </a:r>
            <a:r>
              <a:rPr lang="ar-SA" sz="2800" dirty="0" err="1" smtClean="0"/>
              <a:t>بِهِمَا</a:t>
            </a:r>
            <a:r>
              <a:rPr lang="ar-SA" sz="2800" dirty="0" smtClean="0"/>
              <a:t> الِاحْتِرَازُ عَمَّنْ لَسْنَ كَذَلِكَ وَلَكِنَّهُ وَصَفٌ كَاشِفٌ مَسُوقٌ لِلتَّنْوِيهِ بِشَأْنِهِنَّ.</a:t>
            </a:r>
            <a:br>
              <a:rPr lang="ar-SA" sz="2800" dirty="0" smtClean="0"/>
            </a:br>
            <a:endParaRPr lang="ar-SA"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وَخَصَّ هَؤُلَاءِ النِّسْوَةِ مِنْ عُمُومِ الْمَنْعِ تَكْرِيمًا لِشَأْنِ الْقَرَابَةِ وَالْهِجْرَةِ الَّتِي هِيَ بِمَنْزِلَةِ الْقَرَابَةِ لِقَوْلِهِ تَعَالَى: وَالَّذِينَ آمَنُوا وَلَمْ يُهاجِرُوا مَا لَكُمْ مِنْ وَلايَتِهِمْ مِنْ شَيْءٍ حَتَّى يُهاجِرُوا [الْأَنْفَال: 72] . وَحُكْمُ الْهِجْرَةِ انْقَضَى بِفَتْحِ مَكَّةَ. </a:t>
            </a:r>
            <a:endParaRPr lang="en-US" sz="2800" dirty="0" smtClean="0"/>
          </a:p>
          <a:p>
            <a:r>
              <a:rPr lang="ar-SA" sz="2800" dirty="0" smtClean="0"/>
              <a:t>وَبَنَات عمّ </a:t>
            </a:r>
            <a:r>
              <a:rPr lang="ar-SA" sz="2800" dirty="0" err="1" smtClean="0"/>
              <a:t>النبيء</a:t>
            </a:r>
            <a:r>
              <a:rPr lang="ar-SA" sz="2800" dirty="0" smtClean="0"/>
              <a:t> صَلَّى اللهُ عَلَيْهِ وَسَلَّمَ هُنَّ بَنَاتُ إِخْوَةِ أَبِيهِ مِثْلُ: بَنَاتِ الْعَبَّاسِ وَبَنَاتِ أَبِي طَالِبٍ وَبَنَاتِ أَبِي لَهَبٍ. وَأَمَّا بَنَاتُ حَمْزَةَ فَإِنَّهُنَّ بَنَاتُ أَخٍ مِنَ الرَّضَاعَةِ لَا يَحْلِلْنَ لَهُ، وَبَنَاتُ عَمَّاتِهِ هُنَّ بَنَاتُ عَبْدِ الْمَطَّلِبِ مِثْلُ زَيْنَبَ بِنْتِ جَحْشٍ الَّتِي هِيَ بِنْتُ </a:t>
            </a:r>
            <a:r>
              <a:rPr lang="ar-SA" sz="2800" dirty="0" err="1" smtClean="0"/>
              <a:t>أُمَيْمَةَ</a:t>
            </a:r>
            <a:r>
              <a:rPr lang="ar-SA" sz="2800" dirty="0" smtClean="0"/>
              <a:t> بِنْتِ عَبْدِ الْمُطَّلِبِ.</a:t>
            </a:r>
            <a:br>
              <a:rPr lang="ar-SA" sz="2800" dirty="0" smtClean="0"/>
            </a:br>
            <a:endParaRPr lang="ar-SA" sz="2800" dirty="0"/>
          </a:p>
        </p:txBody>
      </p:sp>
      <p:sp>
        <p:nvSpPr>
          <p:cNvPr id="10241" name="Rectangle 1"/>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5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2" charset="-78"/>
              </a:rPr>
              <a:t>وَخَصَّ هَؤُلَاءِ النِّسْوَةِ مِنْ عُمُومِ الْمَنْعِ تَكْرِيمًا لِشَأْنِ الْقَرَابَةِ وَالْهِجْرَةِ الَّتِي هِيَ بِمَنْزِلَةِ الْقَرَابَةِ لِقَوْلِهِ تَعَالَى: وَالَّذِينَ آمَنُوا وَلَمْ يُهاجِرُوا مَا لَكُمْ مِنْ وَلايَتِهِمْ مِنْ شَيْءٍ حَتَّى يُهاجِرُوا [الْأَنْفَال: 72] . وَحُكْمُ الْهِجْرَةِ انْقَضَى بِفَتْحِ مَكَّةَ. </a:t>
            </a:r>
            <a:endPar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وَبَنَات عمّ النبيء صَلَّى اللهُ عَلَيْهِ وَسَلَّمَ هُنَّ بَنَاتُ إِخْوَةِ أَبِيهِ مِثْلُ: بَنَاتِ الْعَبَّاسِ وَبَنَاتِ أَبِي طَالِبٍ وَبَنَاتِ أَبِي لَهَبٍ. وَأَمَّا بَنَاتُ حَمْزَةَ فَإِنَّهُنَّ بَنَاتُ أَخٍ مِنَ الرَّضَاعَةِ لَا يَحْلِلْنَ لَهُ، وَبَنَاتُ عَمَّاتِهِ هُنَّ بَنَاتُ عَبْدِ الْمَطَّلِبِ مِثْلُ زَيْنَبَ بِنْتِ جَحْشٍ الَّتِي هِيَ بِنْتُ أُمَيْمَةَ بِنْتِ عَبْدِ الْمُطَّلِبِ.</a:t>
            </a:r>
            <a:b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وَبَنَاتُ خَالِهِ هُنَّ بَنَاتُ عَبْدِ مَنَافِ بْنِ زُهْرَةَ وَهن أخوال </a:t>
            </a:r>
            <a:r>
              <a:rPr lang="ar-SA" sz="2800" dirty="0" err="1" smtClean="0"/>
              <a:t>النبيء</a:t>
            </a:r>
            <a:r>
              <a:rPr lang="ar-SA" sz="2800" dirty="0" smtClean="0"/>
              <a:t> صَلَّى اللهُ عَلَيْهِ وَسَلَّمَ عَبَدُ </a:t>
            </a:r>
            <a:r>
              <a:rPr lang="ar-SA" sz="2800" dirty="0" err="1" smtClean="0"/>
              <a:t>يَغُوثَ</a:t>
            </a:r>
            <a:r>
              <a:rPr lang="ar-SA" sz="2800" dirty="0" smtClean="0"/>
              <a:t> بْنُ وَهْبٍ أَخُو آمِنَةَ، وَلَمْ يَذْكُرُوا أَنَّ لَهُ بَنَاتٍ، كَمَا أَنِّي لَمْ أَقِفْ عَلَى ذِكْرِ خَالَةٍ لِرَسُولِ اللَّهِ فِيمَا رَأَيْتُ مَنْ كُتُبِ الْأَنْسَابِ وَالسَّيَرِ. وَقَدْ ذَكَرَ فِي «الْإِصَابَةِ» فُرَيْعَةَ بِنْتَ وَهْبٍ وَذَكَرُوا هَالَةَ بِنْتَ وَهْبٍ الزُّهْرِيَّةَ إِلَّا أَنَّهَا لِكَوْنِهَا زَوْجَةَ عَبْدِ الْمُطَّلِبِ وَابْنَتُهَا صَفِيَّةُ عَمَّةُ رَسُولِ اللَّهِ فَقَدْ دَخَلَتْ مِنْ قَبْلُ فِي بَنَاتِ عَمِّهِ.</a:t>
            </a:r>
            <a:br>
              <a:rPr lang="ar-SA" sz="2800" dirty="0" smtClean="0"/>
            </a:br>
            <a:r>
              <a:rPr lang="ar-SA" sz="2800" dirty="0" smtClean="0"/>
              <a:t>وَإِنَّمَا أَفْرَدَ لَفْظَ (عَمٍّ) وَجَمَعَ لَفْظَ (عَمَّاتٍ) لِأَنَّ الْعَمَّ فِي اسْتِعْمَالِ كَلَامِ الْعَرَبِ يُطْلَقُ عَلَى أَخِي الْأَبِ وَيُطْلَقُ عَلَى أَخِي الْجَدِّ وَأَخِي جَدِّ الْأَبِ وَهَكَذَا فَهِمَ يَقُولُونَ: هَؤُلَاءِ بَنُو عَمٍّ أَوْ بَنَاتُ عَمِّ، إِذَا كَانُوا لِعَمٍّ وَاحِدٍ أَوْ لِعِدَّةِ أَعْمَامٍ، وَيُفْهَمُ الْمُرَادُ مِنَ الْقَرَائِنِ</a:t>
            </a:r>
            <a:endParaRPr lang="ar-SA"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«الصِّنْفُ الثَّالِثُ» : امْرَأَةٌ تهب نَفسهَا للنبيء صَلَّى اللهُ عَلَيْهِ وَسَلَّمَ، أَيْ تَجْعَلُ نَفْسَهَا هِبَةً لَهُ دُونَ مَهْرٍ، وَكَذَلِكَ كَانَ النِّسَاءُ قَبْلَ الْإِسْلَامِ يَفْعَلْنَ مَعَ عُظَمَاءِ الْعَرَبِ، فَأَبَاحَ اللَّهُ لِلنَّبِيءِ أَنْ يَتَّخِذَهَا زَوْجَةً لَهُ بِدُونِ مَهْرٍ إِذَا شَاءَ النبيء صَلَّى اللهُ عَلَيْهِ وَسَلَّمَ ذَلِك، فَهَذَا حَقِيقَةُ لَفْظِ وَهَبَتْ، فَالْمُرَادُ مِنَ الْهِبَةِ: تَزْوِيجُ نَفْسِهَا بِدُونِ عِوَضٍ، أَيْ بِدُونِ مَهْرٍ،</a:t>
            </a:r>
            <a:br>
              <a:rPr lang="ar-SA" sz="2800" dirty="0" smtClean="0"/>
            </a:br>
            <a:r>
              <a:rPr lang="ar-SA" sz="2800" dirty="0" smtClean="0"/>
              <a:t>وَالتَّنْكِيرُ فِي امْرَأَةً لِلنَّوْعِيَّةِ: وَالْمَعْنَى: وَنُعْلِمُكَ أَنَّا أَحْلَلْنَا لَكَ امْرَأَةً مُؤْمِنَةً بِقَيْدِ أَنْ تَهَبَ نَفْسَهَا لَكَ وَأَنْ تُرِيدَ أَنْ تَتَزَوَّجَهَا فَقَوْلُهُ: </a:t>
            </a:r>
            <a:r>
              <a:rPr lang="ar-SA" sz="2800" dirty="0" err="1" smtClean="0"/>
              <a:t>لِلنَّبِيءِ</a:t>
            </a:r>
            <a:r>
              <a:rPr lang="ar-SA" sz="2800" dirty="0" smtClean="0"/>
              <a:t> فِي الْمَوْضِعَيْنِ إِظْهَارٌ فِي مَقَامِ الْإِضْمَارِ. وَالْمَعْنَى: إِنْ وَهَبَتْ نَفْسَهَا لَكَ وَأَرَدْتَ أَنْ تَنْكِحَهَا. وَهَذَا تَخْصِيصٌ مِنْ عُمُومِ قَوْلِهِ: وَبَناتِ عَمِّكَ وَبَناتِ عَمَّاتِكَ وَبَناتِ خالِكَ وَبَناتِ خالاتِكَ اللَّاتِي هاجَرْنَ مَعَكَ </a:t>
            </a:r>
            <a:endParaRPr lang="en-US" sz="2800" dirty="0" smtClean="0"/>
          </a:p>
          <a:p>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فَإِذَا وَهَبَتِ امْرَأَة نَفسهَا </a:t>
            </a:r>
            <a:r>
              <a:rPr lang="ar-SA" sz="2400" dirty="0" err="1" smtClean="0"/>
              <a:t>للنبيء</a:t>
            </a:r>
            <a:r>
              <a:rPr lang="ar-SA" sz="2400" dirty="0" smtClean="0"/>
              <a:t> صَلَّى اللهُ عَلَيْهِ وَسَلَّمَ وَأَرَادَ نِكَاحَهَا جَازَ لَهُ ذَلِكَ بِدُونِ </a:t>
            </a:r>
            <a:r>
              <a:rPr lang="ar-SA" sz="2400" dirty="0" err="1" smtClean="0"/>
              <a:t>ذَيْنِكَ</a:t>
            </a:r>
            <a:r>
              <a:rPr lang="ar-SA" sz="2400" dirty="0" smtClean="0"/>
              <a:t> الشَّرْطَيْنِ وَلِأَجْلِ هَذَا وُصِفَتْ امْرَأَةً </a:t>
            </a:r>
            <a:r>
              <a:rPr lang="ar-SA" sz="2400" dirty="0" err="1" smtClean="0"/>
              <a:t>بِ</a:t>
            </a:r>
            <a:r>
              <a:rPr lang="ar-SA" sz="2400" dirty="0" smtClean="0"/>
              <a:t> مُؤْمِنَةً لِيُعْلَمَ عَدَمُ اشْتِرَاطِ مَا عَدَا الْإِيمَانَ. وَقَدْ عُدَّتْ زَيْنَبُ بِنْتُ </a:t>
            </a:r>
            <a:r>
              <a:rPr lang="ar-SA" sz="2400" dirty="0" err="1" smtClean="0"/>
              <a:t>خُزَيْمَةَ</a:t>
            </a:r>
            <a:r>
              <a:rPr lang="ar-SA" sz="2400" dirty="0" smtClean="0"/>
              <a:t> الْهِلَالِيَّةُ وَكَانَتْ تُدْعَى فِي الْجَاهِلِيَّةِ أُمَّ الْمَسَاكِينِ فِي اللَّاتِي وَهَبْنَ أَنْفُسَهُنَّ، وَلَمْ تَلْبَثْ عِنْدَهُ زَيْنَبُ</a:t>
            </a:r>
            <a:br>
              <a:rPr lang="ar-SA" sz="2400" dirty="0" smtClean="0"/>
            </a:br>
            <a:r>
              <a:rPr lang="ar-SA" sz="2400" dirty="0" smtClean="0"/>
              <a:t>وَعَنْ سَهْلِ بْنِ سَعْدٍ أَنَّ امْرَأَةً عَرَضَتْ نَفْسَهَا عَلَى </a:t>
            </a:r>
            <a:r>
              <a:rPr lang="ar-SA" sz="2400" dirty="0" err="1" smtClean="0"/>
              <a:t>النَّبِيءِ</a:t>
            </a:r>
            <a:r>
              <a:rPr lang="ar-SA" sz="2400" dirty="0" smtClean="0"/>
              <a:t> صَلَّى اللهُ عَلَيْهِ وَسَلَّمَ فَلَمْ يُجِبْهَا. فَقَالَ رَجُلٌ: «يَا رَسُولَ اللَّهِ زَوِّجْنِيهَا، إِلَى أَنْ قَالَ لَهُ، مَلَّكْنَاكَهَا بِمَا مَعَكَ مِنَ الْقُرْآنِ»</a:t>
            </a:r>
            <a:br>
              <a:rPr lang="ar-SA" sz="2400" dirty="0" smtClean="0"/>
            </a:br>
            <a:r>
              <a:rPr lang="ar-SA" sz="2400" dirty="0" smtClean="0"/>
              <a:t>فَهَذَا الصِّنْفُ حُكْمُهُ خَاصٌّ </a:t>
            </a:r>
            <a:r>
              <a:rPr lang="ar-SA" sz="2400" dirty="0" err="1" smtClean="0"/>
              <a:t>بِالنَّبِيءِ</a:t>
            </a:r>
            <a:r>
              <a:rPr lang="ar-SA" sz="2400" dirty="0" smtClean="0"/>
              <a:t> صَلَّى اللهُ عَلَيْهِ وَسَلَّمَ وَذَلِكَ أَنَّهُ نِكَاحٌ مُخَالِفٌ لِسُنَّةِ النِّكَاحِ لِأَنَّهُ بِدُونِ مَهْرٍ وَبِدُونِ وَلِيٍّ.</a:t>
            </a:r>
            <a:br>
              <a:rPr lang="ar-SA" sz="2400" dirty="0" smtClean="0"/>
            </a:br>
            <a:endParaRPr lang="ar-S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وَقَدْ وَرَدَ أَنَّ النِّسْوَةَ اللَّاتِي وهبْنَ أَنْفسهنَّ </a:t>
            </a:r>
            <a:r>
              <a:rPr lang="ar-SA" sz="2800" dirty="0" err="1" smtClean="0"/>
              <a:t>للنبيء</a:t>
            </a:r>
            <a:r>
              <a:rPr lang="ar-SA" sz="2800" dirty="0" smtClean="0"/>
              <a:t> صَلَّى اللهُ عَلَيْهِ وَسَلَّمَ أَرْبَعٌ هُنَّ: مَيْمُونَةُ بِنْتُ الْحَارِثِ، وَزَيْنَبُ بِنْتُ </a:t>
            </a:r>
            <a:r>
              <a:rPr lang="ar-SA" sz="2800" dirty="0" err="1" smtClean="0"/>
              <a:t>خُزَيْمَةَ</a:t>
            </a:r>
            <a:r>
              <a:rPr lang="ar-SA" sz="2800" dirty="0" smtClean="0"/>
              <a:t> الْأَنْصَارِيَّةُ الْمُلَقَّبَةُ أُمُّ الْمَسَاكِينِ، وَأُمُّ شَرِيكٍ بِنْتُ جَابِرٍ </a:t>
            </a:r>
            <a:r>
              <a:rPr lang="ar-SA" sz="2800" dirty="0" err="1" smtClean="0"/>
              <a:t>الْأَسَدِيَّةُ</a:t>
            </a:r>
            <a:r>
              <a:rPr lang="ar-SA" sz="2800" dirty="0" smtClean="0"/>
              <a:t> أَوِ الْعَامِرِيَّةُ، </a:t>
            </a:r>
            <a:r>
              <a:rPr lang="ar-SA" sz="2800" dirty="0" err="1" smtClean="0"/>
              <a:t>وَخَوْلَةُ</a:t>
            </a:r>
            <a:r>
              <a:rPr lang="ar-SA" sz="2800" dirty="0" smtClean="0"/>
              <a:t> بِنْتُ حَكِيمٍ بِنْتِ </a:t>
            </a:r>
            <a:r>
              <a:rPr lang="ar-SA" sz="2800" dirty="0" err="1" smtClean="0"/>
              <a:t>الْأَوْقَصِ</a:t>
            </a:r>
            <a:r>
              <a:rPr lang="ar-SA" sz="2800" dirty="0" smtClean="0"/>
              <a:t> السُّلَمِيَّةُ. فَأَمَّا الْأُولَيَانِ فَتَزَوَّجَهُمَا </a:t>
            </a:r>
            <a:r>
              <a:rPr lang="ar-SA" sz="2800" dirty="0" err="1" smtClean="0"/>
              <a:t>النَّبِيءُ</a:t>
            </a:r>
            <a:r>
              <a:rPr lang="ar-SA" sz="2800" dirty="0" smtClean="0"/>
              <a:t> صَلَّى اللهُ عَلَيْهِ وَسَلَّمَ وَهُمَا مِنْ أُمَّهَات الْمُؤمنِينَ </a:t>
            </a:r>
            <a:r>
              <a:rPr lang="ar-SA" sz="2400" dirty="0" smtClean="0"/>
              <a:t>والأخريان لم يتزوجهما.</a:t>
            </a:r>
            <a:endParaRPr lang="ar-SA" sz="2800" dirty="0" smtClean="0"/>
          </a:p>
          <a:p>
            <a:r>
              <a:rPr lang="ar-SA" sz="2800" dirty="0" smtClean="0"/>
              <a:t>وَمَعْنَى وَهَبَتْ نَفْسَها </a:t>
            </a:r>
            <a:r>
              <a:rPr lang="ar-SA" sz="2800" dirty="0" err="1" smtClean="0"/>
              <a:t>للنبيء</a:t>
            </a:r>
            <a:r>
              <a:rPr lang="ar-SA" sz="2800" dirty="0" smtClean="0"/>
              <a:t> أَنَّهَا مَلَّكَتْهُ نَفْسَهَا تَمْلِيكًا شَبِيهًا بِمِلْكِ الْيَمِينِ وَلِهَذَا عُطِفَتْ عَلَى مَا مَلَكَتْ يَمِينُكَ، وأردفت بِقَوْلِهِ: خالِصَةً لَكَ مِنْ دُونِ الْمُؤْمِنِينَ أَيْ خَاصَّةً لَكَ أَنْ تَتَّخِذَهَا زَوْجَةً بِتِلْكَ الْهِبَةِ، أَيْ دُونَ مَهْرٍ وَلَيْسَ لِبَقِيَّةِ الْمُؤْمِنِينَ ذَلِكَ</a:t>
            </a:r>
            <a:endParaRPr lang="ar-SA"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وَلِهَذَا لَمَّا وَقَعَ فِي حَدِيثِ سَهْلِ بْنِ سَعْدٍ الْمُتَقَدِّمِ أَنَّ امْرَأَةً وَهَبَتْ نَفْسَهَا </a:t>
            </a:r>
            <a:r>
              <a:rPr lang="ar-SA" sz="2400" dirty="0" err="1" smtClean="0"/>
              <a:t>لِلنَّبِيءِ</a:t>
            </a:r>
            <a:r>
              <a:rPr lang="ar-SA" sz="2400" dirty="0" smtClean="0"/>
              <a:t> صَلَّى اللهُ عَلَيْهِ وَسَلَّمَ وَعَلِمَ الرَّجُلُ الْحَاضِرُ أَنَّ </a:t>
            </a:r>
            <a:r>
              <a:rPr lang="ar-SA" sz="2400" dirty="0" err="1" smtClean="0"/>
              <a:t>النَّبِيءَ</a:t>
            </a:r>
            <a:r>
              <a:rPr lang="ar-SA" sz="2400" dirty="0" smtClean="0"/>
              <a:t> عَلَيْهِ الصَّلَاةُ وَالسَّلَامُ لَا حَاجَةَ لَهُ </a:t>
            </a:r>
            <a:r>
              <a:rPr lang="ar-SA" sz="2400" dirty="0" err="1" smtClean="0"/>
              <a:t>بهَا</a:t>
            </a:r>
            <a:r>
              <a:rPr lang="ar-SA" sz="2400" dirty="0" smtClean="0"/>
              <a:t> سَأَلَ </a:t>
            </a:r>
            <a:r>
              <a:rPr lang="ar-SA" sz="2400" dirty="0" err="1" smtClean="0"/>
              <a:t>النبيء</a:t>
            </a:r>
            <a:r>
              <a:rPr lang="ar-SA" sz="2400" dirty="0" smtClean="0"/>
              <a:t> عَلَيْهِ الصَّلَاةُ وَالسَّلَامُ أَنْ يُزَوِّجَهُ إِيَّاهَا عِلْمًا مِنْهُ بِأَنَّ تِلْكَ الْهِبَةَ لَا مَهْرَ مَعَهَا وَلَمْ يَكُنْ لِلرَّجُلِ مَا يَصْدُقُهَا إِيَّاهُ، وَقد علم </a:t>
            </a:r>
            <a:r>
              <a:rPr lang="ar-SA" sz="2400" dirty="0" err="1" smtClean="0"/>
              <a:t>النبيء</a:t>
            </a:r>
            <a:r>
              <a:rPr lang="ar-SA" sz="2400" dirty="0" smtClean="0"/>
              <a:t> صَلَّى اللهُ عَلَيْهِ وَسَلَّمَ مِنْهُ ذَلِكَ فَقَالَ لَهُ مَا عِنْدَكَ؟ قَالَ: مَا عِنْدِي شَيْءٌ. قَالَ: اذْهَبْ فَالْتَمِسْ وَلَوْ خَاتَمًا مِنْ حَدِيدٍ فَذَهَبَ ثُمَّ رَجَعَ فَقَالَ: لَا وَاللَّهِ وَلَا خَاتَمًا مِنْ حَدِيدٍ، وَلَكِنَّ هَذَا إِزَارِي فَلَهَا نِصْفُهُ. قَالَ سَهْلٌ: وَلَمْ يَكُنْ لَهُ رِدَاءٌ، فَقَالَ </a:t>
            </a:r>
            <a:r>
              <a:rPr lang="ar-SA" sz="2400" dirty="0" err="1" smtClean="0"/>
              <a:t>النَّبِيءُ</a:t>
            </a:r>
            <a:r>
              <a:rPr lang="ar-SA" sz="2400" dirty="0" smtClean="0"/>
              <a:t>: «وَمَا تَصْنَعُ بِإِزَارِكَ إِنْ لَبِسْتَهُ لَمْ يَكُنْ عَلَيْهَا مِنْهُ شَيْءٌ وَإِنْ لَبِسَتْهُ لَمْ يَكُنْ عَلَيْكَ مِنْهُ شَيْءٌ- ثُمَّ قَالَ لَهُ- مَاذَا</a:t>
            </a:r>
            <a:endParaRPr lang="en-US" sz="2400" dirty="0" smtClean="0"/>
          </a:p>
          <a:p>
            <a:r>
              <a:rPr lang="ar-SA" sz="2400" dirty="0" smtClean="0"/>
              <a:t>مَعَكَ مِنَ الْقُرْآنِ؟</a:t>
            </a:r>
            <a:br>
              <a:rPr lang="ar-SA" sz="2400" dirty="0" smtClean="0"/>
            </a:br>
            <a:r>
              <a:rPr lang="ar-SA" sz="2400" dirty="0" smtClean="0"/>
              <a:t>فَقَالَ: مَعِي سُورَةُ كَذَا وَسُورَةُ كَذَا لِسُوَرٍ يُعَدِّدُهَا، فَقَالَ </a:t>
            </a:r>
            <a:r>
              <a:rPr lang="ar-SA" sz="2400" dirty="0" err="1" smtClean="0"/>
              <a:t>النَّبِيءُ</a:t>
            </a:r>
            <a:r>
              <a:rPr lang="ar-SA" sz="2400" dirty="0" smtClean="0"/>
              <a:t> صَلَّى اللهُ عَلَيْهِ وَسَلَّمَ: </a:t>
            </a:r>
            <a:r>
              <a:rPr lang="ar-SA" sz="2400" dirty="0" err="1" smtClean="0"/>
              <a:t>مَلَّكْنَاكَهَا</a:t>
            </a:r>
            <a:r>
              <a:rPr lang="ar-SA" sz="2400" dirty="0" smtClean="0"/>
              <a:t> بِمَا مَعَكَ مِنَ الْقُرْآنِ» .</a:t>
            </a:r>
            <a:br>
              <a:rPr lang="ar-SA" sz="2400" dirty="0" smtClean="0"/>
            </a:br>
            <a:endParaRPr lang="ar-SA"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وَقَوْلُهُ: إِنْ أَرَادَ </a:t>
            </a:r>
            <a:r>
              <a:rPr lang="ar-SA" sz="2800" dirty="0" err="1" smtClean="0"/>
              <a:t>النَّبِيءُ</a:t>
            </a:r>
            <a:r>
              <a:rPr lang="ar-SA" sz="2800" dirty="0" smtClean="0"/>
              <a:t> أَنْ يَسْتَنْكِحَها جُمْلَةٌ مُعْتَرَضَةٌ بَيْنَ جُمْلَةِ إِنْ وَهَبَتْ وَبَيْنَ خالِصَةً والْعُدُولُ عَنِ الْإِضْمَارِ فِي قَوْلِهِ: إِنْ أَرادَ </a:t>
            </a:r>
            <a:r>
              <a:rPr lang="ar-SA" sz="2800" dirty="0" err="1" smtClean="0"/>
              <a:t>النَّبِيءُ</a:t>
            </a:r>
            <a:r>
              <a:rPr lang="ar-SA" sz="2800" dirty="0" smtClean="0"/>
              <a:t> بِأَنْ يُقَالَ: إِنْ أَرَادَ أَنْ يَسْتَنْكِحَهَا</a:t>
            </a:r>
            <a:br>
              <a:rPr lang="ar-SA" sz="2800" dirty="0" smtClean="0"/>
            </a:br>
            <a:r>
              <a:rPr lang="ar-SA" sz="2800" dirty="0" smtClean="0"/>
              <a:t>لِمَا فِي إِظْهَارِ لَفْظِ </a:t>
            </a:r>
            <a:r>
              <a:rPr lang="ar-SA" sz="2800" dirty="0" err="1" smtClean="0"/>
              <a:t>النَّبِيءِ</a:t>
            </a:r>
            <a:r>
              <a:rPr lang="ar-SA" sz="2800" dirty="0" smtClean="0"/>
              <a:t> مِنَ التَّفْخِيمِ وَالتَّكْرِيمِ.</a:t>
            </a:r>
            <a:br>
              <a:rPr lang="ar-SA" sz="2800" dirty="0" smtClean="0"/>
            </a:br>
            <a:r>
              <a:rPr lang="ar-SA" sz="2800" dirty="0" smtClean="0"/>
              <a:t>وَفَائِدَةُ الِاحْتِرَازِ بِهَذَا الشَّرْطِ الثَّانِي إِبْطَالُ عَادَةِ الْعَرَبِ فِي الْجَاهِلِيَّةِ وَهِيَ أَنَّهُمْ كَانُوا إِذَا وَهَبَتِ الْمَرْأَةُ نَفْسَهَا لِلرَّجُلِ تَعَيَّنَ عَلَيْهِ نِكَاحَهَا وَلَمْ يَجُزْ لَهُ رَدُّهَا، فَأَبْطَلَ اللَّهُ هَذَا الِالْتِزَام بِتَخْيِير </a:t>
            </a:r>
            <a:r>
              <a:rPr lang="ar-SA" sz="2800" dirty="0" err="1" smtClean="0"/>
              <a:t>النبيء</a:t>
            </a:r>
            <a:r>
              <a:rPr lang="ar-SA" sz="2800" dirty="0" smtClean="0"/>
              <a:t> عَلَيْهِ الصَّلَاةُ وَالسَّلَامُ فِي قَبُولِ هِبَةِ الْمَرْأَةِ نَفْسِهَا لَهُ وَعَدَمِهِ، وَلِيَرْفَعَ التَّعْيِيرَ عَنِ الْمَرْأَةِ الْوَاهِبَةِ بِأَنَّ الرَّدَّ مَأْذُونٌ </a:t>
            </a:r>
            <a:r>
              <a:rPr lang="ar-SA" sz="2800" dirty="0" err="1" smtClean="0"/>
              <a:t>بِهِ</a:t>
            </a:r>
            <a:r>
              <a:rPr lang="ar-SA" sz="2800" dirty="0" smtClean="0"/>
              <a:t>.</a:t>
            </a:r>
            <a:br>
              <a:rPr lang="ar-SA" sz="2800" dirty="0" smtClean="0"/>
            </a:br>
            <a:r>
              <a:rPr lang="ar-SA" sz="2800" dirty="0" smtClean="0"/>
              <a:t>وَالسِّينُ وَالتَّاءُ فِي يَسْتَنْكِحَها لَيْسَتَا لِلطَّلَبِ بَلْ هُمَا لِتَأْكِيدِ الْفِعْلِ </a:t>
            </a:r>
            <a:endParaRPr lang="en-US" sz="2800" dirty="0" smtClean="0"/>
          </a:p>
          <a:p>
            <a:endParaRPr lang="ar-SA"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وَانْتَصَبَ خالِصَةً عَلَى الْحَالِ مِنَ امْرَأَةً، أَيْ خَالِصَةً لَكَ تِلْكَ الْمَرْأَةُ، أَيْ هَذَا الصِّنْفُ مِنَ النِّسَاءِ قَدْ عَلِمْنا مَا فَرَضْنا عَلَيْهِمْ فِي أَزْواجِهِمْ وَما مَلَكَتْ أَيْمانُهُمْ.</a:t>
            </a:r>
            <a:br>
              <a:rPr lang="ar-SA" sz="2800" dirty="0" smtClean="0"/>
            </a:br>
            <a:r>
              <a:rPr lang="ar-SA" sz="2800" dirty="0" smtClean="0"/>
              <a:t>جُمْلَةٌ مُعْتَرِضَةٌ بَيْنَ جُمْلَةِ مِنْ دُونِ الْمُؤْمِنِينَ وَبَيْنَ قَوْلِهِ: لِكَيْلا يَكُونَ عَلَيْكَ حَرَجٌ أَوْ هِيَ حَالٌ سَبَبِيٌّ مِنَ الْمُؤْمِنِينَ، أَيْ حَالَ كَوْنِهِمْ قَدْ عَلِمْنَا مَا نَفْرِضُ عَلَيْهِمْ.</a:t>
            </a:r>
            <a:br>
              <a:rPr lang="ar-SA" sz="2800" dirty="0" smtClean="0"/>
            </a:br>
            <a:r>
              <a:rPr lang="ar-SA" sz="2800" dirty="0" smtClean="0"/>
              <a:t>وَالْمَعْنَى: أَنَّ الْمُؤْمِنِينَ مُسْتَمِرٌّ مَا شُرِعَ لَهُمْ مِنْ قَبْلُ فِي أَحْكَام الْأزْوَاج وَمَا مَلَكَتْ إِيمَانُهُمْ، فَلَا يَشْمَلُهُمْ مَا عُيِّنَ لَكَ مِنَ الْأَحْكَامِ الْخَاصَّةِ الْمَشْرُوعَةِ فِيمَا تَقَدَّمَ آنِفًا، أَيْ قَدْ عَلِمْنَا أَنَّ مَا فَرَضْنَاهُ عَلَيْهِمْ فِي ذَلِكَ هُوَ اللَّائِقُ بِحَالِ عُمُومِ الْأُمَّةِ دُونَ مَا فَرَضْنَاهُ لَكَ خَاصَّةً.</a:t>
            </a:r>
            <a:br>
              <a:rPr lang="ar-SA" sz="2800" dirty="0" smtClean="0"/>
            </a:br>
            <a:r>
              <a:rPr lang="ar-SA" sz="2800" dirty="0" smtClean="0"/>
              <a:t>لِكَيْلا يَكُونَ عَلَيْكَ حَرَجٌ وَكانَ اللَّهُ غَفُوراً رَحِيماً.</a:t>
            </a:r>
            <a:br>
              <a:rPr lang="ar-SA" sz="2800" dirty="0" smtClean="0"/>
            </a:br>
            <a:endParaRPr lang="ar-SA"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وَكانَ اللَّهُ غَفُوراً رَحِيماً.</a:t>
            </a:r>
            <a:br>
              <a:rPr lang="ar-SA" sz="2400" dirty="0" smtClean="0"/>
            </a:br>
            <a:r>
              <a:rPr lang="ar-SA" sz="2400" dirty="0" smtClean="0"/>
              <a:t>تَعْلِيلٌ لِمَا شَرَعَهُ اللَّهُ تَعَالَى فِي حق </a:t>
            </a:r>
            <a:r>
              <a:rPr lang="ar-SA" sz="2400" dirty="0" err="1" smtClean="0"/>
              <a:t>نبيئه</a:t>
            </a:r>
            <a:r>
              <a:rPr lang="ar-SA" sz="2400" dirty="0" smtClean="0"/>
              <a:t> صَلَّى اللهُ عَلَيْهِ وَسَلَّمَ فِي الْآيَاتِ السَّابِقَةِ مِنَ التَّوْسِعَةِ بِالِازْدِيَادِ مِنْ عَدَدِ الْأَزْوَاجِ وَتَزَوُّجِ الْوَاهِبَاتِ أَنْفُسِهِنَّ دُونَ مَهْرٍ، وَجَعَلَ قَبُولَ هِبَتِهَا مَوْكُولًا لِإِرَادَتِهِ، وَبِمَا أَبْقَى لَهُ مِنْ مُسَاوَاتِهِ أُمَّتَهُ فِيمَا عَدَا ذَلِكَ مِنَ الْإِبَاحَةِ فَلَمْ يُضَيِّقْ عَلَيْهِ، وَهَذَا تَعْلِيمٌ وَامْتِنَانٌ.</a:t>
            </a:r>
            <a:br>
              <a:rPr lang="ar-SA" sz="2400" dirty="0" smtClean="0"/>
            </a:br>
            <a:r>
              <a:rPr lang="ar-SA" sz="2400" dirty="0" smtClean="0"/>
              <a:t>وَالْحَرَجُ: الضِّيقُ، وَالْمُرَادُ هُنَا أَدْنَى الْحَرَجِ، وَهُوَ مَا فِي التَّكْلِيفِ مِنْ بَعْضِ الْحَرَجِ الَّذِي لَا تَخْلُو عَنْهُ التَّكَالِيفُ، وَأَمَّا الْحَرَجُ الْقَوِيُّ فَمَنْفِيٌّ عَنْهُ وَعَنْ أُمَّتِهِ.</a:t>
            </a:r>
            <a:br>
              <a:rPr lang="ar-SA" sz="2400" dirty="0" smtClean="0"/>
            </a:br>
            <a:r>
              <a:rPr lang="ar-SA" sz="2400" dirty="0" smtClean="0"/>
              <a:t>وَأعلم أَن </a:t>
            </a:r>
            <a:r>
              <a:rPr lang="ar-SA" sz="2400" dirty="0" err="1" smtClean="0"/>
              <a:t>النبيء</a:t>
            </a:r>
            <a:r>
              <a:rPr lang="ar-SA" sz="2400" dirty="0" smtClean="0"/>
              <a:t> صَلَّى اللهُ عَلَيْهِ وَسَلَّمَ سَلَكَ فِي الْأَخْذِ بِهَذِهِ التَّوَسُّعَاتِ الَّتِي رَفَعَ اللَّهُ </a:t>
            </a:r>
            <a:r>
              <a:rPr lang="ar-SA" sz="2400" dirty="0" err="1" smtClean="0"/>
              <a:t>بِهَا</a:t>
            </a:r>
            <a:r>
              <a:rPr lang="ar-SA" sz="2400" dirty="0" smtClean="0"/>
              <a:t> قدره مَسْلَك </a:t>
            </a:r>
            <a:r>
              <a:rPr lang="ar-SA" sz="2400" dirty="0" err="1" smtClean="0"/>
              <a:t>الكمّل</a:t>
            </a:r>
            <a:r>
              <a:rPr lang="ar-SA" sz="2400" dirty="0" smtClean="0"/>
              <a:t> مِنْ عِبَادِهِ وَهُوَ أَكْمَلُهُمْ فَلَمْ يَنْتَفِعْ لِنَفْسِهِ بِشَيْءٍ مِنْهَا فَكَانَ عَبْدًا شَكُورًا كَمَا قَالَ فِي حَدِيثِ اسْتِغْفَارِهِ رَبَّهُ فِي الْيَوْمِ اسْتِغْفَارًا كَثِيرًا.</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1448</TotalTime>
  <Words>1423</Words>
  <Application>Microsoft Office PowerPoint</Application>
  <PresentationFormat>A4 Paper (210x297 mm)</PresentationFormat>
  <Paragraphs>46</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Slide 3</vt:lpstr>
      <vt:lpstr>Slide 4</vt:lpstr>
      <vt:lpstr>Slide 5</vt:lpstr>
      <vt:lpstr>Slide 6</vt:lpstr>
      <vt:lpstr>يَا أَيُّهَا النَّبِيُّ إِنَّا أَحْلَلْنا لَكَ أَزْواجَكَ اللاَّتِي آتَيْتَ أُجُورَهُنَّ وَما مَلَكَتْ يَمِينُكَ مِمَّا أَفاءَ اللَّهُ عَلَيْكَ وَبَناتِ عَمِّكَ وَبَناتِ عَمَّاتِكَ وَبَناتِ خالِكَ وَبَناتِ خالاتِكَ اللاَّتِي هاجَرْنَ مَعَكَ وَامْرَأَةً مُؤْمِنَةً إِنْ وَهَبَتْ نَفْسَها لِلنَّبِيِّ إِنْ أَرادَ النَّبِيُّ أَنْ يَسْتَنْكِحَها خالِصَةً لَكَ مِنْ دُونِ الْمُؤْمِنِينَ قَدْ عَلِمْنا مَا فَرَضْنا عَلَيْهِمْ فِي أَزْواجِهِمْ وَما مَلَكَتْ أَيْمانُهُمْ لِكَيْلا يَكُونَ عَلَيْكَ حَرَجٌ وَكانَ اللَّهُ غَفُوراً رَحِيماً (50)</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103</cp:revision>
  <dcterms:created xsi:type="dcterms:W3CDTF">2009-10-14T19:14:34Z</dcterms:created>
  <dcterms:modified xsi:type="dcterms:W3CDTF">2013-03-03T06:39:00Z</dcterms:modified>
</cp:coreProperties>
</file>