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300" r:id="rId2"/>
    <p:sldId id="257" r:id="rId3"/>
    <p:sldId id="301" r:id="rId4"/>
    <p:sldId id="314"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5" r:id="rId18"/>
    <p:sldId id="316" r:id="rId19"/>
    <p:sldId id="317" r:id="rId20"/>
    <p:sldId id="318" r:id="rId21"/>
    <p:sldId id="319" r:id="rId22"/>
    <p:sldId id="320" r:id="rId23"/>
    <p:sldId id="321" r:id="rId24"/>
    <p:sldId id="322" r:id="rId25"/>
    <p:sldId id="323"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98" d="100"/>
          <a:sy n="98" d="100"/>
        </p:scale>
        <p:origin x="-72" y="107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3/8/2013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أصول البحث العلمي</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sz="3200" b="1" spc="-150" dirty="0" smtClean="0">
                <a:solidFill>
                  <a:srgbClr val="FF0000"/>
                </a:solidFill>
                <a:latin typeface="ae_AlMateen" pitchFamily="2" charset="-78"/>
                <a:cs typeface="ae_AlMateen" pitchFamily="2" charset="-78"/>
              </a:rPr>
              <a:t>المحاضرة السادسة</a:t>
            </a:r>
            <a:r>
              <a:rPr lang="ar-SA" sz="3200" spc="-150" dirty="0" smtClean="0">
                <a:solidFill>
                  <a:srgbClr val="FF0000"/>
                </a:solidFill>
                <a:latin typeface="ae_AlMateen" pitchFamily="2" charset="-78"/>
                <a:cs typeface="ae_AlMateen" pitchFamily="2" charset="-78"/>
              </a:rPr>
              <a:t/>
            </a:r>
            <a:br>
              <a:rPr lang="ar-SA" sz="3200" spc="-150" dirty="0" smtClean="0">
                <a:solidFill>
                  <a:srgbClr val="FF0000"/>
                </a:solidFill>
                <a:latin typeface="ae_AlMateen" pitchFamily="2" charset="-78"/>
                <a:cs typeface="ae_AlMateen" pitchFamily="2" charset="-78"/>
              </a:rPr>
            </a:br>
            <a:r>
              <a:rPr lang="ar-SA" sz="2800" b="1" dirty="0" smtClean="0">
                <a:solidFill>
                  <a:srgbClr val="FF0000"/>
                </a:solidFill>
              </a:rPr>
              <a:t>نظام توثيق النصوص  من كتب الحديث </a:t>
            </a:r>
            <a:endParaRPr lang="en-US" sz="2800"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نظام توثيق النصوص من كتب الحديث واللغة والتأليف العام:</a:t>
            </a:r>
            <a:endParaRPr lang="en-US" dirty="0" smtClean="0">
              <a:solidFill>
                <a:srgbClr val="FF0000"/>
              </a:solidFill>
            </a:endParaRPr>
          </a:p>
          <a:p>
            <a:pPr rtl="1"/>
            <a:r>
              <a:rPr lang="ar-SA" b="1" dirty="0" smtClean="0"/>
              <a:t>النصوص التي يراد توثيقها قد تكون نصوصاً من الحديث النبوي أو نصوصاً من اللغة أو نصوصاً من التأليف العام</a:t>
            </a:r>
            <a:endParaRPr lang="en-US" dirty="0" smtClean="0"/>
          </a:p>
          <a:p>
            <a:pPr rtl="1"/>
            <a:r>
              <a:rPr lang="ar-SA" b="1" dirty="0" smtClean="0">
                <a:solidFill>
                  <a:srgbClr val="FF0000"/>
                </a:solidFill>
              </a:rPr>
              <a:t>توثيق النصوص من الحديث النبوي :</a:t>
            </a:r>
            <a:endParaRPr lang="en-US" dirty="0" smtClean="0">
              <a:solidFill>
                <a:srgbClr val="FF0000"/>
              </a:solidFill>
            </a:endParaRPr>
          </a:p>
          <a:p>
            <a:pPr rtl="1"/>
            <a:r>
              <a:rPr lang="ar-SA" b="1" dirty="0" smtClean="0"/>
              <a:t>توثيق النص من الحديث النبوي هو المقصود بتخريج الحديث النبوي عند المحدثين وهو في أحد اصطلاحاته عندهم استخراج الحديث من مصادره ودراسة طرقه وشواهده والحكم عليه أو هو الدلالة على موضع الحديث في مصادره الأصيلة التي أخرجته بسنده ثم بيان مرتبته عند الحاجة.</a:t>
            </a:r>
            <a:endParaRPr lang="en-US" dirty="0" smtClean="0"/>
          </a:p>
          <a:p>
            <a:pPr rt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en-US" b="1" dirty="0" smtClean="0"/>
              <a:t> </a:t>
            </a:r>
            <a:r>
              <a:rPr lang="ar-SA" b="1" dirty="0" smtClean="0"/>
              <a:t>والمراد باستخراج الحديث الدلالة عليه في مواضعه بذكر المؤلفات التي يوجد فيها ذلك الحديث مسنداً أي مروي بالسند كقولنا مثلاً: أخرجه البخاري في صحيحه ، أو أحمد في مسنده والمراد بمصادر الحديث الأصيلة كتب السنة التي جمعها مؤلفوها عن طريق تلقيها عن شيوخهم بأسانيد إلى النبي صلى الله عليه وسلم كالكتب الستة وهي: صحيح البخاري ، صحيح مسلم ، سنن أبي داود ، سنن النسائي ، سنن الترمذي، سنن ابن ماجة،و كموطأ مالك ، ومسند أحمد ومستدرك الحاكم ، ومصنف عبد الرزاق.</a:t>
            </a:r>
            <a:endParaRPr lang="en-US" dirty="0" smtClean="0"/>
          </a:p>
          <a:p>
            <a:pPr rtl="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والمراد بدراسة متابعاته دراسة طرق الحديث وأسانيده المتعددة التي تلتقي في صحابي واحد مثال: عن ابن عمر قال رسول الله صلى الله عليه وسلم الرؤيا الصالحة جزء من سبعين جزءاً من النبوة . فقد روي هذا الحديث بأسانيد متعددة تنتهي إلى ابن عمر فهي متابعات والمراد بالشواهد الأحاديث المروية عن صحابي أو صحابة آخرين مؤيدة للحديث في المعنى أو موافقة له في اللفظ مثال : عن أبي هريرة قال: سمعت النبي صلى الله عليه وسلم يقول :من رآني في المنام فسيراني في اليقظة ولا يتمثل الشيطان بي .</a:t>
            </a:r>
            <a:endParaRPr lang="en-US" dirty="0" smtClean="0"/>
          </a:p>
          <a:p>
            <a:pPr rtl="1"/>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فللحديث شاهد عن صحابي آخر بنفس المعنى عن جابر بن عبد الله قال: قال رسول الله صلى الله عليه وسلم : من رآني في النوم فقد رآني فإنه لا بنبعي للشيطان  أن يتشبه بي .</a:t>
            </a:r>
          </a:p>
          <a:p>
            <a:pPr rtl="1"/>
            <a:r>
              <a:rPr lang="ar-SA" b="1" dirty="0" smtClean="0"/>
              <a:t>والمراد بالحكم عليه :إعطاء الحديث الوصف المناسب من حيث القبول أو الرد أي بيان رتبة الحديث من حيث الصحة والضعف .</a:t>
            </a:r>
            <a:endParaRPr lang="en-US" dirty="0" smtClean="0"/>
          </a:p>
          <a:p>
            <a:pPr rtl="1"/>
            <a:endParaRPr lang="en-US" dirty="0" smtClean="0"/>
          </a:p>
          <a:p>
            <a:pPr rtl="1"/>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ومن هنا يتبين أن أهمية التخريج تتلخص في الخطوات التالية:</a:t>
            </a:r>
            <a:endParaRPr lang="en-US" dirty="0" smtClean="0"/>
          </a:p>
          <a:p>
            <a:pPr lvl="0" rtl="1"/>
            <a:r>
              <a:rPr lang="ar-SA" b="1" dirty="0" smtClean="0"/>
              <a:t>1- استخراج الحديث من مظانه ومصادره الأصيلة.</a:t>
            </a:r>
            <a:endParaRPr lang="en-US" dirty="0" smtClean="0"/>
          </a:p>
          <a:p>
            <a:pPr lvl="0" rtl="1"/>
            <a:r>
              <a:rPr lang="ar-SA" b="1" dirty="0" smtClean="0"/>
              <a:t>2- دراسة طرقه وشواهده بمقارنتها والكشف عن أحوال الرواة.</a:t>
            </a:r>
            <a:endParaRPr lang="en-US" dirty="0" smtClean="0"/>
          </a:p>
          <a:p>
            <a:pPr lvl="0" rtl="1"/>
            <a:r>
              <a:rPr lang="ar-SA" b="1" dirty="0" smtClean="0"/>
              <a:t>3- الحكم عليه من حيث القبول والرد.</a:t>
            </a:r>
            <a:endParaRPr lang="en-US" dirty="0" smtClean="0"/>
          </a:p>
          <a:p>
            <a:pPr rtl="1"/>
            <a:r>
              <a:rPr lang="ar-SA" b="1" dirty="0" smtClean="0"/>
              <a:t>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أهمية التخريج وفائدته:</a:t>
            </a:r>
            <a:endParaRPr lang="en-US" dirty="0" smtClean="0">
              <a:solidFill>
                <a:srgbClr val="FF0000"/>
              </a:solidFill>
            </a:endParaRPr>
          </a:p>
          <a:p>
            <a:pPr rtl="1"/>
            <a:r>
              <a:rPr lang="ar-SA" b="1" dirty="0" smtClean="0"/>
              <a:t>لا شك أن معرفة فن التخريج من أهم ما يجب على كل مشتغل بالعلوم الشرعية أن يعرفه ويتعلم قواعده وطرقه ليعرف كيف يتوصل إلى الحديث في مواضعه الأصيلة. فالحاجة إليه ماسة من حيث أن لا يسوغ لطالب العلم أن يستشهد بأي حديث أو يرويه إلا بعد معرفة من رواه من العلماء المصنفين في كتابه مسنداً. ولهذا فإن فن التخريج يحتاجه كل باحث أو مشتغل بالعلوم الشرعية وما يتعلق </a:t>
            </a:r>
            <a:r>
              <a:rPr lang="ar-SA" b="1" dirty="0" err="1" smtClean="0"/>
              <a:t>بها</a:t>
            </a:r>
            <a:r>
              <a:rPr lang="ar-SA" b="1" dirty="0" smtClean="0"/>
              <a:t> لأن الأحكام الشرعية ستبنى على هذه الأحاديث فلا بد من معرفة رتبتها من حيث الصحة والضعف .</a:t>
            </a:r>
            <a:endParaRPr lang="en-US" dirty="0" smtClean="0"/>
          </a:p>
          <a:p>
            <a:pPr rtl="1"/>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وفي استخراج الحديث من مظانه عدة طرق:</a:t>
            </a:r>
            <a:endParaRPr lang="en-US" dirty="0" smtClean="0"/>
          </a:p>
          <a:p>
            <a:pPr rtl="1"/>
            <a:r>
              <a:rPr lang="ar-SA" b="1" dirty="0" smtClean="0">
                <a:solidFill>
                  <a:srgbClr val="FF0000"/>
                </a:solidFill>
              </a:rPr>
              <a:t>الطريقة الأولى: </a:t>
            </a:r>
            <a:r>
              <a:rPr lang="ar-SA" b="1" dirty="0" smtClean="0"/>
              <a:t>التخريج عن طريق معرفة راوي الحديث من الصحابة وهذه الطريقة يلجا إليها عندما يكون اسم الصحابي مذكوراً في الحديث الذي يراد تخريجه أما إذا لم يكن اسم الصحابي مذكوراً في الحديث ولم نتمكن من معرفته فلا يمكن اللجوء إلى هذه الطريقة.</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ومن الكتب التي صنفت على هذه الطريقة : </a:t>
            </a:r>
            <a:endParaRPr lang="en-US" dirty="0" smtClean="0"/>
          </a:p>
          <a:p>
            <a:pPr lvl="0" rtl="1"/>
            <a:r>
              <a:rPr lang="ar-SA" b="1" dirty="0" smtClean="0">
                <a:solidFill>
                  <a:srgbClr val="FF0000"/>
                </a:solidFill>
              </a:rPr>
              <a:t>المسانيد: </a:t>
            </a:r>
            <a:r>
              <a:rPr lang="ar-SA" b="1" dirty="0" smtClean="0"/>
              <a:t>وهي الكتب الحديثية التي صنفها مؤلفوها على مسانيد أسماء الصحابة أي جمعوا أحاديث كل صحابي على حدة ومن هذه المسانيد : مسند أحمد بن حنبل ، مسند أبي داود الطيالسي  ، مسند أبي يعلى الموصلي.</a:t>
            </a:r>
            <a:endParaRPr lang="en-US" dirty="0" smtClean="0"/>
          </a:p>
          <a:p>
            <a:pPr lvl="0" rtl="1"/>
            <a:endParaRPr lang="en-US" dirty="0" smtClean="0"/>
          </a:p>
          <a:p>
            <a:pPr rtl="1"/>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المعاجم :</a:t>
            </a:r>
            <a:r>
              <a:rPr lang="ar-SA" b="1" dirty="0" smtClean="0"/>
              <a:t> وهي جمع معجم والمعجم في اصطلاح المحدثين الكتاب الذي ترتب فيه الأحاديث على مسانيد الصحابة أو الشيوخ أو البلدان أو غير ذلك والغالب أن يكون ترتيب الأسماء فيه على حروف المعجم ومن أشهر هذه المعاجم : معاجم الطبراني الثلاثة المعجم الكبير والمعجم الأوسط والمعجم الصغير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الطريق الثانية: </a:t>
            </a:r>
            <a:r>
              <a:rPr lang="ar-SA" b="1" dirty="0" smtClean="0"/>
              <a:t>التخريج عن طريق معرفة أول لفظ من متن الحديث ويلجا إلى هذه الطريقة عندما نتأكد من معرفة أول كلمة من متن الحديث لأن عدم التأكد من معرفة الكلمة في الحديث يسبب لنا ضياعاً للجهد دون فائدة.ويساعدنا عند اللجوء إلى هذه الطريقة المصنفات التالية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أ- الكتب المصنفة في الأحاديث المشتهرة على الألسنة والمراد بالأحاديث المشتهرة على ألسنة الناس أي ما يدور على ألسنتهم </a:t>
            </a:r>
            <a:r>
              <a:rPr lang="ar-SA" b="1" dirty="0" err="1" smtClean="0"/>
              <a:t>ويتناقلونه</a:t>
            </a:r>
            <a:r>
              <a:rPr lang="ar-SA" b="1" dirty="0" smtClean="0"/>
              <a:t> بيتهم من الأقوال منسوبة إلى النبي صلى الله عليه وسلم وقد يكون بعض هذه الأحاديث صيحاً أو حسناً أو ضعيفاً أو موضوعاً وبما أن انتشار مثل هذه الأحاديث الموضوعة يفسد على المسلمين دينهم لاعتقادهم أنها مروية عن النبي صلى الله عليه وسلم.</a:t>
            </a:r>
            <a:endParaRPr lang="en-US" dirty="0" smtClean="0"/>
          </a:p>
          <a:p>
            <a:pPr rtl="1"/>
            <a:r>
              <a:rPr lang="en-US" b="1" dirty="0" smtClean="0"/>
              <a:t> </a:t>
            </a:r>
            <a:endParaRPr lang="en-US" dirty="0" smtClean="0"/>
          </a:p>
          <a:p>
            <a:pPr rtl="1"/>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قام كثير من علماء الحديث بتصنيف كتب جمعوا فيها الأحاديث المشتهرة على الألسنة وبينوا </a:t>
            </a:r>
            <a:r>
              <a:rPr lang="ar-SA" b="1" dirty="0" err="1" smtClean="0"/>
              <a:t>صحيحها</a:t>
            </a:r>
            <a:r>
              <a:rPr lang="ar-SA" b="1" dirty="0" smtClean="0"/>
              <a:t> من سقيهما ومن أشهر هذه الكتب المقاصد الحسنة في بيان كثير من الأحاديث المشتهرة على الألسنة </a:t>
            </a:r>
            <a:r>
              <a:rPr lang="ar-SA" b="1" dirty="0" err="1" smtClean="0"/>
              <a:t>للسخاوي</a:t>
            </a:r>
            <a:r>
              <a:rPr lang="ar-SA" b="1" dirty="0" smtClean="0"/>
              <a:t> ، ومنها كتاب تمييز الطيب من الخبيث فيما يدور على ألسنة الناس من الحديث </a:t>
            </a:r>
            <a:r>
              <a:rPr lang="ar-SA" b="1" dirty="0" err="1" smtClean="0"/>
              <a:t>للشيباني</a:t>
            </a:r>
            <a:r>
              <a:rPr lang="ar-SA" b="1" dirty="0" smtClean="0"/>
              <a:t> ،منها وكشف الخفاء ومزيل الإلباس </a:t>
            </a:r>
            <a:r>
              <a:rPr lang="ar-SA" b="1" dirty="0" err="1" smtClean="0"/>
              <a:t>عنما</a:t>
            </a:r>
            <a:r>
              <a:rPr lang="ar-SA" b="1" dirty="0" smtClean="0"/>
              <a:t> أشتهر من الأحاديث على ألسنة الناس .</a:t>
            </a:r>
            <a:endParaRPr lang="en-US" dirty="0" smtClean="0"/>
          </a:p>
          <a:p>
            <a:pPr rtl="1"/>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ب- </a:t>
            </a:r>
            <a:r>
              <a:rPr lang="ar-SA" sz="2800" b="1" dirty="0" smtClean="0"/>
              <a:t>الكتب التي رتبت الأحاديث على حروف المعجم ومنها كتاب الجامع الصغير من حديث البشير النذير للسيوطي جمع فيه ما يزيد على عشرة آلاف حديث ورتبها على حروف المعجم مراعياً أول الحديث فما بعده ليسهل على المراجع الكشف عن الحديث بأسرع وقت </a:t>
            </a:r>
            <a:endParaRPr lang="en-US" sz="2800" dirty="0" smtClean="0"/>
          </a:p>
          <a:p>
            <a:pPr rtl="1"/>
            <a:r>
              <a:rPr lang="ar-SA" b="1" dirty="0" smtClean="0"/>
              <a:t>ج- المفاتيح والفهارس التي صنفها العلماء لكتب مخصوصة حيث رتبوا أحاديث تلك الكتب على حروف المعجم وذلك تسهيلاً على المراجعين في تلك الكتب مثل : مفتاح الترتيب لأحاديث تاريخ الخطيب لأحمد </a:t>
            </a:r>
            <a:r>
              <a:rPr lang="ar-SA" b="1" dirty="0" err="1" smtClean="0"/>
              <a:t>الغماري</a:t>
            </a:r>
            <a:r>
              <a:rPr lang="ar-SA" b="1" dirty="0" smtClean="0"/>
              <a:t> فهرس لترتيب أحاديث صحيح مسلم لمحمد فؤاد عبد الباقي.</a:t>
            </a:r>
            <a:endParaRPr lang="en-US" dirty="0" smtClean="0"/>
          </a:p>
          <a:p>
            <a:pPr rtl="1"/>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الطريقة الثالثة : </a:t>
            </a:r>
            <a:r>
              <a:rPr lang="ar-SA" b="1" dirty="0" smtClean="0"/>
              <a:t>التخريج عن طريق معرفة كلمة يقل دورانها على الألسنة من أي جزء من متن الحديث وإعادتها إلى مصدرها الثلاثي ثم إخراجها من الكتب المصنفة على هذه الطريقة مثل : كتاب المعجم المفهرس لألفاظ  الحديث النبوي الشريف والذي فهرس لألفاظ الحديث النبوي الموجودة في تسعة مصادر من أشهر مصادر السنة وهي الكتب الستة وموطأ مالك ومسند أحمد وسنن الدرامي .</a:t>
            </a:r>
            <a:endParaRPr lang="en-US" dirty="0" smtClean="0"/>
          </a:p>
          <a:p>
            <a:pPr rtl="1"/>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الطريقة الرابعة : </a:t>
            </a:r>
            <a:r>
              <a:rPr lang="ar-SA" b="1" dirty="0" smtClean="0"/>
              <a:t>التخريج عن طريق معرفة موضوع الحديث ويلجا إلى هذه الطريقة من رزق الذوق العلمي الذي يمكنه من تحديد موضوع الحديث أو موضوع من موضوعاته إن كان الحديث يتعلق بأكثر من موضوع أو من عنده الإطلاع الواسع وكثرة الممارسة لمصنفات الحديث ولا يقوى على تحديث موضوع الحديث كل شخص لا سيما في بعض الأحاديث التي لا يبدو موضوعها لكل من سمعها ومع ذلك لا بد أن يسلكها الباحث عند الحاجة إليها وعدم وجود طريقة أخرى أسهل منها .</a:t>
            </a:r>
            <a:endParaRPr lang="en-US" dirty="0" smtClean="0"/>
          </a:p>
          <a:p>
            <a:pPr rtl="1"/>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ويستعان في تخريج الحديث بناءً على هذه الطريقة المصنفات الحديثية المرتبة على الأبواب والموضوعات ومنها :</a:t>
            </a:r>
            <a:endParaRPr lang="en-US" dirty="0" smtClean="0"/>
          </a:p>
          <a:p>
            <a:pPr lvl="0" rtl="1"/>
            <a:r>
              <a:rPr lang="ar-SA" b="1" dirty="0" smtClean="0"/>
              <a:t>1- المصنفات التي شملت أبوابها وموضوعاتها جميع أبواب الدين ومنها الجوامع ، والجوامع جمع جامع والجامع في اصطلاح المحدثين: كل كتاب حديثي يوجد فيه من الحديث جميع الأنواع المحتاج إليها من العقائد والأحكام والرقاق وآداب الأكل والشرب والسفر وما يتعلق بالتفسير والتاريخ والفتن والمناقب ومن أشهرها :الجامع الصحيح للبخاري: والجامع الصحيح للإمام مسلم.</a:t>
            </a:r>
            <a:endParaRPr lang="en-US" dirty="0" smtClean="0"/>
          </a:p>
          <a:p>
            <a:pPr rtl="1"/>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2- المصنفات التي شملت أبوابها وموضوعاتها أكثر أبواب الدين ومنها كتب السنن والسنن في اصطلاح المحدثين: هي الكتب المرتبة على الأبواب الفقهية وتشتمل على الأحاديث المرفوعة فقط -أي المنسوبة إلى النبي صلى الله عليه وسلم -وليس فيها شيء من الموقوف -أي المنسوب إلى الصحابي- أو المقطوع -أي المنسوب إلى التابعي -لأن الموقوف والمقطوع لا يسمى سنة في اصطلاحهم ويسمى حديثاً ومن أمثلتها: سنن أبي داود، وسنن النسائي، وسنن ابن ماجة، وسنن </a:t>
            </a:r>
            <a:r>
              <a:rPr lang="ar-SA" b="1" dirty="0" err="1" smtClean="0"/>
              <a:t>البيهقي</a:t>
            </a:r>
            <a:r>
              <a:rPr lang="ar-SA" b="1" dirty="0" smtClean="0"/>
              <a:t>  . </a:t>
            </a:r>
            <a:endParaRPr lang="en-US" dirty="0" smtClean="0"/>
          </a:p>
          <a:p>
            <a:pPr rtl="1"/>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ومنها المصنفات والمصنف في اصطلاح المحدثين: هو الكتاب المرتب على الأبواب والمشتمل على الأحاديث المرفوعة والموقوفة والمقطوعة. أي فيه الأحاديث النبوية ،وأقوال الصحابة ،وفتاوى التابعين ،وفتاوى أتباع التابعين، ومن هذه المصنفات: مصنف ابن أبي شيبة ، ومصنف عبد الرزاق </a:t>
            </a:r>
            <a:r>
              <a:rPr lang="ar-SA" b="1" dirty="0" err="1" smtClean="0"/>
              <a:t>الصنعاني</a:t>
            </a:r>
            <a:r>
              <a:rPr lang="ar-SA" b="1" dirty="0" smtClean="0"/>
              <a:t> .</a:t>
            </a:r>
            <a:endParaRPr lang="en-US" dirty="0" smtClean="0"/>
          </a:p>
          <a:p>
            <a:pPr rtl="1"/>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3- المصنفات المختصة بباب من أبواب الدين أو جانب من جوانبه ومنها كتب الأجزاء والجزء </a:t>
            </a:r>
            <a:r>
              <a:rPr lang="ar-SA" b="1" dirty="0" err="1" smtClean="0"/>
              <a:t>الحديثي</a:t>
            </a:r>
            <a:r>
              <a:rPr lang="ar-SA" b="1" dirty="0" smtClean="0"/>
              <a:t> في اصطلاح المحدثين يعني: كتاباً صغيراً يشتمل على أحد أمرين: إما جمع الأحاديث المروية عن واحد من الصحابة </a:t>
            </a:r>
            <a:r>
              <a:rPr lang="ar-SA" b="1" dirty="0" err="1" smtClean="0"/>
              <a:t>كمرويات</a:t>
            </a:r>
            <a:r>
              <a:rPr lang="ar-SA" b="1" dirty="0" smtClean="0"/>
              <a:t> أبي هريرة، وإما جمع الأحاديث المتعلقة بموضوع واحد كجمع الأحاديث المتعلقة بإكرام الجار أو إكرام الضيف، ومنها كتب الترغيب والترهيب والفضائل والآداب والأخلاق .</a:t>
            </a:r>
            <a:endParaRPr lang="en-US" dirty="0" smtClean="0"/>
          </a:p>
          <a:p>
            <a:pPr rtl="1"/>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وبعد القيام باستخراج الحديث من مصادره ينبغي القيام بترتيب هذه المصادر ترتيباً علمياً ولترتيب المصادر طريقتان: </a:t>
            </a:r>
            <a:endParaRPr lang="en-US" dirty="0" smtClean="0"/>
          </a:p>
          <a:p>
            <a:pPr rtl="1"/>
            <a:r>
              <a:rPr lang="ar-SA" b="1" dirty="0" smtClean="0"/>
              <a:t>الأولى: ترتيب هذه المصادر حسب التقدم الزمني.</a:t>
            </a:r>
            <a:endParaRPr lang="en-US" dirty="0" smtClean="0"/>
          </a:p>
          <a:p>
            <a:pPr rtl="1"/>
            <a:r>
              <a:rPr lang="ar-SA" b="1" dirty="0" smtClean="0"/>
              <a:t>الثانية: التقديم حسب الصحة والمكانة العلمية فنقدم مثلا صحيح البخاري على بقية الكتب المصنفة في الحديث.</a:t>
            </a:r>
            <a:endParaRPr lang="en-US" dirty="0" smtClean="0"/>
          </a:p>
          <a:p>
            <a:pPr rtl="1"/>
            <a:r>
              <a:rPr lang="ar-SA" b="1" dirty="0" smtClean="0"/>
              <a:t> وعند القيام </a:t>
            </a:r>
            <a:r>
              <a:rPr lang="ar-SA" b="1" dirty="0" err="1" smtClean="0"/>
              <a:t>بعزو</a:t>
            </a:r>
            <a:r>
              <a:rPr lang="ar-SA" b="1" dirty="0" smtClean="0"/>
              <a:t> الحديث إلى مصدره يستحسن ذكر الكتاب والباب والجزء والصفحة والرقم إن وجد فتقول مثلاً: صحيح البخاري، كتاب الصلاة، باب صلاة الضحى 253/3 (1152) .</a:t>
            </a:r>
            <a:endParaRPr lang="en-US" dirty="0" smtClean="0"/>
          </a:p>
          <a:p>
            <a:pPr rtl="1"/>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أما الخطوة الثانية من عملية تخريج الحديث فهي دراسة طرقه وشواهده بمقارنتها والكشف عن أحوال الرواة من أجل أن نتوصل إلى الحكم على الحديث وهذه خطوة صعبة في هذا الفن لا يستطيع القيام </a:t>
            </a:r>
            <a:r>
              <a:rPr lang="ar-SA" b="1" dirty="0" err="1" smtClean="0"/>
              <a:t>بها</a:t>
            </a:r>
            <a:r>
              <a:rPr lang="ar-SA" b="1" dirty="0" smtClean="0"/>
              <a:t> إلا من تمرس فيه ،ولهذا لا ينبغي التسرع في الحكم على الحديث عن طريق الدراسة الشخصية للمرء ما لم يكن مؤهلاً بالعلم والخبرة ،ولذا فإن </a:t>
            </a:r>
            <a:r>
              <a:rPr lang="ar-SA" b="1" dirty="0" err="1" smtClean="0"/>
              <a:t>الأحوط</a:t>
            </a:r>
            <a:r>
              <a:rPr lang="ar-SA" b="1" dirty="0" smtClean="0"/>
              <a:t> في الحكم على الحديث نقل كلام الأئمة الأعلام في هذا الفن للتوصل إلى مرتبة الحديث من حيث الصحة أو الضعف.</a:t>
            </a:r>
            <a:endParaRPr lang="en-US" dirty="0" smtClean="0"/>
          </a:p>
          <a:p>
            <a:pPr rtl="1"/>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توثيق النص من كتب اللغة </a:t>
            </a:r>
            <a:endParaRPr lang="en-US" dirty="0" smtClean="0">
              <a:solidFill>
                <a:srgbClr val="FF0000"/>
              </a:solidFill>
            </a:endParaRPr>
          </a:p>
          <a:p>
            <a:pPr rtl="1"/>
            <a:r>
              <a:rPr lang="ar-SA" b="1" dirty="0" smtClean="0"/>
              <a:t>أما توثيق النص من كتب اللغة فيحتاج من الباحث إلى معرفة تامة بما يريد من اللفظة اللغوية التي يريد البحث فيها ومعرفة تامة بما يناسب من معانيها للمعنى الاصطلاحي، كما يحتاج من الباحث  المعرفة بالطرائق المختلفة لكتب اللغة في عرض موادها اللغوية فطريقة مقاييس اللغة لابن فارس تختلف عن طريقة لسان العرب لابن منظور </a:t>
            </a:r>
            <a:endParaRPr lang="en-US" dirty="0" smtClean="0"/>
          </a:p>
          <a:p>
            <a:pPr rtl="1"/>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كما يحتاج إلى النظر في كتب اللغة سواء التي ألفت عموماً أم التي ألفت لبيان معان لغوية في فن من الفنون كالمفردات في غريب القرآن </a:t>
            </a:r>
            <a:r>
              <a:rPr lang="ar-SA" b="1" smtClean="0"/>
              <a:t>للراغب الأصفهاني، </a:t>
            </a:r>
            <a:r>
              <a:rPr lang="ar-SA" b="1" dirty="0" smtClean="0"/>
              <a:t>والنهاية في غريب الحديث </a:t>
            </a:r>
            <a:r>
              <a:rPr lang="ar-SA" b="1" smtClean="0"/>
              <a:t>لابن الأثير، </a:t>
            </a:r>
            <a:r>
              <a:rPr lang="ar-SA" b="1" dirty="0" smtClean="0"/>
              <a:t>وتهذيب الأسماء واللغات للنووي .</a:t>
            </a:r>
            <a:endParaRPr lang="en-US" dirty="0" smtClean="0"/>
          </a:p>
          <a:p>
            <a:pPr rtl="1"/>
            <a:r>
              <a:rPr lang="ar-SA" sz="2800" b="1" dirty="0" smtClean="0">
                <a:solidFill>
                  <a:srgbClr val="FF0000"/>
                </a:solidFill>
              </a:rPr>
              <a:t>توثيق النص من كتب التأليف العام :</a:t>
            </a:r>
            <a:endParaRPr lang="en-US" sz="2800" dirty="0" smtClean="0">
              <a:solidFill>
                <a:srgbClr val="FF0000"/>
              </a:solidFill>
            </a:endParaRPr>
          </a:p>
          <a:p>
            <a:pPr rtl="1"/>
            <a:r>
              <a:rPr lang="ar-SA" b="1" dirty="0" smtClean="0"/>
              <a:t> وأما توثيق النص من كتب التأليف العام فيتبع فيه ما ذكرنا من جعل النص بين علامتي تنصيص ، والدقة في نقله ووضع نقط لا تقل عن ثلاث في مكان ما يحذف من ثنايا النص ، والإشارة في الحاشية إلى المصدر والجزء والصفحة.</a:t>
            </a:r>
            <a:endParaRPr lang="en-US" dirty="0" smtClean="0"/>
          </a:p>
          <a:p>
            <a:pPr rtl="1"/>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1625</TotalTime>
  <Words>1592</Words>
  <Application>Microsoft Office PowerPoint</Application>
  <PresentationFormat>A4 Paper (210x297 mm)</PresentationFormat>
  <Paragraphs>52</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Slide 1</vt:lpstr>
      <vt:lpstr>المحاضرة السادسة نظام توثيق النصوص  من كتب الحديث </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almas</cp:lastModifiedBy>
  <cp:revision>120</cp:revision>
  <dcterms:created xsi:type="dcterms:W3CDTF">2009-10-14T19:14:34Z</dcterms:created>
  <dcterms:modified xsi:type="dcterms:W3CDTF">2013-03-08T12:07:47Z</dcterms:modified>
</cp:coreProperties>
</file>