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259" r:id="rId5"/>
    <p:sldId id="287" r:id="rId6"/>
    <p:sldId id="298" r:id="rId7"/>
    <p:sldId id="288" r:id="rId8"/>
    <p:sldId id="289" r:id="rId9"/>
    <p:sldId id="290" r:id="rId10"/>
    <p:sldId id="291" r:id="rId11"/>
    <p:sldId id="296" r:id="rId12"/>
    <p:sldId id="292" r:id="rId13"/>
    <p:sldId id="293" r:id="rId14"/>
    <p:sldId id="294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600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</a:rPr>
              <a:t>علوم الحديث 2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العمير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السابعة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KW" u="sng" dirty="0" smtClean="0"/>
              <a:t>لطائف الإسناد </a:t>
            </a:r>
            <a:endParaRPr lang="en-US" dirty="0" smtClean="0"/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الإسناد العالي </a:t>
            </a:r>
            <a:r>
              <a:rPr lang="ar-SA" b="1" dirty="0" err="1" smtClean="0">
                <a:solidFill>
                  <a:schemeClr val="tx1"/>
                </a:solidFill>
                <a:cs typeface="Arial" pitchFamily="34" charset="0"/>
              </a:rPr>
              <a:t>و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 النازل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تعريف الإسناد العالي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أقسام العلو في الإسناد 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أشهر المصنفات .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/>
              <a:t> </a:t>
            </a:r>
            <a:r>
              <a:rPr lang="ar-KW" dirty="0" smtClean="0"/>
              <a:t>- تمهيد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r>
              <a:rPr lang="ar-SA" dirty="0" smtClean="0"/>
              <a:t>  </a:t>
            </a:r>
            <a:r>
              <a:rPr lang="ar-SA" sz="2800" dirty="0" smtClean="0"/>
              <a:t>- </a:t>
            </a:r>
            <a:r>
              <a:rPr lang="ar-KW" sz="2800" dirty="0" smtClean="0"/>
              <a:t>الإسناد </a:t>
            </a:r>
            <a:r>
              <a:rPr lang="ar-KW" sz="2800" dirty="0" err="1" smtClean="0"/>
              <a:t>خَصيصة</a:t>
            </a:r>
            <a:r>
              <a:rPr lang="ar-KW" sz="2800" dirty="0" smtClean="0"/>
              <a:t> فاضلة لهذه الأمة ،وليست لغيرها من الأمم السابقة ،وهو سنة بالغة مؤكدة، قال ابن المبارك : " الإسناد من الدَّين ، ولولا الإسناد لقال مَنْ شاء ما شاء " وقال الثوري : " الإسناد سلاح المؤمن " </a:t>
            </a:r>
            <a:endParaRPr lang="ar-SA" sz="2800" dirty="0" smtClean="0"/>
          </a:p>
          <a:p>
            <a:pPr algn="justLow" rtl="1"/>
            <a:r>
              <a:rPr lang="ar-SA" sz="2800" dirty="0" smtClean="0"/>
              <a:t>    - </a:t>
            </a:r>
            <a:r>
              <a:rPr lang="ar-SA" sz="2800" dirty="0" err="1" smtClean="0"/>
              <a:t>و</a:t>
            </a:r>
            <a:r>
              <a:rPr lang="ar-SA" sz="2800" dirty="0" smtClean="0"/>
              <a:t> قد عني العلماء بالإسناد عناية فائقة ، ودرسوه من كل الوجوه المؤثرة في قبول الرواية ، ومن ضمن هذه الوجوه ما يسمى بلطائف الإسناد ، ويراد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الصفات التي قد يتصف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الإسناد  ولا تكون مؤثرة مباشرة في صحته أو ضعفه ، </a:t>
            </a:r>
            <a:r>
              <a:rPr lang="ar-SA" sz="2800" dirty="0" err="1" smtClean="0"/>
              <a:t>و</a:t>
            </a:r>
            <a:r>
              <a:rPr lang="ar-SA" sz="2800" dirty="0" smtClean="0"/>
              <a:t> لكنها قد تفيد في رفع قيمة السند ، أو تفيد في رفع شك ، أو إزالة وهم </a:t>
            </a:r>
            <a:r>
              <a:rPr lang="ar-SA" sz="2800" dirty="0" smtClean="0"/>
              <a:t>، </a:t>
            </a:r>
            <a:r>
              <a:rPr lang="ar-SA" sz="2800" dirty="0" smtClean="0"/>
              <a:t>أو </a:t>
            </a:r>
            <a:r>
              <a:rPr lang="ar-SA" sz="2800" dirty="0" smtClean="0"/>
              <a:t>تصحيح خطأ ، </a:t>
            </a:r>
            <a:r>
              <a:rPr lang="ar-SA" sz="2800" dirty="0" err="1" smtClean="0"/>
              <a:t>و</a:t>
            </a:r>
            <a:r>
              <a:rPr lang="ar-SA" sz="2800" dirty="0" smtClean="0"/>
              <a:t> نحو ذلك .</a:t>
            </a:r>
          </a:p>
          <a:p>
            <a:pPr algn="justLow" rtl="1"/>
            <a:r>
              <a:rPr lang="ar-SA" sz="2800" dirty="0" smtClean="0"/>
              <a:t>ويدخل فيما يسمى بلطائف الإسناد عدد من الموضوعات سنتناولها في عدة محاضرات ،أولها محاضرة اليوم ( الإسناد العالي </a:t>
            </a:r>
            <a:r>
              <a:rPr lang="ar-SA" sz="2800" dirty="0" err="1" smtClean="0"/>
              <a:t>و</a:t>
            </a:r>
            <a:r>
              <a:rPr lang="ar-SA" sz="2800" dirty="0" smtClean="0"/>
              <a:t> الإسناد النازل ) </a:t>
            </a:r>
          </a:p>
          <a:p>
            <a:pPr algn="l"/>
            <a:r>
              <a:rPr lang="ar-SA" sz="3000" dirty="0" smtClean="0"/>
              <a:t>، </a:t>
            </a:r>
            <a:endParaRPr lang="en-US" sz="2000" dirty="0" smtClean="0"/>
          </a:p>
          <a:p>
            <a:pPr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rtl="1"/>
            <a:r>
              <a:rPr lang="ar-KW" b="1" dirty="0" smtClean="0"/>
              <a:t> تعريف</a:t>
            </a:r>
            <a:r>
              <a:rPr lang="ar-SA" b="1" dirty="0" smtClean="0"/>
              <a:t> الإسناد العالي  </a:t>
            </a:r>
            <a:r>
              <a:rPr lang="ar-SA" b="1" dirty="0" err="1" smtClean="0"/>
              <a:t>و</a:t>
            </a:r>
            <a:r>
              <a:rPr lang="ar-SA" b="1" dirty="0" smtClean="0"/>
              <a:t> الإسناد النازل </a:t>
            </a:r>
            <a:r>
              <a:rPr lang="ar-KW" b="1" dirty="0" smtClean="0"/>
              <a:t>: </a:t>
            </a:r>
            <a:endParaRPr lang="en-US" sz="3200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endParaRPr lang="ar-SA" sz="2800" dirty="0" smtClean="0"/>
          </a:p>
          <a:p>
            <a:pPr rtl="1"/>
            <a:r>
              <a:rPr lang="ar-KW" sz="2800" dirty="0" smtClean="0"/>
              <a:t>أ</a:t>
            </a:r>
            <a:r>
              <a:rPr lang="ar-KW" sz="2800" dirty="0" smtClean="0"/>
              <a:t>) </a:t>
            </a:r>
            <a:r>
              <a:rPr lang="ar-KW" sz="2800" u="sng" dirty="0" smtClean="0"/>
              <a:t>لغة </a:t>
            </a:r>
            <a:r>
              <a:rPr lang="ar-KW" sz="2800" dirty="0" smtClean="0"/>
              <a:t>: العالي اسم فاعل من " العُلُوّ " ضد النزول ، النازل اسم فاعل من "النزول ".</a:t>
            </a:r>
            <a:endParaRPr lang="en-US" sz="1800" dirty="0" smtClean="0"/>
          </a:p>
          <a:p>
            <a:pPr rtl="1"/>
            <a:r>
              <a:rPr lang="ar-KW" sz="2800" dirty="0" smtClean="0"/>
              <a:t>ب) </a:t>
            </a:r>
            <a:r>
              <a:rPr lang="ar-KW" sz="2800" u="sng" dirty="0" smtClean="0"/>
              <a:t>اصطلاحاً:</a:t>
            </a:r>
            <a:r>
              <a:rPr lang="ar-KW" sz="2800" dirty="0" smtClean="0"/>
              <a:t> </a:t>
            </a:r>
            <a:endParaRPr lang="en-US" sz="1800" dirty="0" smtClean="0"/>
          </a:p>
          <a:p>
            <a:pPr rtl="1"/>
            <a:r>
              <a:rPr lang="ar-KW" sz="2800" dirty="0" smtClean="0"/>
              <a:t>1- الإسناد العالي: هو الذي قَلَّ عدد رجاله بالنسبة إلى سند آخر يَردُ </a:t>
            </a:r>
            <a:r>
              <a:rPr lang="ar-KW" sz="2800" dirty="0" err="1" smtClean="0"/>
              <a:t>به</a:t>
            </a:r>
            <a:r>
              <a:rPr lang="ar-KW" sz="2800" dirty="0" smtClean="0"/>
              <a:t> ذلك الحديث بعدد أكثر. </a:t>
            </a:r>
            <a:endParaRPr lang="en-US" sz="1800" dirty="0" smtClean="0"/>
          </a:p>
          <a:p>
            <a:pPr rtl="1"/>
            <a:r>
              <a:rPr lang="ar-KW" sz="2800" dirty="0" smtClean="0"/>
              <a:t>2- الإسناد النازل: هو الذي كثر عدد رجاله بالنسبة إلى سند آخر يَرِدُ </a:t>
            </a:r>
            <a:r>
              <a:rPr lang="ar-KW" sz="2800" dirty="0" err="1" smtClean="0"/>
              <a:t>به</a:t>
            </a:r>
            <a:r>
              <a:rPr lang="ar-KW" sz="2800" dirty="0" smtClean="0"/>
              <a:t> ذلك الحديث بعدد أقل. </a:t>
            </a:r>
            <a:endParaRPr lang="en-US" sz="1800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 smtClean="0"/>
              <a:t>حكم طلب العلو في الإسناد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endParaRPr lang="ar-SA" dirty="0" smtClean="0"/>
          </a:p>
          <a:p>
            <a:pPr algn="just" rtl="1"/>
            <a:r>
              <a:rPr lang="ar-KW" dirty="0" smtClean="0"/>
              <a:t>طلب </a:t>
            </a:r>
            <a:r>
              <a:rPr lang="ar-KW" dirty="0" smtClean="0"/>
              <a:t>العُلوُ في</a:t>
            </a:r>
            <a:r>
              <a:rPr lang="ar-SA" dirty="0" smtClean="0"/>
              <a:t> الإسناد</a:t>
            </a:r>
            <a:r>
              <a:rPr lang="ar-KW" dirty="0" smtClean="0"/>
              <a:t> سنة</a:t>
            </a:r>
            <a:r>
              <a:rPr lang="ar-SA" dirty="0" smtClean="0"/>
              <a:t> </a:t>
            </a:r>
            <a:r>
              <a:rPr lang="ar-KW" dirty="0" smtClean="0"/>
              <a:t>، قال أحمد بن حنبل : " طلب الإسناد العالي سُنَّة عمن سَلَف " لأن أصحاب </a:t>
            </a:r>
            <a:r>
              <a:rPr lang="ar-KW" dirty="0" err="1" smtClean="0"/>
              <a:t>عبدالله</a:t>
            </a:r>
            <a:r>
              <a:rPr lang="ar-KW" dirty="0" smtClean="0"/>
              <a:t> بن مسعود كانوا يرحلون من الكوفة إلى المدينة فيتعلمون من عمر ويسمعون منه ، ولذلك استحبت الرحلة في طلب الحديث ، ولقد رحل غير واحد من الصحابة في طلب علو الإسناد ، منهم أبو أيوب وجابر رضي الله عنهما .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أقسام العلو: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KW" dirty="0" smtClean="0"/>
              <a:t>يقسم العلو إلى خمسة أقسام، واحد منها علو مُطْلَق، والباقي علو نِسْبي وهي: </a:t>
            </a:r>
            <a:endParaRPr lang="en-US" sz="2000" dirty="0" smtClean="0"/>
          </a:p>
          <a:p>
            <a:pPr algn="just" rtl="1"/>
            <a:r>
              <a:rPr lang="ar-KW" dirty="0" smtClean="0"/>
              <a:t>أ) </a:t>
            </a:r>
            <a:r>
              <a:rPr lang="ar-SA" dirty="0" smtClean="0"/>
              <a:t>العلو المطلق هو أجل أقسام العلو ، وهو  : </a:t>
            </a:r>
            <a:r>
              <a:rPr lang="ar-KW" u="sng" dirty="0" smtClean="0"/>
              <a:t>القُرْب </a:t>
            </a:r>
            <a:r>
              <a:rPr lang="ar-KW" u="sng" dirty="0" smtClean="0"/>
              <a:t>من رسول الله صلي الله عليه وسلم بإسناد صحيح </a:t>
            </a:r>
            <a:r>
              <a:rPr lang="ar-KW" u="sng" dirty="0" smtClean="0"/>
              <a:t>نظيف</a:t>
            </a:r>
            <a:r>
              <a:rPr lang="ar-SA" u="sng" dirty="0" smtClean="0"/>
              <a:t>.</a:t>
            </a:r>
            <a:endParaRPr lang="en-US" sz="2000" dirty="0" smtClean="0"/>
          </a:p>
          <a:p>
            <a:pPr algn="just" rtl="1"/>
            <a:r>
              <a:rPr lang="ar-KW" u="sng" dirty="0" smtClean="0"/>
              <a:t>ب) </a:t>
            </a:r>
            <a:r>
              <a:rPr lang="ar-SA" u="sng" dirty="0" smtClean="0"/>
              <a:t>العلو النسبي أقسام منها : </a:t>
            </a:r>
            <a:r>
              <a:rPr lang="ar-KW" u="sng" dirty="0" smtClean="0"/>
              <a:t>القرب </a:t>
            </a:r>
            <a:r>
              <a:rPr lang="ar-KW" u="sng" dirty="0" smtClean="0"/>
              <a:t>من إمام من أئمة الحديث :</a:t>
            </a:r>
            <a:r>
              <a:rPr lang="ar-KW" dirty="0" smtClean="0"/>
              <a:t>وإن كثر بعده العدد إلى رسول الله صلي الله عليه وسلم، مثل القرب من الأعمش أو ابن جُرَيْج أو مالك أو غيرهم ، مع الصحة ونظافة الإسناد </a:t>
            </a:r>
            <a:r>
              <a:rPr lang="ar-KW" dirty="0" smtClean="0"/>
              <a:t>أيضاً. </a:t>
            </a:r>
            <a:endParaRPr lang="en-US" sz="2000" dirty="0" smtClean="0"/>
          </a:p>
          <a:p>
            <a:pPr rtl="1"/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أقسام العلو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u="sng" dirty="0" smtClean="0"/>
              <a:t>ج</a:t>
            </a:r>
            <a:r>
              <a:rPr lang="ar-KW" u="sng" dirty="0" smtClean="0"/>
              <a:t>) </a:t>
            </a:r>
            <a:r>
              <a:rPr lang="ar-SA" sz="2600" u="sng" dirty="0" smtClean="0"/>
              <a:t>ومن العلو النسبي </a:t>
            </a:r>
            <a:r>
              <a:rPr lang="ar-KW" sz="2600" u="sng" dirty="0" smtClean="0"/>
              <a:t>القرب إلى </a:t>
            </a:r>
            <a:r>
              <a:rPr lang="ar-KW" sz="2600" u="sng" dirty="0" smtClean="0"/>
              <a:t>رواية أحد الكتب الستة أو غيرها من الكتب المعتمدة </a:t>
            </a:r>
            <a:r>
              <a:rPr lang="ar-SA" sz="2600" u="sng" dirty="0" smtClean="0"/>
              <a:t>.</a:t>
            </a:r>
          </a:p>
          <a:p>
            <a:pPr rtl="1"/>
            <a:r>
              <a:rPr lang="ar-SA" sz="2600" dirty="0" smtClean="0"/>
              <a:t> وهذا النوع </a:t>
            </a:r>
            <a:r>
              <a:rPr lang="ar-KW" sz="2600" dirty="0" smtClean="0"/>
              <a:t> </a:t>
            </a:r>
            <a:r>
              <a:rPr lang="ar-SA" sz="2600" dirty="0" smtClean="0"/>
              <a:t>هو الذي </a:t>
            </a:r>
            <a:r>
              <a:rPr lang="ar-KW" sz="2600" dirty="0" smtClean="0"/>
              <a:t>كثر </a:t>
            </a:r>
            <a:r>
              <a:rPr lang="ar-KW" sz="2600" dirty="0" smtClean="0"/>
              <a:t>اعتناء المتأخرين </a:t>
            </a:r>
            <a:r>
              <a:rPr lang="ar-KW" sz="2600" dirty="0" err="1" smtClean="0"/>
              <a:t>به</a:t>
            </a:r>
            <a:r>
              <a:rPr lang="ar-KW" sz="2600" dirty="0" smtClean="0"/>
              <a:t> </a:t>
            </a:r>
            <a:r>
              <a:rPr lang="ar-SA" sz="2600" dirty="0" smtClean="0"/>
              <a:t>، </a:t>
            </a:r>
            <a:r>
              <a:rPr lang="ar-SA" sz="2600" dirty="0" err="1" smtClean="0"/>
              <a:t>و</a:t>
            </a:r>
            <a:r>
              <a:rPr lang="ar-SA" sz="2600" dirty="0" smtClean="0"/>
              <a:t> هو أربعة أنواع هي :</a:t>
            </a:r>
            <a:endParaRPr lang="en-US" sz="2600" dirty="0" smtClean="0"/>
          </a:p>
          <a:p>
            <a:pPr rtl="1"/>
            <a:r>
              <a:rPr lang="ar-KW" sz="2600" u="sng" dirty="0" smtClean="0"/>
              <a:t>1- الموافقة:</a:t>
            </a:r>
            <a:r>
              <a:rPr lang="ar-KW" sz="2600" dirty="0" smtClean="0"/>
              <a:t> هي الوصول إلى شيخ أحد المصنِّفين من غير طريقه بعدد أقل مما لو رَوَي من طريقه عنه. </a:t>
            </a:r>
            <a:endParaRPr lang="en-US" sz="2600" dirty="0" smtClean="0"/>
          </a:p>
          <a:p>
            <a:pPr rtl="1"/>
            <a:r>
              <a:rPr lang="ar-KW" sz="2600" u="sng" dirty="0" smtClean="0"/>
              <a:t>مثاله </a:t>
            </a:r>
            <a:r>
              <a:rPr lang="ar-KW" sz="2600" dirty="0" smtClean="0"/>
              <a:t>: ما قاله ابن حجر في شرح النخبة " </a:t>
            </a:r>
            <a:r>
              <a:rPr lang="ar-KW" sz="2600" dirty="0" smtClean="0"/>
              <a:t>رو</a:t>
            </a:r>
            <a:r>
              <a:rPr lang="ar-SA" sz="2600" dirty="0" smtClean="0"/>
              <a:t>ى</a:t>
            </a:r>
            <a:r>
              <a:rPr lang="ar-KW" sz="2600" dirty="0" smtClean="0"/>
              <a:t> </a:t>
            </a:r>
            <a:r>
              <a:rPr lang="ar-KW" sz="2600" dirty="0" smtClean="0"/>
              <a:t>البخاري عن </a:t>
            </a:r>
            <a:r>
              <a:rPr lang="ar-KW" sz="2600" dirty="0" err="1" smtClean="0"/>
              <a:t>قتيبة</a:t>
            </a:r>
            <a:r>
              <a:rPr lang="ar-KW" sz="2600" dirty="0" smtClean="0"/>
              <a:t> عن مالك حديثا ، فلو رويناه من طريقه كان بيننا وبين </a:t>
            </a:r>
            <a:r>
              <a:rPr lang="ar-KW" sz="2600" dirty="0" err="1" smtClean="0"/>
              <a:t>قتيبة</a:t>
            </a:r>
            <a:r>
              <a:rPr lang="ar-KW" sz="2600" dirty="0" smtClean="0"/>
              <a:t> ثمانية ، ولو روينا ذلك الحديث بعينه من طريق أبي العباس السراج عن </a:t>
            </a:r>
            <a:r>
              <a:rPr lang="ar-KW" sz="2600" dirty="0" err="1" smtClean="0"/>
              <a:t>قتيبة</a:t>
            </a:r>
            <a:r>
              <a:rPr lang="ar-KW" sz="2600" dirty="0" smtClean="0"/>
              <a:t> مثلا لكان بيننا وبين </a:t>
            </a:r>
            <a:r>
              <a:rPr lang="ar-KW" sz="2600" dirty="0" err="1" smtClean="0"/>
              <a:t>قتيبة</a:t>
            </a:r>
            <a:r>
              <a:rPr lang="ar-KW" sz="2600" dirty="0" smtClean="0"/>
              <a:t> فيه سبعة ، فقد حصلت لنا الموافقة مع البخاري في شيخه بعينه مع علو الإسناد على الإسناد إليه " </a:t>
            </a:r>
            <a:endParaRPr lang="en-US" sz="2600" dirty="0" smtClean="0"/>
          </a:p>
          <a:p>
            <a:pPr rtl="1"/>
            <a:r>
              <a:rPr lang="ar-KW" b="1" dirty="0" smtClean="0"/>
              <a:t>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أقسام العلو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en-US" u="sng" dirty="0" smtClean="0"/>
          </a:p>
          <a:p>
            <a:pPr rtl="1"/>
            <a:r>
              <a:rPr lang="ar-KW" u="sng" dirty="0" smtClean="0"/>
              <a:t>2- البَدَل: </a:t>
            </a:r>
            <a:r>
              <a:rPr lang="ar-KW" dirty="0" smtClean="0"/>
              <a:t>هو الوصول إلى شيخ شيخِ أحد المصنِّفين من غير طريقه بعدد أقل مما لو روي من طريقه عنه. </a:t>
            </a:r>
            <a:endParaRPr lang="en-US" sz="2000" dirty="0" smtClean="0"/>
          </a:p>
          <a:p>
            <a:pPr rtl="1"/>
            <a:r>
              <a:rPr lang="ar-KW" u="sng" dirty="0" smtClean="0"/>
              <a:t>مثاله </a:t>
            </a:r>
            <a:r>
              <a:rPr lang="ar-KW" dirty="0" smtClean="0"/>
              <a:t>: ما قاله ابن حجر : " كأَنْ يقع لنا ذلك الإسناد بعينه ، من طريق أخرى إلى </a:t>
            </a:r>
            <a:r>
              <a:rPr lang="ar-KW" dirty="0" err="1" smtClean="0"/>
              <a:t>القَعْنَبي</a:t>
            </a:r>
            <a:r>
              <a:rPr lang="ar-KW" dirty="0" smtClean="0"/>
              <a:t> عن مالك ، فيكون </a:t>
            </a:r>
            <a:r>
              <a:rPr lang="ar-KW" dirty="0" err="1" smtClean="0"/>
              <a:t>القَعْنَبي</a:t>
            </a:r>
            <a:r>
              <a:rPr lang="ar-KW" dirty="0" smtClean="0"/>
              <a:t> فيه بدلا من </a:t>
            </a:r>
            <a:r>
              <a:rPr lang="ar-KW" dirty="0" err="1" smtClean="0"/>
              <a:t>قتيبة</a:t>
            </a:r>
            <a:r>
              <a:rPr lang="ar-KW" dirty="0" smtClean="0"/>
              <a:t> .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أقسام العلو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dirty="0" smtClean="0"/>
              <a:t>3</a:t>
            </a:r>
            <a:r>
              <a:rPr lang="ar-KW" sz="2800" dirty="0" smtClean="0"/>
              <a:t>- </a:t>
            </a:r>
            <a:r>
              <a:rPr lang="ar-KW" sz="2800" u="sng" dirty="0" smtClean="0"/>
              <a:t>المساواة</a:t>
            </a:r>
            <a:r>
              <a:rPr lang="ar-KW" sz="2800" dirty="0" smtClean="0"/>
              <a:t>: هي استواء عدد الإسناد من الراوي إلى آخره مع إسناد أحد المصنِّفين . </a:t>
            </a:r>
            <a:endParaRPr lang="en-US" sz="2800" dirty="0" smtClean="0"/>
          </a:p>
          <a:p>
            <a:pPr rtl="1"/>
            <a:r>
              <a:rPr lang="ar-KW" sz="2800" u="sng" dirty="0" smtClean="0"/>
              <a:t>مثاله</a:t>
            </a:r>
            <a:r>
              <a:rPr lang="ar-KW" sz="2800" dirty="0" smtClean="0"/>
              <a:t>:ما قاله ابن حجر : " كأَنْ يَرْوي النسائي مثلاً حديثاً يقع بينه وبين النبي صلي الله عليه وسلم فيه أَحَدَ عشر نَفْساً ، فيقع لنا ذلك الحديث بعينه بإسناد آخر ، بيننا وبين النبي صلي الله عليه وسلم فيه أَحَدَ عشر نفسا ، فنساوي النسائيَّ من حيث العدَد " </a:t>
            </a:r>
            <a:endParaRPr lang="en-US" sz="2800" dirty="0" smtClean="0"/>
          </a:p>
          <a:p>
            <a:pPr rtl="1"/>
            <a:r>
              <a:rPr lang="ar-KW" sz="2800" dirty="0" smtClean="0"/>
              <a:t>4- </a:t>
            </a:r>
            <a:r>
              <a:rPr lang="ar-KW" sz="2800" u="sng" dirty="0" smtClean="0"/>
              <a:t>المصافحة</a:t>
            </a:r>
            <a:r>
              <a:rPr lang="ar-KW" sz="2800" dirty="0" smtClean="0"/>
              <a:t>:</a:t>
            </a:r>
            <a:endParaRPr lang="en-US" sz="2800" dirty="0" smtClean="0"/>
          </a:p>
          <a:p>
            <a:pPr rtl="1"/>
            <a:r>
              <a:rPr lang="ar-KW" sz="2800" dirty="0" smtClean="0"/>
              <a:t>هي استواء عدد الإسناد من الراوي إلى آخره مع إسناد تلميذ أحد المصنِّفين . وسُمِّيَتْ مصافحةً لأن العادة جرت في الغالب بالمصافحة بين من تَلاَقَيا</a:t>
            </a:r>
            <a:r>
              <a:rPr lang="ar-KW" dirty="0" smtClean="0"/>
              <a:t>. 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أقسام العلو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KW" sz="2800" dirty="0" smtClean="0"/>
              <a:t>د)</a:t>
            </a:r>
            <a:r>
              <a:rPr lang="ar-KW" sz="2800" u="sng" dirty="0" smtClean="0"/>
              <a:t> العلو بتقدّم وفاة الراوي</a:t>
            </a:r>
            <a:r>
              <a:rPr lang="ar-KW" sz="2800" dirty="0" smtClean="0"/>
              <a:t>:</a:t>
            </a:r>
            <a:endParaRPr lang="en-US" sz="2800" dirty="0" smtClean="0"/>
          </a:p>
          <a:p>
            <a:pPr rtl="1"/>
            <a:r>
              <a:rPr lang="ar-KW" sz="2800" dirty="0" smtClean="0"/>
              <a:t>ومثاله ما قاله النووي : " فما </a:t>
            </a:r>
            <a:r>
              <a:rPr lang="ar-SA" sz="2800" dirty="0" smtClean="0"/>
              <a:t>أ</a:t>
            </a:r>
            <a:r>
              <a:rPr lang="ar-KW" sz="2800" dirty="0" smtClean="0"/>
              <a:t>رويه </a:t>
            </a:r>
            <a:r>
              <a:rPr lang="ar-KW" sz="2800" dirty="0" smtClean="0"/>
              <a:t>عن ثلاثة عن </a:t>
            </a:r>
            <a:r>
              <a:rPr lang="ar-KW" sz="2800" dirty="0" err="1" smtClean="0"/>
              <a:t>البيهقي</a:t>
            </a:r>
            <a:r>
              <a:rPr lang="ar-KW" sz="2800" dirty="0" smtClean="0"/>
              <a:t> عن الحاكم أعلى من أن أرويه عن ثلاثة عن أبي بكر بن خَلفَ عن الحاكم ، لتقدم وفاة </a:t>
            </a:r>
            <a:r>
              <a:rPr lang="ar-KW" sz="2800" dirty="0" err="1" smtClean="0"/>
              <a:t>البيهقي</a:t>
            </a:r>
            <a:r>
              <a:rPr lang="ar-KW" sz="2800" dirty="0" smtClean="0"/>
              <a:t> عن ابن خلف </a:t>
            </a:r>
            <a:r>
              <a:rPr lang="ar-SA" sz="2800" dirty="0" smtClean="0"/>
              <a:t>.</a:t>
            </a:r>
            <a:endParaRPr lang="en-US" sz="2800" dirty="0" smtClean="0"/>
          </a:p>
          <a:p>
            <a:pPr rtl="1"/>
            <a:r>
              <a:rPr lang="ar-KW" sz="2800" dirty="0" smtClean="0"/>
              <a:t>هـ) </a:t>
            </a:r>
            <a:r>
              <a:rPr lang="ar-KW" sz="2800" u="sng" dirty="0" smtClean="0"/>
              <a:t>العلو بتقدم السماع</a:t>
            </a:r>
            <a:r>
              <a:rPr lang="ar-KW" sz="2800" dirty="0" smtClean="0"/>
              <a:t>: أي بتقدم السماع من الشيخ، فمن سمع منه متقدماً كان أعلى ممن سمع منه بعده. </a:t>
            </a:r>
            <a:endParaRPr lang="en-US" sz="2800" dirty="0" smtClean="0"/>
          </a:p>
          <a:p>
            <a:pPr rtl="1"/>
            <a:r>
              <a:rPr lang="ar-KW" sz="2800" u="sng" dirty="0" smtClean="0"/>
              <a:t>مثاله</a:t>
            </a:r>
            <a:r>
              <a:rPr lang="ar-KW" sz="2800" dirty="0" smtClean="0"/>
              <a:t>: أن يسمع شخصان من شيخ، وسماع أحدهما منذ ستين سنة مثلاً، والآخر منذ أربعين سنة، وتَسَاوي العدد إليهما، فالأول أعلى من الثاني، ويتأكد ذلك في حق من اختلط شيخه أو خَرِفَ. </a:t>
            </a:r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أقسام النزول 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KW" dirty="0" smtClean="0"/>
              <a:t>أقسام النزول خمسة، وتعرف من ضدها، فكل قسم من أقسام العلو ضده قسم من أقسام النزول.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هل العلو أفضل أو النزول ؟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en-US" dirty="0" smtClean="0"/>
          </a:p>
          <a:p>
            <a:pPr rtl="1"/>
            <a:r>
              <a:rPr lang="ar-KW" dirty="0" smtClean="0"/>
              <a:t>أ) العلو أفضل من النزول على الصحيح الذي قاله الجمهور، لأنه يُبْعِدُ كثرةَ احتمال الخَلَل عن الحديث، والنزول مرغوب عنه، قال ابن </a:t>
            </a:r>
            <a:r>
              <a:rPr lang="ar-KW" dirty="0" err="1" smtClean="0"/>
              <a:t>المديني</a:t>
            </a:r>
            <a:r>
              <a:rPr lang="ar-KW" dirty="0" smtClean="0"/>
              <a:t> " النزول شؤم " وهذا إذا </a:t>
            </a:r>
            <a:r>
              <a:rPr lang="ar-KW" dirty="0" smtClean="0"/>
              <a:t>تساو</a:t>
            </a:r>
            <a:r>
              <a:rPr lang="ar-SA" dirty="0" smtClean="0"/>
              <a:t>ى</a:t>
            </a:r>
            <a:r>
              <a:rPr lang="ar-KW" dirty="0" smtClean="0"/>
              <a:t> </a:t>
            </a:r>
            <a:r>
              <a:rPr lang="ar-KW" dirty="0" smtClean="0"/>
              <a:t>الإسناد في القوة. </a:t>
            </a:r>
            <a:endParaRPr lang="en-US" sz="2000" dirty="0" smtClean="0"/>
          </a:p>
          <a:p>
            <a:pPr rtl="1"/>
            <a:r>
              <a:rPr lang="ar-KW" dirty="0" smtClean="0"/>
              <a:t>ب) ويكون النزول أفضل إذا تميز الإسناد النازل بفائدة </a:t>
            </a:r>
            <a:r>
              <a:rPr lang="ar-SA" dirty="0" smtClean="0"/>
              <a:t>، </a:t>
            </a:r>
            <a:r>
              <a:rPr lang="ar-KW" dirty="0" smtClean="0"/>
              <a:t>كأن يكون رجاله أوثق من رجال الإسناد العالي أو أحفظ أو أفقه .</a:t>
            </a:r>
            <a:endParaRPr lang="ar-SA" dirty="0" smtClean="0"/>
          </a:p>
          <a:p>
            <a:pPr rtl="1"/>
            <a:endParaRPr lang="en-US" sz="2000" dirty="0" smtClean="0"/>
          </a:p>
          <a:p>
            <a:pPr rtl="1"/>
            <a:endParaRPr lang="en-US" sz="18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b="1" dirty="0" smtClean="0"/>
              <a:t>أشهر المصنفات فيه 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   </a:t>
            </a:r>
            <a:r>
              <a:rPr lang="ar-KW" dirty="0" smtClean="0"/>
              <a:t>لا توجد مصنفات خاصة في الأسانيد العالية أو النازلة بشكل عام ، لكن </a:t>
            </a:r>
            <a:r>
              <a:rPr lang="ar-SA" dirty="0" smtClean="0"/>
              <a:t>أ</a:t>
            </a:r>
            <a:r>
              <a:rPr lang="ar-KW" dirty="0" smtClean="0"/>
              <a:t>فرد العلماء بالتصنيف أجزاء أطلقوا عليها اسم " الثُلاثيات " ويعنون </a:t>
            </a:r>
            <a:r>
              <a:rPr lang="ar-KW" dirty="0" err="1" smtClean="0"/>
              <a:t>بها</a:t>
            </a:r>
            <a:r>
              <a:rPr lang="ar-KW" dirty="0" smtClean="0"/>
              <a:t> الأحاديث التي فيها بين المصنِّف وبين رسول الله صلى الله عليه وسلم ثلاثة أشخاص فقط ، وفي ذلك إشارة إلى اهتمام العلماء بالأسانيد </a:t>
            </a:r>
            <a:r>
              <a:rPr lang="ar-KW" dirty="0" err="1" smtClean="0"/>
              <a:t>العوالي</a:t>
            </a:r>
            <a:r>
              <a:rPr lang="ar-KW" dirty="0" smtClean="0"/>
              <a:t> ، فمن تلك الثلاثيات .</a:t>
            </a:r>
            <a:endParaRPr lang="en-US" sz="2000" dirty="0" smtClean="0"/>
          </a:p>
          <a:p>
            <a:pPr lvl="1" algn="just" rtl="1"/>
            <a:r>
              <a:rPr lang="ar-KW" dirty="0" smtClean="0"/>
              <a:t>ثلاثيات البخاري، لابن حجر. </a:t>
            </a:r>
            <a:endParaRPr lang="en-US" sz="1800" dirty="0" smtClean="0"/>
          </a:p>
          <a:p>
            <a:pPr lvl="1" algn="just" rtl="1"/>
            <a:r>
              <a:rPr lang="ar-KW" dirty="0" smtClean="0"/>
              <a:t>ثلاثيات أحمد بن حنبل ، </a:t>
            </a:r>
            <a:r>
              <a:rPr lang="ar-KW" dirty="0" err="1" smtClean="0"/>
              <a:t>للسَّفَّاريني</a:t>
            </a:r>
            <a:r>
              <a:rPr lang="ar-KW" dirty="0" smtClean="0"/>
              <a:t> 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1408</TotalTime>
  <Words>975</Words>
  <Application>Microsoft Office PowerPoint</Application>
  <PresentationFormat>A4 Paper (210x297 mm)‎</PresentationFormat>
  <Paragraphs>73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 المحاضرة السابعة</vt:lpstr>
      <vt:lpstr>عناصر المحاضرة</vt:lpstr>
      <vt:lpstr> - تمهيد :</vt:lpstr>
      <vt:lpstr> تعريف الإسناد العالي  و الإسناد النازل : </vt:lpstr>
      <vt:lpstr> حكم طلب العلو في الإسناد</vt:lpstr>
      <vt:lpstr>أقسام العلو:</vt:lpstr>
      <vt:lpstr>تابع أقسام العلو</vt:lpstr>
      <vt:lpstr>تابع أقسام العلو</vt:lpstr>
      <vt:lpstr>تابع أقسام العلو</vt:lpstr>
      <vt:lpstr>تابع أقسام العلو</vt:lpstr>
      <vt:lpstr>أقسام النزول :</vt:lpstr>
      <vt:lpstr>هل العلو أفضل أو النزول ؟</vt:lpstr>
      <vt:lpstr>أشهر المصنفات فيه : 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سعود بن عبد العزيز العقيل</cp:lastModifiedBy>
  <cp:revision>95</cp:revision>
  <dcterms:created xsi:type="dcterms:W3CDTF">2009-10-14T19:14:34Z</dcterms:created>
  <dcterms:modified xsi:type="dcterms:W3CDTF">2011-04-02T14:33:27Z</dcterms:modified>
</cp:coreProperties>
</file>