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300" r:id="rId4"/>
    <p:sldId id="303" r:id="rId5"/>
    <p:sldId id="305" r:id="rId6"/>
    <p:sldId id="306" r:id="rId7"/>
    <p:sldId id="318" r:id="rId8"/>
    <p:sldId id="325" r:id="rId9"/>
    <p:sldId id="328" r:id="rId10"/>
    <p:sldId id="322" r:id="rId11"/>
    <p:sldId id="319" r:id="rId12"/>
    <p:sldId id="321" r:id="rId13"/>
    <p:sldId id="323" r:id="rId14"/>
    <p:sldId id="326" r:id="rId15"/>
    <p:sldId id="327" r:id="rId16"/>
    <p:sldId id="329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9900"/>
    <a:srgbClr val="3B84AF"/>
    <a:srgbClr val="FF3300"/>
    <a:srgbClr val="FF0066"/>
    <a:srgbClr val="709256"/>
    <a:srgbClr val="AD9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678" y="-3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3/17/2012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82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1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8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9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ransition>
    <p:split orient="vert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799" y="2895601"/>
            <a:ext cx="50990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286001"/>
            <a:ext cx="8420100" cy="147002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pc="-150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err="1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</a:t>
            </a:r>
            <a:r>
              <a:rPr lang="ar-SA" spc="-150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 لثامنة</a:t>
            </a:r>
            <a:endParaRPr lang="en-US" spc="-150" dirty="0" smtClean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عنوان المحاضرة</a:t>
            </a:r>
            <a:endParaRPr lang="ar-SA" dirty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  <a:endParaRPr lang="ar-SA" b="1" dirty="0" smtClean="0"/>
          </a:p>
          <a:p>
            <a:pPr rtl="1"/>
            <a:endParaRPr lang="ar-SA" b="1" dirty="0" smtClean="0"/>
          </a:p>
          <a:p>
            <a:pPr algn="ctr" rtl="1"/>
            <a:r>
              <a:rPr lang="ar-SA" sz="4800" b="1" dirty="0" smtClean="0">
                <a:solidFill>
                  <a:srgbClr val="FF0000"/>
                </a:solidFill>
              </a:rPr>
              <a:t>دراسة لأربعة أحاديث من كتاب الطلاق</a:t>
            </a:r>
            <a:br>
              <a:rPr lang="ar-SA" sz="4800" b="1" dirty="0" smtClean="0">
                <a:solidFill>
                  <a:srgbClr val="FF0000"/>
                </a:solidFill>
              </a:rPr>
            </a:br>
            <a:endParaRPr lang="ar-SA" sz="4800" b="1" dirty="0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[1] الحديث الأول (ح10/ 1016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173 – 175 )</a:t>
            </a:r>
          </a:p>
          <a:p>
            <a:pPr rtl="1"/>
            <a:endParaRPr lang="ar-SA" b="1" dirty="0" smtClean="0">
              <a:solidFill>
                <a:srgbClr val="FF0000"/>
              </a:solidFill>
            </a:endParaRPr>
          </a:p>
          <a:p>
            <a:pPr marL="0" rtl="1"/>
            <a:r>
              <a:rPr lang="ar-SA" b="1" dirty="0" smtClean="0">
                <a:solidFill>
                  <a:srgbClr val="FF0000"/>
                </a:solidFill>
              </a:rPr>
              <a:t>[2] الحديث الثاني (ح11/ 1017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175 – 176 )</a:t>
            </a: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rtl="1"/>
            <a:r>
              <a:rPr lang="ar-SA" b="1" dirty="0" smtClean="0">
                <a:solidFill>
                  <a:srgbClr val="FF0000"/>
                </a:solidFill>
              </a:rPr>
              <a:t>[3] الحديث الثالث (ح14/ 1020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180)</a:t>
            </a: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rtl="1"/>
            <a:r>
              <a:rPr lang="ar-SA" b="1" dirty="0" smtClean="0">
                <a:solidFill>
                  <a:srgbClr val="FF0000"/>
                </a:solidFill>
              </a:rPr>
              <a:t>[4] الحديث الرابع (ح15/ 1021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180 - 183)</a:t>
            </a: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algn="ctr" rtl="1"/>
            <a:endParaRPr lang="ar-SA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[1] الحديث الأول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ابن </a:t>
            </a:r>
            <a:r>
              <a:rPr lang="ar-SA" sz="2800" dirty="0" smtClean="0"/>
              <a:t>عباس – رضي الله عنهما – </a:t>
            </a:r>
            <a:r>
              <a:rPr lang="ar-SA" dirty="0" smtClean="0"/>
              <a:t>قال : </a:t>
            </a:r>
            <a:r>
              <a:rPr lang="ar-SA" dirty="0" smtClean="0">
                <a:solidFill>
                  <a:srgbClr val="FF0000"/>
                </a:solidFill>
              </a:rPr>
              <a:t>إذا حرَّم امرأتَه ليس بشيء . وقال لقد كان لكم في رسول الله – صلى الله عليه وسلم – أُسوة حسنة.</a:t>
            </a:r>
            <a:r>
              <a:rPr lang="ar-SA" dirty="0" smtClean="0"/>
              <a:t> رواه البخاري .</a:t>
            </a:r>
          </a:p>
          <a:p>
            <a:pPr marL="0" algn="justLow" rtl="1"/>
            <a:r>
              <a:rPr lang="ar-SA" dirty="0" smtClean="0"/>
              <a:t>ولمسلمٍ عن ابن عباس : </a:t>
            </a:r>
            <a:r>
              <a:rPr lang="ar-SA" dirty="0" smtClean="0">
                <a:solidFill>
                  <a:srgbClr val="FF0000"/>
                </a:solidFill>
              </a:rPr>
              <a:t>إذا حرَّم الرجلُ امرأته فهو يَمين يُكَفِّرُها </a:t>
            </a:r>
            <a:r>
              <a:rPr lang="ar-SA" dirty="0" smtClean="0"/>
              <a:t>. 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معاني أهمِ مفردات  الحديث :</a:t>
            </a:r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= ليس بشيء : </a:t>
            </a:r>
            <a:r>
              <a:rPr lang="ar-SA" dirty="0" smtClean="0"/>
              <a:t>أي : ليس بطلاق ؛ لا أنه لا حكم له أصلا  .</a:t>
            </a:r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= إذا حرَّم الرجلُ امرأته : </a:t>
            </a:r>
            <a:r>
              <a:rPr lang="ar-SA" dirty="0" smtClean="0">
                <a:solidFill>
                  <a:srgbClr val="000000"/>
                </a:solidFill>
              </a:rPr>
              <a:t>أي : إذا قال لها ” أنت عليَّ حرام ” .</a:t>
            </a:r>
            <a:endParaRPr lang="ar-SA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rtl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أنَّ تحريم الزوجة بالقول </a:t>
            </a:r>
            <a:r>
              <a:rPr lang="ar-SA" dirty="0" smtClean="0">
                <a:solidFill>
                  <a:srgbClr val="000000"/>
                </a:solidFill>
              </a:rPr>
              <a:t>” أنت عليَّ حرام ”</a:t>
            </a:r>
            <a:r>
              <a:rPr lang="ar-SA" dirty="0" smtClean="0"/>
              <a:t> لا يكون طلاقا ؛ كما دلت له رواية البخاري 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أنَّ تحريم الزوجة بالقول</a:t>
            </a:r>
            <a:r>
              <a:rPr lang="ar-SA" dirty="0" smtClean="0">
                <a:solidFill>
                  <a:srgbClr val="000000"/>
                </a:solidFill>
              </a:rPr>
              <a:t>” أنت عليَّ حرام ” هو يمين </a:t>
            </a:r>
            <a:r>
              <a:rPr lang="ar-SA" dirty="0" smtClean="0"/>
              <a:t>يلزم فيه كفارة يمين ؛ كما دلت له رواية مسلم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تلاوة ابن عباس لقوله تعالى : {</a:t>
            </a:r>
            <a:r>
              <a:rPr lang="ar-SA" dirty="0" smtClean="0">
                <a:solidFill>
                  <a:srgbClr val="FF0000"/>
                </a:solidFill>
              </a:rPr>
              <a:t>لقد كان لكم في رسول الله أُسوة حسنة } </a:t>
            </a:r>
            <a:r>
              <a:rPr lang="ar-SA" dirty="0" smtClean="0">
                <a:solidFill>
                  <a:srgbClr val="000000"/>
                </a:solidFill>
              </a:rPr>
              <a:t>فيه إشارة إلى إلغاء التحريم ؛أي :أن تحريم الإنسان على نفسه شيئا مباحا لا يجعل ذلك الشيء حراما ؛ فإن الله تعالى أنكــر</a:t>
            </a:r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algn="justLow" rtl="1">
              <a:buFont typeface="Arial" pitchFamily="34" charset="0"/>
              <a:buChar char="•"/>
            </a:pPr>
            <a:endParaRPr lang="ar-SA" dirty="0" smtClean="0">
              <a:solidFill>
                <a:srgbClr val="00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679784" y="304800"/>
            <a:ext cx="8801100" cy="12652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Arial" pitchFamily="34" charset="0"/>
              </a:rPr>
              <a:t>تابع [1]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527384" y="1600201"/>
            <a:ext cx="8915400" cy="4525963"/>
          </a:xfrm>
        </p:spPr>
        <p:txBody>
          <a:bodyPr/>
          <a:lstStyle/>
          <a:p>
            <a:pPr marL="0" algn="justLow" rtl="1"/>
            <a:r>
              <a:rPr lang="ar-SA" dirty="0" smtClean="0"/>
              <a:t>على رسوله تحريم ما أحل الله له .. فقد أخرج النسائي بسند صحيح عن أنس – رضي الله عنه – أن النبي </a:t>
            </a:r>
            <a:r>
              <a:rPr lang="ar-SA" dirty="0" smtClean="0">
                <a:solidFill>
                  <a:srgbClr val="FF0000"/>
                </a:solidFill>
              </a:rPr>
              <a:t>– صلى الله عليه وسلم – كانت له أمة يطَؤُها فلم تزل </a:t>
            </a:r>
            <a:r>
              <a:rPr lang="ar-SA" dirty="0" err="1" smtClean="0">
                <a:solidFill>
                  <a:srgbClr val="FF0000"/>
                </a:solidFill>
              </a:rPr>
              <a:t>به</a:t>
            </a:r>
            <a:r>
              <a:rPr lang="ar-SA" dirty="0" smtClean="0">
                <a:solidFill>
                  <a:srgbClr val="FF0000"/>
                </a:solidFill>
              </a:rPr>
              <a:t> حفصة وعائشة حتى حرَّمها ؛ فأنزل الله تعالى : { يا أيها النبي لم تحرم ما أحل الله </a:t>
            </a:r>
            <a:r>
              <a:rPr lang="ar-SA" dirty="0" err="1" smtClean="0">
                <a:solidFill>
                  <a:srgbClr val="FF0000"/>
                </a:solidFill>
              </a:rPr>
              <a:t>لك</a:t>
            </a:r>
            <a:r>
              <a:rPr lang="ar-SA" dirty="0" smtClean="0">
                <a:solidFill>
                  <a:srgbClr val="FF0000"/>
                </a:solidFill>
              </a:rPr>
              <a:t> تبتغي مرضات أزواجك والله غفور رحيم ، قد فرض الله لكم </a:t>
            </a:r>
            <a:r>
              <a:rPr lang="ar-SA" dirty="0" err="1" smtClean="0">
                <a:solidFill>
                  <a:srgbClr val="FF0000"/>
                </a:solidFill>
              </a:rPr>
              <a:t>تَحِلَّةَ</a:t>
            </a:r>
            <a:r>
              <a:rPr lang="ar-SA" dirty="0" smtClean="0">
                <a:solidFill>
                  <a:srgbClr val="FF0000"/>
                </a:solidFill>
              </a:rPr>
              <a:t> أيمانِكم والله مولاكم وهو العليم الحكيم } ؛ التحريم : 1 – 2 . </a:t>
            </a:r>
            <a:endParaRPr lang="ar-SA" dirty="0" smtClean="0"/>
          </a:p>
          <a:p>
            <a:pPr marL="0" algn="justLow" rtl="1"/>
            <a:r>
              <a:rPr lang="ar-SA" b="1" u="sng" dirty="0" smtClean="0">
                <a:solidFill>
                  <a:srgbClr val="FF0000"/>
                </a:solidFill>
              </a:rPr>
              <a:t>فائدة </a:t>
            </a:r>
            <a:r>
              <a:rPr lang="ar-SA" b="1" dirty="0" smtClean="0">
                <a:solidFill>
                  <a:srgbClr val="FF0000"/>
                </a:solidFill>
              </a:rPr>
              <a:t>: </a:t>
            </a:r>
            <a:r>
              <a:rPr lang="ar-SA" dirty="0" smtClean="0"/>
              <a:t>اختلف أهل العلم في مسألة قول الرجل لزوجته :</a:t>
            </a:r>
            <a:r>
              <a:rPr lang="ar-SA" dirty="0" smtClean="0">
                <a:solidFill>
                  <a:srgbClr val="000000"/>
                </a:solidFill>
              </a:rPr>
              <a:t> ” أنت عليَّ حرام ”</a:t>
            </a:r>
            <a:r>
              <a:rPr lang="ar-SA" dirty="0" smtClean="0"/>
              <a:t> هل قوله هذا لغو أم طلاق أم يمين أم ظهار أم غيرها ؟ على أقوال كثيرة !</a:t>
            </a:r>
          </a:p>
          <a:p>
            <a:pPr rtl="1"/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514350" algn="justLow" rtl="1"/>
            <a:r>
              <a:rPr lang="ar-SA" dirty="0" smtClean="0">
                <a:solidFill>
                  <a:srgbClr val="FF0000"/>
                </a:solidFill>
              </a:rPr>
              <a:t>قال الشارح - رحمه الله – ( مج3/ج6/ </a:t>
            </a:r>
            <a:r>
              <a:rPr lang="ar-SA" dirty="0" err="1" smtClean="0">
                <a:solidFill>
                  <a:srgbClr val="FF0000"/>
                </a:solidFill>
              </a:rPr>
              <a:t>ص</a:t>
            </a:r>
            <a:r>
              <a:rPr lang="ar-SA" dirty="0" smtClean="0">
                <a:solidFill>
                  <a:srgbClr val="FF0000"/>
                </a:solidFill>
              </a:rPr>
              <a:t> 174- 175 ) :</a:t>
            </a:r>
          </a:p>
          <a:p>
            <a:pPr marL="0" indent="-514350" algn="justLow" rtl="1"/>
            <a:r>
              <a:rPr lang="ar-SA" dirty="0" smtClean="0"/>
              <a:t>” والمسألة اختلف فيها السلف من الصحابة والتابعين والخلف من الأئمة المجتهدين ، حتى بلغت الأقوال إلى ثلاثة عشر قولا أصولا وتفرعت إلى عشرين مذهبا ؛ ا</a:t>
            </a:r>
            <a:r>
              <a:rPr lang="ar-SA" u="sng" dirty="0" smtClean="0">
                <a:solidFill>
                  <a:srgbClr val="FF0000"/>
                </a:solidFill>
              </a:rPr>
              <a:t>لأول</a:t>
            </a:r>
            <a:r>
              <a:rPr lang="ar-SA" dirty="0" smtClean="0"/>
              <a:t> : </a:t>
            </a:r>
            <a:r>
              <a:rPr lang="ar-SA" dirty="0" smtClean="0">
                <a:solidFill>
                  <a:srgbClr val="FF0000"/>
                </a:solidFill>
              </a:rPr>
              <a:t>أنه لغو لا حكم له في شيء من الأشياء </a:t>
            </a:r>
            <a:r>
              <a:rPr lang="ar-SA" dirty="0" smtClean="0"/>
              <a:t>؛ وهو قول جماعة من السلف ، وهو قول الظاهرية ... وهذا القول أقرب الأقوال المذكورة وأرجحها عندي ؛ فلم أسرد  منها شيئا سواه ” . </a:t>
            </a:r>
          </a:p>
          <a:p>
            <a:pPr marL="0" indent="-514350" algn="justLow" rtl="1"/>
            <a:r>
              <a:rPr lang="ar-SA" dirty="0" smtClean="0">
                <a:solidFill>
                  <a:srgbClr val="FF0000"/>
                </a:solidFill>
              </a:rPr>
              <a:t>ومن الأقوال المشهورة التي لم يذكرها الشارح :</a:t>
            </a:r>
          </a:p>
          <a:p>
            <a:pPr algn="justLow" rtl="1"/>
            <a:endParaRPr lang="ar-SA" dirty="0" smtClean="0"/>
          </a:p>
          <a:p>
            <a:pPr algn="justLow" rtl="1"/>
            <a:endParaRPr lang="ar-SA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= أنه يمين يلزم فيها كفارة اليمين </a:t>
            </a:r>
            <a:r>
              <a:rPr lang="ar-SA" dirty="0" smtClean="0"/>
              <a:t>(المذكورة في سورة المائدة:89 ): وهذا هو قول أبي بكر , وعمر, وابن مِسعود , وابنِ عباس وهو مذهب الأئمة الثلاثة ؛ أبي حنيفة ومالك والشافعي .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= أنه ظهار </a:t>
            </a:r>
            <a:r>
              <a:rPr lang="ar-SA" dirty="0" smtClean="0"/>
              <a:t>- أي كقوله لزوجته ” أنت علي كظهر أمي ” – </a:t>
            </a:r>
            <a:r>
              <a:rPr lang="ar-SA" dirty="0" smtClean="0">
                <a:solidFill>
                  <a:srgbClr val="FF0000"/>
                </a:solidFill>
              </a:rPr>
              <a:t>يلزم فيه كفارة الظهار ؛ </a:t>
            </a:r>
            <a:r>
              <a:rPr lang="ar-SA" dirty="0" smtClean="0">
                <a:solidFill>
                  <a:srgbClr val="000000"/>
                </a:solidFill>
              </a:rPr>
              <a:t>وهذا هو المشهور من مذهب الإمام أحمد . </a:t>
            </a: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[2] الحديث الثاني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511342" y="1600201"/>
            <a:ext cx="8915400" cy="4525963"/>
          </a:xfrm>
        </p:spPr>
        <p:txBody>
          <a:bodyPr/>
          <a:lstStyle/>
          <a:p>
            <a:pPr marL="0" algn="justLow" rtl="1"/>
            <a:r>
              <a:rPr lang="ar-SA" dirty="0" smtClean="0"/>
              <a:t>عن عائشة – رضي الله عنها – أن ابنة </a:t>
            </a:r>
            <a:r>
              <a:rPr lang="ar-SA" dirty="0" err="1" smtClean="0"/>
              <a:t>الجَوْنِ</a:t>
            </a:r>
            <a:r>
              <a:rPr lang="ar-SA" dirty="0" smtClean="0"/>
              <a:t> لما أُدخِلَت على رسول الله </a:t>
            </a:r>
            <a:r>
              <a:rPr lang="ar-SA" dirty="0" smtClean="0">
                <a:solidFill>
                  <a:srgbClr val="FF0000"/>
                </a:solidFill>
              </a:rPr>
              <a:t>– صلى الله عليه وسلم – ودنا منها قالت </a:t>
            </a:r>
            <a:r>
              <a:rPr lang="ar-SA" b="1" dirty="0" smtClean="0">
                <a:solidFill>
                  <a:srgbClr val="FF0000"/>
                </a:solidFill>
              </a:rPr>
              <a:t>:أعوذ بالله منك ؛ فقال  { لقد </a:t>
            </a:r>
            <a:r>
              <a:rPr lang="ar-SA" b="1" dirty="0" err="1" smtClean="0">
                <a:solidFill>
                  <a:srgbClr val="FF0000"/>
                </a:solidFill>
              </a:rPr>
              <a:t>عُذت</a:t>
            </a:r>
            <a:r>
              <a:rPr lang="ar-SA" b="1" dirty="0" smtClean="0">
                <a:solidFill>
                  <a:srgbClr val="FF0000"/>
                </a:solidFill>
              </a:rPr>
              <a:t> بعظيم ، الحقي بأهلك }</a:t>
            </a:r>
            <a:r>
              <a:rPr lang="ar-SA" dirty="0" smtClean="0"/>
              <a:t> رواه البخاري.</a:t>
            </a:r>
          </a:p>
          <a:p>
            <a:pPr marL="0" algn="justLow" rtl="1"/>
            <a:r>
              <a:rPr lang="ar-SA" b="1" dirty="0" smtClean="0">
                <a:solidFill>
                  <a:srgbClr val="000000"/>
                </a:solidFill>
              </a:rPr>
              <a:t># قصة ابنة </a:t>
            </a:r>
            <a:r>
              <a:rPr lang="ar-SA" b="1" dirty="0" err="1" smtClean="0">
                <a:solidFill>
                  <a:srgbClr val="000000"/>
                </a:solidFill>
              </a:rPr>
              <a:t>الجوْن</a:t>
            </a:r>
            <a:r>
              <a:rPr lang="ar-SA" b="1" dirty="0" smtClean="0">
                <a:solidFill>
                  <a:srgbClr val="000000"/>
                </a:solidFill>
              </a:rPr>
              <a:t> :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ذكرها الشارح : مج3 ج6 </a:t>
            </a:r>
            <a:r>
              <a:rPr lang="ar-SA" dirty="0" err="1" smtClean="0">
                <a:solidFill>
                  <a:srgbClr val="000000"/>
                </a:solidFill>
              </a:rPr>
              <a:t>ص</a:t>
            </a:r>
            <a:r>
              <a:rPr lang="ar-SA" dirty="0" smtClean="0">
                <a:solidFill>
                  <a:srgbClr val="000000"/>
                </a:solidFill>
              </a:rPr>
              <a:t> 175 – 176 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:</a:t>
            </a:r>
          </a:p>
          <a:p>
            <a:pPr marL="0"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أنَّ قول الرجل لامرأته ” الحقي بأهلك ” طلاق .</a:t>
            </a:r>
          </a:p>
          <a:p>
            <a:pPr marL="0" algn="justLow" rtl="1">
              <a:buFont typeface="Arial" pitchFamily="34" charset="0"/>
              <a:buChar char="•"/>
            </a:pPr>
            <a:endParaRPr lang="ar-SA" dirty="0" smtClean="0">
              <a:solidFill>
                <a:srgbClr val="000000"/>
              </a:solidFill>
            </a:endParaRPr>
          </a:p>
          <a:p>
            <a:pPr marL="0" algn="justLow" rtl="1">
              <a:buFont typeface="Arial" pitchFamily="34" charset="0"/>
              <a:buChar char="•"/>
            </a:pPr>
            <a:endParaRPr lang="ar-SA" dirty="0" smtClean="0">
              <a:solidFill>
                <a:srgbClr val="000000"/>
              </a:solidFill>
            </a:endParaRPr>
          </a:p>
          <a:p>
            <a:pPr marL="0" algn="justLow" rtl="1"/>
            <a:endParaRPr lang="ar-SA" b="1" dirty="0" smtClean="0">
              <a:solidFill>
                <a:srgbClr val="FF0000"/>
              </a:solidFill>
            </a:endParaRPr>
          </a:p>
          <a:p>
            <a:pPr marL="0" algn="justLow" rtl="1"/>
            <a:endParaRPr lang="ar-SA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</a:t>
            </a:r>
            <a:r>
              <a:rPr lang="ar-SA" b="1" dirty="0" smtClean="0">
                <a:solidFill>
                  <a:srgbClr val="FF0000"/>
                </a:solidFill>
              </a:rPr>
              <a:t>[2]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أنَّ قول الرجل لامرأته ” الحقي بأهلك ” كناية طلاق خفية فإذا قالها بنية الطلاق كان قوله طلاقا .</a:t>
            </a:r>
          </a:p>
          <a:p>
            <a:pPr marL="0" algn="justLow" rtl="1"/>
            <a:r>
              <a:rPr lang="ar-SA" b="1" u="sng" dirty="0" smtClean="0">
                <a:solidFill>
                  <a:srgbClr val="FF0000"/>
                </a:solidFill>
              </a:rPr>
              <a:t>فائدة </a:t>
            </a:r>
            <a:r>
              <a:rPr lang="ar-SA" dirty="0" smtClean="0">
                <a:solidFill>
                  <a:srgbClr val="000000"/>
                </a:solidFill>
              </a:rPr>
              <a:t>: قسم بعض أهل العلم الألفاظ التي يقع </a:t>
            </a:r>
            <a:r>
              <a:rPr lang="ar-SA" dirty="0" err="1" smtClean="0">
                <a:solidFill>
                  <a:srgbClr val="000000"/>
                </a:solidFill>
              </a:rPr>
              <a:t>بها</a:t>
            </a:r>
            <a:r>
              <a:rPr lang="ar-SA" dirty="0" smtClean="0">
                <a:solidFill>
                  <a:srgbClr val="000000"/>
                </a:solidFill>
              </a:rPr>
              <a:t> الطلاق إلى ألفاظ صريحة وألفاظ كنايات ( خفية وظاهرة ) :</a:t>
            </a:r>
          </a:p>
          <a:p>
            <a:pPr algn="justLow" rtl="1"/>
            <a:r>
              <a:rPr lang="ar-SA" dirty="0" smtClean="0">
                <a:solidFill>
                  <a:srgbClr val="000000"/>
                </a:solidFill>
              </a:rPr>
              <a:t>أما الصريحة : فهي لفظ الطلاق ، وما اشتق منه .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وأما الكناية الخفية : فكقول الرجل لزوجته : ” الحقي بأهلك ” </a:t>
            </a:r>
            <a:r>
              <a:rPr lang="ar-SA" dirty="0" err="1" smtClean="0">
                <a:solidFill>
                  <a:srgbClr val="000000"/>
                </a:solidFill>
              </a:rPr>
              <a:t>و</a:t>
            </a:r>
            <a:r>
              <a:rPr lang="ar-SA" dirty="0" smtClean="0">
                <a:solidFill>
                  <a:srgbClr val="000000"/>
                </a:solidFill>
              </a:rPr>
              <a:t> “ لست لي بزوجة ” .. </a:t>
            </a:r>
            <a:r>
              <a:rPr lang="ar-SA" dirty="0" err="1" smtClean="0">
                <a:solidFill>
                  <a:srgbClr val="000000"/>
                </a:solidFill>
              </a:rPr>
              <a:t>إلخ</a:t>
            </a:r>
            <a:r>
              <a:rPr lang="ar-SA" dirty="0" smtClean="0">
                <a:solidFill>
                  <a:srgbClr val="000000"/>
                </a:solidFill>
              </a:rPr>
              <a:t> </a:t>
            </a:r>
          </a:p>
          <a:p>
            <a:pPr algn="justLow" rtl="1"/>
            <a:r>
              <a:rPr lang="ar-SA" dirty="0" smtClean="0">
                <a:solidFill>
                  <a:srgbClr val="000000"/>
                </a:solidFill>
              </a:rPr>
              <a:t>وأما الكناية الظاهرة : فكقوله : ”تزوجي من شئت“و“ أنت </a:t>
            </a:r>
            <a:r>
              <a:rPr lang="ar-SA" dirty="0" err="1" smtClean="0">
                <a:solidFill>
                  <a:srgbClr val="000000"/>
                </a:solidFill>
              </a:rPr>
              <a:t>بائن</a:t>
            </a:r>
            <a:r>
              <a:rPr lang="ar-SA" dirty="0" smtClean="0">
                <a:solidFill>
                  <a:srgbClr val="000000"/>
                </a:solidFill>
              </a:rPr>
              <a:t>“  </a:t>
            </a:r>
            <a:r>
              <a:rPr lang="ar-SA" dirty="0" err="1" smtClean="0">
                <a:solidFill>
                  <a:srgbClr val="000000"/>
                </a:solidFill>
              </a:rPr>
              <a:t>إلخ</a:t>
            </a:r>
            <a:r>
              <a:rPr lang="ar-SA" dirty="0" smtClean="0">
                <a:solidFill>
                  <a:srgbClr val="000000"/>
                </a:solidFill>
              </a:rPr>
              <a:t> </a:t>
            </a:r>
          </a:p>
          <a:p>
            <a:pPr algn="justLow" rtl="1"/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[3] الحديث الثالث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عمرو بنِ شعيب عن أبيه عن جده – رضي الله عنهما – قال  </a:t>
            </a:r>
            <a:r>
              <a:rPr lang="ar-SA" dirty="0" smtClean="0">
                <a:solidFill>
                  <a:srgbClr val="FF0000"/>
                </a:solidFill>
              </a:rPr>
              <a:t>قال رسول الله – صلى الله عليه وسلم –</a:t>
            </a:r>
            <a:r>
              <a:rPr lang="ar-SA" b="1" dirty="0" smtClean="0">
                <a:solidFill>
                  <a:srgbClr val="FF0000"/>
                </a:solidFill>
              </a:rPr>
              <a:t>:{ لا نذر لابنِ آدم فيما لا يملكُ ، ولا عِتقَ له فيما لا يملكُ ، ولا طلاق له فيما لا يملكُ } ،</a:t>
            </a:r>
            <a:r>
              <a:rPr lang="ar-SA" dirty="0" smtClean="0"/>
              <a:t> أخرجه أبو داود والترمذي وصححه ، ونُقِلَ عن البخاري أنه أصحُّ ما ورد فيه - أي في الباب - 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:</a:t>
            </a:r>
          </a:p>
          <a:p>
            <a:pPr marL="0" algn="justLow" rtl="1">
              <a:buFont typeface="Arial" pitchFamily="34" charset="0"/>
              <a:buChar char="•"/>
            </a:pPr>
            <a:r>
              <a:rPr lang="ar-SA" dirty="0" smtClean="0"/>
              <a:t>عدم جواز تصرف الإنسان فيما لا يملك .</a:t>
            </a:r>
          </a:p>
          <a:p>
            <a:pPr marL="0" algn="justLow" rtl="1">
              <a:buFont typeface="Arial" pitchFamily="34" charset="0"/>
              <a:buChar char="•"/>
            </a:pPr>
            <a:r>
              <a:rPr lang="ar-SA" dirty="0" smtClean="0"/>
              <a:t>لا ينعقد النذر إلا في شيء يملكه الناذر وقت نذره . </a:t>
            </a:r>
          </a:p>
          <a:p>
            <a:pPr marL="0" algn="justLow" rtl="1"/>
            <a:endParaRPr lang="ar-SA" dirty="0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تابع [3]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عدم تحقق العتق إذا كان المعتق غير مالك للرقيق المُعْتَق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عدم وقوع طلاق من طلق امرأة ليست زوجة له . </a:t>
            </a:r>
          </a:p>
          <a:p>
            <a:pPr rtl="1"/>
            <a:r>
              <a:rPr lang="ar-SA" b="1" u="sng" dirty="0" smtClean="0">
                <a:solidFill>
                  <a:srgbClr val="FF0000"/>
                </a:solidFill>
              </a:rPr>
              <a:t>فائدة </a:t>
            </a:r>
            <a:r>
              <a:rPr lang="ar-SA" dirty="0" smtClean="0"/>
              <a:t>: اختلف الأئمة الأربعة في مسألة : من قال ” إن تزوجت فلانة فهي طالق ” هل يقع طلاقه ( المعلق ) أم لا ؟ على ثلاثة أقوال 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قال الشافعي وأحمد : لا يقع طلاقه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قال أبو حنيفة : يقع طلاقه .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قال مالك : يقع طلاقه إن خص امرأة بعينها ، ولا يقع إن عمم (أي قال : كل امرأة أتزوجها فهي طالق ) . </a:t>
            </a:r>
          </a:p>
          <a:p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[4] الحديث الرابع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عائشة – رضي الله عنها – </a:t>
            </a:r>
            <a:r>
              <a:rPr lang="ar-SA" dirty="0" smtClean="0">
                <a:solidFill>
                  <a:srgbClr val="FF0000"/>
                </a:solidFill>
              </a:rPr>
              <a:t>عن النبي – صلى الله عليه وسلم – قال : { رُفع القلم عن ثلاثة : عن النائم حتى يستيقظ ، وعن الصغير حتى يَكْبَرَ ، وعن المجنون حتى يَعقِل أو يفيق } </a:t>
            </a:r>
            <a:r>
              <a:rPr lang="ar-SA" dirty="0" smtClean="0"/>
              <a:t>؛ رواه أحمد والأربعة إلا الترمذي ، وصححه الحاكم ، وأخرجه ابن حِبان 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معاني أهمِ مفردات  الحديث :</a:t>
            </a:r>
            <a:endParaRPr lang="ar-SA" dirty="0" smtClean="0"/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=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رُفع القلم عن ثلاثة : </a:t>
            </a:r>
            <a:r>
              <a:rPr lang="ar-SA" dirty="0" smtClean="0">
                <a:solidFill>
                  <a:srgbClr val="000000"/>
                </a:solidFill>
              </a:rPr>
              <a:t>أي : رفع قلم الملائكة الكتبة ؛ بمعنى : أُزيل التكليف والمؤاخذة على التقصير عن ثلاثة أنواع من الناس .</a:t>
            </a:r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=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يكبر :</a:t>
            </a:r>
            <a:r>
              <a:rPr lang="ar-SA" dirty="0" smtClean="0">
                <a:solidFill>
                  <a:srgbClr val="000000"/>
                </a:solidFill>
              </a:rPr>
              <a:t> أي : يبلغَ ؛ وقيل : يطيقَ الصيام ويحصي الصلاة . 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تابع [4]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= المجنون : </a:t>
            </a:r>
            <a:r>
              <a:rPr lang="ar-SA" dirty="0" smtClean="0"/>
              <a:t>أي  : زائل العقل ؛ فيدخل فيه السكران </a:t>
            </a:r>
            <a:r>
              <a:rPr lang="ar-SA" dirty="0" smtClean="0">
                <a:solidFill>
                  <a:srgbClr val="FF0000"/>
                </a:solidFill>
              </a:rPr>
              <a:t>.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= يفيق : </a:t>
            </a:r>
            <a:r>
              <a:rPr lang="ar-SA" dirty="0" smtClean="0">
                <a:solidFill>
                  <a:srgbClr val="000000"/>
                </a:solidFill>
              </a:rPr>
              <a:t>أي : يعود إليه عقله .</a:t>
            </a:r>
            <a:endParaRPr lang="ar-SA" b="1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أن هؤلاء الثلاثة المذكورين في الحديث لا يتعلق بهم تكليف ؛ فلا يؤاخذون على ما قد يبدر منهم من تقصير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عدم وقوع طلاق النائم ( الذي يهذي في نومه ).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عدم وقوع طلاق المجنون .</a:t>
            </a:r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rtl="1"/>
            <a:r>
              <a:rPr lang="ar-SA" dirty="0" smtClean="0"/>
              <a:t>=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1890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تابع [4]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عدم وقوع طلاق الصبي الصغير ؛ الذي لا تمييز له . – أما الصبي العاقل المميز ففي وقوع الطلاق منه خلاف بين العلماء - .</a:t>
            </a:r>
          </a:p>
          <a:p>
            <a:pPr algn="justLow" rtl="1"/>
            <a:r>
              <a:rPr lang="ar-SA" dirty="0" smtClean="0"/>
              <a:t>فائدة : اختلف أهل العلم في طلاق السكران على قولين :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أنه يقع ؛ وهذا قول علي وابن عباس وجماعة من الصحابة ، وهو مذهب أبي حنيفة ومالك والشافعي .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أنه لا يقع ؛ وهذا قول عثمان وزيد وجابر وعمر بن عبد العزيز وجماعة من السلف ، وهو مذهب أحمد وأهل الظاهر .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1"/>
            <a:ext cx="210978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5613</TotalTime>
  <Words>1161</Words>
  <Application>Microsoft Office PowerPoint</Application>
  <PresentationFormat>A4 Paper (210x297 mm)</PresentationFormat>
  <Paragraphs>96</Paragraphs>
  <Slides>17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عرض تقديمي في PowerPoint</vt:lpstr>
      <vt:lpstr>المحاضرة ا لثامنة</vt:lpstr>
      <vt:lpstr>عنوان المحاضرة</vt:lpstr>
      <vt:lpstr>عناصر المحاضرة</vt:lpstr>
      <vt:lpstr>[1] الحديث الأول</vt:lpstr>
      <vt:lpstr> تابع [1] </vt:lpstr>
      <vt:lpstr>تابع [2]</vt:lpstr>
      <vt:lpstr> تابع [1] </vt:lpstr>
      <vt:lpstr> تابع [1] </vt:lpstr>
      <vt:lpstr>[2] الحديث الثاني</vt:lpstr>
      <vt:lpstr>   تابع[2]    </vt:lpstr>
      <vt:lpstr>[3] الحديث الثالث</vt:lpstr>
      <vt:lpstr>تابع [3]</vt:lpstr>
      <vt:lpstr>[4] الحديث الرابع</vt:lpstr>
      <vt:lpstr>تابع [4]</vt:lpstr>
      <vt:lpstr>تابع [4]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524</cp:revision>
  <dcterms:created xsi:type="dcterms:W3CDTF">2009-10-14T19:14:34Z</dcterms:created>
  <dcterms:modified xsi:type="dcterms:W3CDTF">2012-03-17T11:04:29Z</dcterms:modified>
</cp:coreProperties>
</file>