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00" r:id="rId4"/>
    <p:sldId id="303" r:id="rId5"/>
    <p:sldId id="305" r:id="rId6"/>
    <p:sldId id="330" r:id="rId7"/>
    <p:sldId id="318" r:id="rId8"/>
    <p:sldId id="325" r:id="rId9"/>
    <p:sldId id="328" r:id="rId10"/>
    <p:sldId id="331" r:id="rId11"/>
    <p:sldId id="332" r:id="rId12"/>
    <p:sldId id="333" r:id="rId13"/>
    <p:sldId id="336" r:id="rId14"/>
    <p:sldId id="335" r:id="rId15"/>
    <p:sldId id="334" r:id="rId16"/>
    <p:sldId id="337" r:id="rId17"/>
    <p:sldId id="338" r:id="rId18"/>
    <p:sldId id="339" r:id="rId19"/>
    <p:sldId id="340" r:id="rId20"/>
    <p:sldId id="341" r:id="rId21"/>
    <p:sldId id="321" r:id="rId22"/>
    <p:sldId id="323" r:id="rId23"/>
    <p:sldId id="326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3B84AF"/>
    <a:srgbClr val="FF3300"/>
    <a:srgbClr val="FF0066"/>
    <a:srgbClr val="709256"/>
    <a:srgbClr val="AD99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59" d="100"/>
          <a:sy n="59" d="100"/>
        </p:scale>
        <p:origin x="-1542" y="-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3/26/2012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1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1"/>
            <a:ext cx="2667001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1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checke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  <p:transition>
    <p:checke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hecke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9" y="280988"/>
            <a:ext cx="304799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9" y="1"/>
            <a:ext cx="304799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1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1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hecke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1" y="6367463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  <p:transition>
    <p:checke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0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6" y="274640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9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9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81801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50088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1" y="5791201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914400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2689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checker dir="vert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عنوان 2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1B72C-ACC8-4B85-BE2B-D4397CF4367B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1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4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1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685799" y="2895601"/>
            <a:ext cx="50990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الحديث (2)</a:t>
            </a:r>
            <a:endParaRPr lang="ar-SA" sz="36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محمد سعيد صبري صباح</a:t>
            </a:r>
            <a:endParaRPr lang="en-US" sz="3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4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1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1999" y="2286001"/>
            <a:ext cx="8420100" cy="1470025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pc="-150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 التاسعة</a:t>
            </a:r>
            <a:endParaRPr lang="en-US" spc="-150" dirty="0" smtClean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 المحاضرة</a:t>
            </a:r>
            <a:endParaRPr lang="ar-SA" dirty="0">
              <a:solidFill>
                <a:srgbClr val="3B84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dirty="0" smtClean="0"/>
              <a:t> </a:t>
            </a:r>
            <a:endParaRPr lang="ar-SA" b="1" dirty="0" smtClean="0"/>
          </a:p>
          <a:p>
            <a:pPr rtl="1"/>
            <a:endParaRPr lang="ar-SA" b="1" dirty="0" smtClean="0"/>
          </a:p>
          <a:p>
            <a:pPr algn="ctr" rtl="1"/>
            <a:r>
              <a:rPr lang="ar-SA" sz="4800" b="1" dirty="0" smtClean="0">
                <a:solidFill>
                  <a:srgbClr val="FF0000"/>
                </a:solidFill>
              </a:rPr>
              <a:t>دراسة </a:t>
            </a:r>
            <a:r>
              <a:rPr lang="ar-SA" sz="4800" b="1" dirty="0" smtClean="0">
                <a:solidFill>
                  <a:srgbClr val="FF0000"/>
                </a:solidFill>
              </a:rPr>
              <a:t>لحديثين من باب الأدب</a:t>
            </a:r>
            <a:br>
              <a:rPr lang="ar-SA" sz="4800" b="1" dirty="0" smtClean="0">
                <a:solidFill>
                  <a:srgbClr val="FF0000"/>
                </a:solidFill>
              </a:rPr>
            </a:br>
            <a:endParaRPr lang="ar-SA" sz="4800" b="1" dirty="0" smtClean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dirty="0" smtClean="0">
                <a:solidFill>
                  <a:srgbClr val="3B84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عناصر المحاضرة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 </a:t>
            </a:r>
          </a:p>
          <a:p>
            <a:pPr algn="ctr" rtl="1"/>
            <a:endParaRPr lang="ar-SA" b="1" dirty="0" smtClean="0">
              <a:solidFill>
                <a:srgbClr val="FF0000"/>
              </a:solidFill>
            </a:endParaRPr>
          </a:p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(ح1/ 1356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131 – 137 )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[2] الحديث الثاني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 </a:t>
            </a:r>
          </a:p>
          <a:p>
            <a:pPr marL="0" algn="ctr" rtl="1"/>
            <a:r>
              <a:rPr lang="ar-SA" b="1" dirty="0" smtClean="0">
                <a:solidFill>
                  <a:srgbClr val="FF0000"/>
                </a:solidFill>
              </a:rPr>
              <a:t>(ح16/ 1371 ، </a:t>
            </a:r>
            <a:r>
              <a:rPr lang="ar-SA" b="1" dirty="0" err="1" smtClean="0">
                <a:solidFill>
                  <a:srgbClr val="FF0000"/>
                </a:solidFill>
              </a:rPr>
              <a:t>ص</a:t>
            </a:r>
            <a:r>
              <a:rPr lang="ar-SA" b="1" dirty="0" smtClean="0">
                <a:solidFill>
                  <a:srgbClr val="FF0000"/>
                </a:solidFill>
              </a:rPr>
              <a:t> 157- 158)</a:t>
            </a: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rtl="1"/>
            <a:endParaRPr lang="ar-SA" b="1" dirty="0" smtClean="0">
              <a:solidFill>
                <a:srgbClr val="FF0000"/>
              </a:solidFill>
            </a:endParaRPr>
          </a:p>
          <a:p>
            <a:pPr marL="0" algn="ctr" rtl="1"/>
            <a:endParaRPr lang="ar-SA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[1] الحديث الأول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أبي هريرة </a:t>
            </a:r>
            <a:r>
              <a:rPr lang="ar-SA" sz="2800" dirty="0" smtClean="0"/>
              <a:t>– رضي الله عنه – </a:t>
            </a:r>
            <a:r>
              <a:rPr lang="ar-SA" dirty="0" smtClean="0"/>
              <a:t>قال :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 { حَقُّ المُسلِمِ على المسلِمِ سِتٍّ :إذا لقيتَهُ فسلِّمْ عليه ، وإذا دعاك فأَجِبْهُ , وإذا استنصحكَ فانصَحْهُ , وإذا عطس فَحَمِدَ الله </a:t>
            </a:r>
            <a:r>
              <a:rPr lang="ar-SA" dirty="0" err="1" smtClean="0">
                <a:solidFill>
                  <a:srgbClr val="FF0000"/>
                </a:solidFill>
              </a:rPr>
              <a:t>فَشَمِّتـْهُ </a:t>
            </a:r>
            <a:r>
              <a:rPr lang="ar-SA" dirty="0" smtClean="0">
                <a:solidFill>
                  <a:srgbClr val="FF0000"/>
                </a:solidFill>
              </a:rPr>
              <a:t>, وإذا مَرِضَ فَعُدْهُ , وإذا ماتَ </a:t>
            </a:r>
            <a:r>
              <a:rPr lang="ar-SA" dirty="0" err="1" smtClean="0">
                <a:solidFill>
                  <a:srgbClr val="FF0000"/>
                </a:solidFill>
              </a:rPr>
              <a:t>فاتـْبَعْهُ </a:t>
            </a:r>
            <a:r>
              <a:rPr lang="ar-SA" dirty="0" smtClean="0">
                <a:solidFill>
                  <a:srgbClr val="FF0000"/>
                </a:solidFill>
              </a:rPr>
              <a:t>.</a:t>
            </a:r>
            <a:r>
              <a:rPr lang="ar-SA" dirty="0" smtClean="0"/>
              <a:t> رواه مسلم .</a:t>
            </a:r>
          </a:p>
          <a:p>
            <a:pPr marL="0" algn="justLow" rtl="1"/>
            <a:endParaRPr lang="ar-SA" dirty="0" smtClean="0"/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 الحديث :</a:t>
            </a:r>
          </a:p>
          <a:p>
            <a:pPr marL="324000" algn="justLow" rtl="1"/>
            <a:r>
              <a:rPr lang="ar-SA" dirty="0" smtClean="0">
                <a:solidFill>
                  <a:srgbClr val="FF0000"/>
                </a:solidFill>
              </a:rPr>
              <a:t>= حق : المراد </a:t>
            </a:r>
            <a:r>
              <a:rPr lang="ar-SA" dirty="0" err="1" smtClean="0">
                <a:solidFill>
                  <a:srgbClr val="FF0000"/>
                </a:solidFill>
              </a:rPr>
              <a:t>به</a:t>
            </a:r>
            <a:r>
              <a:rPr lang="ar-SA" dirty="0" smtClean="0">
                <a:solidFill>
                  <a:srgbClr val="FF0000"/>
                </a:solidFill>
              </a:rPr>
              <a:t> : </a:t>
            </a:r>
            <a:r>
              <a:rPr lang="ar-SA" dirty="0" smtClean="0"/>
              <a:t>أي : ما لا ينبغي </a:t>
            </a:r>
            <a:r>
              <a:rPr lang="ar-SA" dirty="0" err="1" smtClean="0"/>
              <a:t>تركـُه </a:t>
            </a:r>
            <a:r>
              <a:rPr lang="ar-SA" dirty="0" smtClean="0"/>
              <a:t>, ويكون فعله إما </a:t>
            </a:r>
            <a:r>
              <a:rPr lang="ar-SA" dirty="0" smtClean="0"/>
              <a:t>واجباً </a:t>
            </a:r>
            <a:r>
              <a:rPr lang="ar-SA" dirty="0" smtClean="0"/>
              <a:t>أو </a:t>
            </a:r>
            <a:r>
              <a:rPr lang="ar-SA" dirty="0" smtClean="0"/>
              <a:t>مندوباً ندباً مؤكداً </a:t>
            </a:r>
            <a:r>
              <a:rPr lang="ar-SA" dirty="0" smtClean="0"/>
              <a:t>شبيها بالواجب الذي لا ينبغي تركه .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فسلِّمْ عليه : </a:t>
            </a:r>
            <a:r>
              <a:rPr lang="ar-SA" dirty="0" smtClean="0"/>
              <a:t>أي : قل له السلام عليك , أي : اسم الله ( السلام ) عليك ؛ والمعنى : أي أنت في حفظ الله ؛ كما يُقال : الله معك ، والله </a:t>
            </a:r>
            <a:r>
              <a:rPr lang="ar-SA" dirty="0" err="1" smtClean="0"/>
              <a:t>يَصْحَبُك</a:t>
            </a:r>
            <a:r>
              <a:rPr lang="ar-SA" dirty="0" smtClean="0"/>
              <a:t> . وقيل : ليس المقصود بالسلام هنا اسم </a:t>
            </a:r>
            <a:r>
              <a:rPr lang="ar-SA" dirty="0" smtClean="0"/>
              <a:t>الله(السلام)  بل المقصود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smtClean="0"/>
              <a:t>السلامة ؛ والمعنى : أي : سلامة الله ملازمة </a:t>
            </a:r>
            <a:r>
              <a:rPr lang="ar-SA" dirty="0" err="1" smtClean="0"/>
              <a:t>لك </a:t>
            </a:r>
            <a:r>
              <a:rPr lang="ar-SA" dirty="0" smtClean="0"/>
              <a:t>. 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استنصحك : </a:t>
            </a:r>
            <a:r>
              <a:rPr lang="ar-SA" dirty="0" smtClean="0"/>
              <a:t>أي : طلب منك النصيحة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</a:t>
            </a:r>
            <a:r>
              <a:rPr lang="ar-SA" dirty="0" err="1" smtClean="0">
                <a:solidFill>
                  <a:srgbClr val="FF0000"/>
                </a:solidFill>
              </a:rPr>
              <a:t>فشمِّتـْه </a:t>
            </a:r>
            <a:r>
              <a:rPr lang="ar-SA" dirty="0" smtClean="0">
                <a:solidFill>
                  <a:srgbClr val="FF0000"/>
                </a:solidFill>
              </a:rPr>
              <a:t>: </a:t>
            </a:r>
            <a:r>
              <a:rPr lang="ar-SA" dirty="0" smtClean="0"/>
              <a:t>أي : أزل عنه شماتة الأعداء بالدعاء له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= فعدهُ : </a:t>
            </a:r>
            <a:r>
              <a:rPr lang="ar-SA" dirty="0" smtClean="0"/>
              <a:t>أي : زُرْهُ في مرضه .</a:t>
            </a:r>
          </a:p>
          <a:p>
            <a:pPr algn="justLow"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[2]</a:t>
            </a:r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 bwMode="auto">
          <a:xfrm>
            <a:off x="679784" y="304800"/>
            <a:ext cx="8801100" cy="1265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Arial" pitchFamily="34" charset="0"/>
              </a:rPr>
              <a:t>تابع [1]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أنَّ هذه الأمور المذكورة هي حقوق المسلم على المسلم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أنَّ الأمر </a:t>
            </a:r>
            <a:r>
              <a:rPr lang="ar-SA" dirty="0" smtClean="0"/>
              <a:t>بالسلام ( فسلم ) دليل على وجوب الابتداء </a:t>
            </a:r>
            <a:r>
              <a:rPr lang="ar-SA" dirty="0" err="1" smtClean="0"/>
              <a:t>به</a:t>
            </a:r>
            <a:r>
              <a:rPr lang="ar-SA" dirty="0" smtClean="0"/>
              <a:t> ؛ خلافا لمن قال بأن ردَّ السلام هو الواجب وأما الابتداء </a:t>
            </a:r>
            <a:r>
              <a:rPr lang="ar-SA" dirty="0" err="1" smtClean="0"/>
              <a:t>به</a:t>
            </a:r>
            <a:r>
              <a:rPr lang="ar-SA" dirty="0" smtClean="0"/>
              <a:t> فهو سنة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يؤخذ من مفهوم (حق المسلم على المسلم ) : أن </a:t>
            </a:r>
            <a:r>
              <a:rPr lang="ar-SA" dirty="0" smtClean="0"/>
              <a:t>الذميَّ </a:t>
            </a:r>
            <a:r>
              <a:rPr lang="ar-SA" dirty="0" smtClean="0"/>
              <a:t>ليس له حق في إلقاء السلام عليه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أنَّ إجابة </a:t>
            </a:r>
            <a:r>
              <a:rPr lang="ar-SA" dirty="0" smtClean="0"/>
              <a:t>الدعوة إلى وليمة العرس واجبة ، وإلى غيرها من الولائم المباحة مندوبة . </a:t>
            </a: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solidFill>
                <a:srgbClr val="FF00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أنَّ </a:t>
            </a:r>
            <a:r>
              <a:rPr lang="ar-SA" dirty="0" smtClean="0"/>
              <a:t>بذل </a:t>
            </a:r>
            <a:r>
              <a:rPr lang="ar-SA" dirty="0" smtClean="0"/>
              <a:t>النصيحة لمن </a:t>
            </a:r>
            <a:r>
              <a:rPr lang="ar-SA" dirty="0" smtClean="0"/>
              <a:t>يطلبها </a:t>
            </a:r>
            <a:r>
              <a:rPr lang="ar-SA" dirty="0" err="1" smtClean="0"/>
              <a:t>واجب </a:t>
            </a:r>
            <a:r>
              <a:rPr lang="ar-SA" dirty="0" smtClean="0"/>
              <a:t>، وأما بذلها لمن لم يطلبْها فغير واجب ؛ لكنه مندوب لكونه من الدلالة على الخير </a:t>
            </a:r>
            <a:r>
              <a:rPr lang="ar-SA" dirty="0" smtClean="0"/>
              <a:t>والمعروف</a:t>
            </a:r>
            <a:endParaRPr lang="ar-SA" dirty="0" smtClean="0"/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وجوب تشميت العاطس الحامد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يؤخذُ من مفهوم الحديث : أنه لا يُشَمَّتُ غيرُ المسلم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عِظَمُ نعمةِ الله سبحانه على العاطس ؛ فإنه سبحانه أذهب عن العاطس الضرر بنعمة </a:t>
            </a:r>
            <a:r>
              <a:rPr lang="ar-SA" dirty="0" err="1" smtClean="0"/>
              <a:t>العطاس</a:t>
            </a:r>
            <a:r>
              <a:rPr lang="ar-SA" dirty="0" smtClean="0"/>
              <a:t> ، ثم شرع له الحمد الذي يثاب عليه .</a:t>
            </a:r>
          </a:p>
          <a:p>
            <a:pPr algn="justLow" rtl="1"/>
            <a:r>
              <a:rPr lang="ar-SA" dirty="0" smtClean="0">
                <a:solidFill>
                  <a:srgbClr val="FF0000"/>
                </a:solidFill>
              </a:rPr>
              <a:t>   قال الشارح رحمه الله  ( سبل السلام : مج4 ج8 </a:t>
            </a:r>
            <a:r>
              <a:rPr lang="ar-SA" dirty="0" err="1" smtClean="0">
                <a:solidFill>
                  <a:srgbClr val="FF0000"/>
                </a:solidFill>
              </a:rPr>
              <a:t>ص</a:t>
            </a:r>
            <a:r>
              <a:rPr lang="ar-SA" dirty="0" smtClean="0">
                <a:solidFill>
                  <a:srgbClr val="FF0000"/>
                </a:solidFill>
              </a:rPr>
              <a:t> 136) : </a:t>
            </a:r>
          </a:p>
          <a:p>
            <a:pPr algn="justLow" rtl="1">
              <a:buFont typeface="Arial" pitchFamily="34" charset="0"/>
              <a:buChar char="•"/>
            </a:pPr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” ولما كان العاطس قد حصل له </a:t>
            </a:r>
            <a:r>
              <a:rPr lang="ar-SA" dirty="0" err="1" smtClean="0"/>
              <a:t>بالعطاس</a:t>
            </a:r>
            <a:r>
              <a:rPr lang="ar-SA" dirty="0" smtClean="0"/>
              <a:t> نعمة ومنفعة بخروج الأبخرةِ المحتقنةِ في دماغه التي لو بقيت فيه أحدثت أدواء عَسِرَة ؛ شُرِعَ له حمدُ الله على هذه النعمة مع بقاء أعضائه على هيئتها والتئامها بعد هذه الزلزلة التي هي للبدن كزلزلة الأرض ”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وجوب عيادة المسلم للمسلم ( معروفا كان أو غيرَ معروف ، قريبا كان أو غيرَ قريب) – وذهب الجمهور إلى أنها مندوبة –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يؤخذُ من مفهوم الحديث : أنه لا يُعاد الذمي ؛ إلا أنه قد ثبت أنه – صلى الله عليه وسلم – عاد خادمـه الذمي فأسلم ببركـة عيادتـه لـــه  </a:t>
            </a:r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وكذلك زار عمَّه أبا طالب في مرض موته وعرض عليه كلمة </a:t>
            </a:r>
            <a:r>
              <a:rPr lang="en-US" dirty="0" smtClean="0"/>
              <a:t> </a:t>
            </a:r>
            <a:r>
              <a:rPr lang="ar-SA" dirty="0" smtClean="0"/>
              <a:t>الإسلام .</a:t>
            </a:r>
          </a:p>
          <a:p>
            <a:pPr algn="justLow" rtl="1">
              <a:buFont typeface="Arial" pitchFamily="34" charset="0"/>
              <a:buChar char="•"/>
            </a:pPr>
            <a:r>
              <a:rPr lang="ar-SA" dirty="0" smtClean="0"/>
              <a:t>وجوب تشييع جنازة المسلم (معروفا كان أو غيرَ معروف) . </a:t>
            </a:r>
          </a:p>
          <a:p>
            <a:pPr algn="justLow" rtl="1"/>
            <a:r>
              <a:rPr lang="ar-SA" b="1" u="sng" dirty="0" smtClean="0">
                <a:solidFill>
                  <a:srgbClr val="009900"/>
                </a:solidFill>
              </a:rPr>
              <a:t>فوائد متعلقة بالسلام :</a:t>
            </a:r>
          </a:p>
          <a:p>
            <a:pPr marL="514350" indent="-514350" algn="justLow" rtl="1"/>
            <a:r>
              <a:rPr lang="ar-SA" dirty="0" smtClean="0">
                <a:solidFill>
                  <a:srgbClr val="009900"/>
                </a:solidFill>
              </a:rPr>
              <a:t>= السلام مشروع بالكتاب والسنة :</a:t>
            </a:r>
          </a:p>
          <a:p>
            <a:pPr marL="0" indent="-514350" algn="justLow" rtl="1"/>
            <a:r>
              <a:rPr lang="ar-SA" dirty="0" smtClean="0"/>
              <a:t> قال تعالى : { يا أيها الذين آمنوا لا تدخلوا بيوتا غير بيوتكم حتى تستأنسوا وتسلموا على أهلها } , وقال سبحانه :{ وإذا حُييتُم بتحية فحيوا بأحسَنَ منها أو ردوها } . وقال - صلى الله عليه وسلم – : { لا</a:t>
            </a:r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تدخلوا الجنة حتى تؤمنوا ، ولا تؤمنوا حتى تحابوا ، أولا أدلكم على </a:t>
            </a:r>
            <a:endParaRPr lang="en-US" dirty="0" smtClean="0"/>
          </a:p>
          <a:p>
            <a:pPr rtl="1"/>
            <a:r>
              <a:rPr lang="ar-SA" dirty="0" smtClean="0"/>
              <a:t>شيء إذا فعلتموه تحاببتم : أفشوا السلام بينكم } .</a:t>
            </a:r>
          </a:p>
          <a:p>
            <a:pPr marL="514350" indent="-514350" algn="justLow" rtl="1"/>
            <a:r>
              <a:rPr lang="ar-SA" dirty="0" smtClean="0">
                <a:solidFill>
                  <a:srgbClr val="009900"/>
                </a:solidFill>
              </a:rPr>
              <a:t>= أقل السلام : </a:t>
            </a:r>
            <a:r>
              <a:rPr lang="ar-SA" dirty="0" smtClean="0"/>
              <a:t>السلام عليكم ؛ فإن كان </a:t>
            </a:r>
            <a:r>
              <a:rPr lang="ar-SA" dirty="0" smtClean="0"/>
              <a:t>المسلـَّمُ </a:t>
            </a:r>
            <a:r>
              <a:rPr lang="ar-SA" dirty="0" smtClean="0"/>
              <a:t>عليه واحدا تناوله (السلام ) وملائكته .</a:t>
            </a:r>
          </a:p>
          <a:p>
            <a:pPr marL="514350" indent="-514350" rtl="1"/>
            <a:r>
              <a:rPr lang="ar-SA" dirty="0" smtClean="0">
                <a:solidFill>
                  <a:srgbClr val="009900"/>
                </a:solidFill>
              </a:rPr>
              <a:t>= أكمل السلام : </a:t>
            </a:r>
            <a:r>
              <a:rPr lang="ar-SA" dirty="0" smtClean="0"/>
              <a:t>السلام عليكم ورحمة الله وبركاته .</a:t>
            </a:r>
          </a:p>
          <a:p>
            <a:pPr marL="514350" indent="-514350" rtl="1"/>
            <a:r>
              <a:rPr lang="ar-SA" dirty="0" smtClean="0">
                <a:solidFill>
                  <a:srgbClr val="009900"/>
                </a:solidFill>
              </a:rPr>
              <a:t>= السلام </a:t>
            </a:r>
            <a:r>
              <a:rPr lang="ar-SA" dirty="0" err="1" smtClean="0">
                <a:solidFill>
                  <a:srgbClr val="009900"/>
                </a:solidFill>
              </a:rPr>
              <a:t>المُجزىء</a:t>
            </a:r>
            <a:r>
              <a:rPr lang="ar-SA" dirty="0" smtClean="0">
                <a:solidFill>
                  <a:srgbClr val="009900"/>
                </a:solidFill>
              </a:rPr>
              <a:t> : </a:t>
            </a:r>
            <a:r>
              <a:rPr lang="ar-SA" dirty="0" smtClean="0"/>
              <a:t>السلام عليك , سلام عليك , السلام عليكم .</a:t>
            </a:r>
          </a:p>
          <a:p>
            <a:pPr marL="324000" indent="-514350" rtl="1"/>
            <a:r>
              <a:rPr lang="ar-SA" dirty="0" smtClean="0">
                <a:solidFill>
                  <a:srgbClr val="009900"/>
                </a:solidFill>
              </a:rPr>
              <a:t>= إذا كان </a:t>
            </a:r>
            <a:r>
              <a:rPr lang="ar-SA" dirty="0" smtClean="0">
                <a:solidFill>
                  <a:srgbClr val="009900"/>
                </a:solidFill>
              </a:rPr>
              <a:t>المسلـَّمُ </a:t>
            </a:r>
            <a:r>
              <a:rPr lang="ar-SA" dirty="0" smtClean="0">
                <a:solidFill>
                  <a:srgbClr val="009900"/>
                </a:solidFill>
              </a:rPr>
              <a:t>عليه واحدا : </a:t>
            </a:r>
            <a:r>
              <a:rPr lang="ar-SA" dirty="0" smtClean="0"/>
              <a:t>كان رد السلام واجبا وجوبا عينيا في حقه .</a:t>
            </a:r>
          </a:p>
          <a:p>
            <a:pPr marL="514350" indent="-514350"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إذا كان </a:t>
            </a:r>
            <a:r>
              <a:rPr lang="ar-SA" dirty="0" smtClean="0">
                <a:solidFill>
                  <a:srgbClr val="009900"/>
                </a:solidFill>
              </a:rPr>
              <a:t>المسلـَّمُ </a:t>
            </a:r>
            <a:r>
              <a:rPr lang="ar-SA" dirty="0" smtClean="0">
                <a:solidFill>
                  <a:srgbClr val="009900"/>
                </a:solidFill>
              </a:rPr>
              <a:t>عليهم جماعة : </a:t>
            </a:r>
            <a:r>
              <a:rPr lang="ar-SA" dirty="0" smtClean="0"/>
              <a:t>كان رد السلام فرض كفاية في حقهم.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يسن إلقاء السلام </a:t>
            </a:r>
            <a:r>
              <a:rPr lang="ar-SA" dirty="0" smtClean="0"/>
              <a:t>عند الانصراف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يسن إلقاء السلام </a:t>
            </a:r>
            <a:r>
              <a:rPr lang="ar-SA" dirty="0" smtClean="0"/>
              <a:t>عند دخول البيت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يسن إلقاء السلام </a:t>
            </a:r>
            <a:r>
              <a:rPr lang="ar-SA" dirty="0" smtClean="0"/>
              <a:t>عند دخول بيت خالٍ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يسن إلقاء السلام </a:t>
            </a:r>
            <a:r>
              <a:rPr lang="ar-SA" dirty="0" smtClean="0"/>
              <a:t>عند دخول مسجد خالٍ ؛ بأن يقول : السلام علينا وعلى عباد الله الصالحين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امرأة أجنبية إلا أن تكون عجوزا .</a:t>
            </a:r>
          </a:p>
          <a:p>
            <a:pPr marL="514350" indent="-514350" rtl="1">
              <a:buFont typeface="+mj-lt"/>
              <a:buAutoNum type="arabicPeriod"/>
            </a:pPr>
            <a:endParaRPr lang="ar-SA" dirty="0" smtClean="0">
              <a:solidFill>
                <a:srgbClr val="009900"/>
              </a:solidFill>
            </a:endParaRPr>
          </a:p>
          <a:p>
            <a:pPr marL="514350" indent="-514350" rtl="1">
              <a:buFont typeface="+mj-lt"/>
              <a:buAutoNum type="arabicPeriod"/>
            </a:pPr>
            <a:endParaRPr lang="ar-SA" dirty="0" smtClean="0">
              <a:solidFill>
                <a:srgbClr val="0099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بتلاوة القرآن الكريم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بذكر الله سبحانه.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بالتلبية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بوعظ الناس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بإلقاء خطبة على الناس .</a:t>
            </a:r>
          </a:p>
          <a:p>
            <a:pPr rtl="1"/>
            <a:r>
              <a:rPr lang="ar-SA" dirty="0" smtClean="0"/>
              <a:t>= يكره إلقاء السلام على  من هو منشغل بتعليم الناس الحديث .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يكره إلقاء السلام </a:t>
            </a:r>
            <a:r>
              <a:rPr lang="ar-SA" dirty="0" smtClean="0"/>
              <a:t>على  من هو منشغل بالاستماع لخطبة أو موعظة أو نحوهما 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>
                <a:solidFill>
                  <a:srgbClr val="009900"/>
                </a:solidFill>
              </a:rPr>
              <a:t>= من آداب السلام 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 يسلم الراكب على الماشي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 يسلم الماشي على القاعد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 يسلم الصغير على الكبير 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dirty="0" smtClean="0"/>
              <a:t>أن يسلم القليل على الكثير.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ما ورد في الحديث الصحيح ( سنن أبي داود) : { إذا لقي أحدكم صاحبه فليسلم عليه ، فإن حال بينهما شجرة أو جدار ثم </a:t>
            </a:r>
            <a:r>
              <a:rPr lang="ar-SA" dirty="0" err="1" smtClean="0"/>
              <a:t>لقيه</a:t>
            </a:r>
            <a:r>
              <a:rPr lang="ar-SA" dirty="0" smtClean="0"/>
              <a:t> فليسلم عليه } .</a:t>
            </a:r>
          </a:p>
          <a:p>
            <a:pPr marL="514350" indent="-514350" rtl="1">
              <a:buFont typeface="+mj-lt"/>
              <a:buAutoNum type="arabicPeriod"/>
            </a:pPr>
            <a:endParaRPr lang="ar-SA" dirty="0" smtClean="0"/>
          </a:p>
          <a:p>
            <a:pPr rtl="1"/>
            <a:endParaRPr lang="ar-SA" dirty="0" smtClean="0">
              <a:solidFill>
                <a:srgbClr val="0099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9154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>
                <a:solidFill>
                  <a:srgbClr val="009900"/>
                </a:solidFill>
              </a:rPr>
              <a:t>فوائد متعلقة بالنصيحة :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النصيحة عماد الدين :</a:t>
            </a:r>
          </a:p>
          <a:p>
            <a:pPr algn="justLow" rtl="1"/>
            <a:r>
              <a:rPr lang="ar-SA" dirty="0" smtClean="0"/>
              <a:t>   فقد قال رسول الله – صلى الله عليه وسلم – {الدين النصيحة ، قلنا لمن يا رسول الله ، قال : لله ولكتابه ولرسوله ولأئمة المسلمين وعامتهم } رواه مسلم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النصيحة فرض كفاية . </a:t>
            </a:r>
          </a:p>
          <a:p>
            <a:pPr rtl="1"/>
            <a:r>
              <a:rPr lang="ar-SA" b="1" u="sng" dirty="0" smtClean="0">
                <a:solidFill>
                  <a:srgbClr val="009900"/>
                </a:solidFill>
              </a:rPr>
              <a:t>فوائد متعلقة بتشميت العاطس: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التشميت فرض كفاية .</a:t>
            </a:r>
          </a:p>
          <a:p>
            <a:pPr rtl="1"/>
            <a:endParaRPr lang="ar-SA" dirty="0" smtClean="0">
              <a:solidFill>
                <a:srgbClr val="009900"/>
              </a:solidFill>
            </a:endParaRPr>
          </a:p>
          <a:p>
            <a:pPr rtl="1"/>
            <a:endParaRPr lang="ar-SA" dirty="0" smtClean="0">
              <a:solidFill>
                <a:srgbClr val="009900"/>
              </a:solidFill>
            </a:endParaRPr>
          </a:p>
          <a:p>
            <a:pPr rtl="1"/>
            <a:endParaRPr lang="ar-SA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9154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كيفية الحمد , وكيفية تشميت العاطس ، وكيفية جواب العاطس : </a:t>
            </a:r>
            <a:r>
              <a:rPr lang="ar-SA" dirty="0" smtClean="0"/>
              <a:t>جاءَت فيما أخرجه البخاري من حديث أبي هريرة – رضي الله عنه – عنه – صلى الله عليه وسلم – { إذا عطس أحدكم </a:t>
            </a:r>
            <a:r>
              <a:rPr lang="ar-SA" dirty="0" smtClean="0"/>
              <a:t>فليقل </a:t>
            </a:r>
            <a:r>
              <a:rPr lang="ar-SA" dirty="0" smtClean="0"/>
              <a:t>الحمد لله ، وليقل له أخوه أو صاحبه : يرحمُكَ الله ، ولْيقل هو : يهديكم الله ويصلح ُ بالكم } – بالكم : أي : شأنكم - .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</a:t>
            </a:r>
            <a:r>
              <a:rPr lang="en-US" dirty="0" smtClean="0">
                <a:solidFill>
                  <a:srgbClr val="009900"/>
                </a:solidFill>
              </a:rPr>
              <a:t> </a:t>
            </a:r>
            <a:r>
              <a:rPr lang="ar-SA" dirty="0" smtClean="0">
                <a:solidFill>
                  <a:srgbClr val="009900"/>
                </a:solidFill>
              </a:rPr>
              <a:t>يكره تشميت من لم يحمد الله تعالى ؛</a:t>
            </a:r>
            <a:r>
              <a:rPr lang="ar-SA" dirty="0" smtClean="0"/>
              <a:t> لكن يستحب لمن حضر مـن عطس فلم يحمد أن يذكره الحمد لِيَحمَدَ فيشمتَه ، وهو من باب النصح والأمر بالمعروف .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43426" y="1600201"/>
            <a:ext cx="8915400" cy="4525963"/>
          </a:xfrm>
        </p:spPr>
        <p:txBody>
          <a:bodyPr/>
          <a:lstStyle/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من آداب العاطس </a:t>
            </a:r>
            <a:r>
              <a:rPr lang="ar-SA" dirty="0" smtClean="0"/>
              <a:t>: ما أخرجه الحاكم </a:t>
            </a:r>
            <a:r>
              <a:rPr lang="ar-SA" dirty="0" err="1" smtClean="0"/>
              <a:t>والبيهقي</a:t>
            </a:r>
            <a:r>
              <a:rPr lang="ar-SA" dirty="0" smtClean="0"/>
              <a:t> </a:t>
            </a:r>
            <a:r>
              <a:rPr lang="ar-SA" dirty="0" smtClean="0"/>
              <a:t>من حديث أبي هريرة مرفوعا { إذا عطس أحدكم فليضع كفيه على وجهه ، وليخفض </a:t>
            </a:r>
            <a:r>
              <a:rPr lang="ar-SA" dirty="0" err="1" smtClean="0"/>
              <a:t>بها</a:t>
            </a:r>
            <a:r>
              <a:rPr lang="ar-SA" dirty="0" smtClean="0"/>
              <a:t> صوته } 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يشمت الرجل الرجل والمرأة العجوز.</a:t>
            </a:r>
          </a:p>
          <a:p>
            <a:pPr rtl="1"/>
            <a:r>
              <a:rPr lang="ar-SA" dirty="0" smtClean="0">
                <a:solidFill>
                  <a:srgbClr val="009900"/>
                </a:solidFill>
              </a:rPr>
              <a:t>= لا يشمت الرجل المرأة الشابة ولا تشمته  . 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ويشرع </a:t>
            </a:r>
            <a:r>
              <a:rPr lang="ar-SA" dirty="0" smtClean="0">
                <a:solidFill>
                  <a:srgbClr val="009900"/>
                </a:solidFill>
              </a:rPr>
              <a:t>التشميتَ </a:t>
            </a:r>
            <a:r>
              <a:rPr lang="ar-SA" dirty="0" smtClean="0">
                <a:solidFill>
                  <a:srgbClr val="009900"/>
                </a:solidFill>
              </a:rPr>
              <a:t>ثلاثا إذا كرّر </a:t>
            </a:r>
            <a:r>
              <a:rPr lang="ar-SA" dirty="0" err="1" smtClean="0">
                <a:solidFill>
                  <a:srgbClr val="009900"/>
                </a:solidFill>
              </a:rPr>
              <a:t>العُطاسَ</a:t>
            </a:r>
            <a:r>
              <a:rPr lang="ar-SA" dirty="0" smtClean="0">
                <a:solidFill>
                  <a:srgbClr val="009900"/>
                </a:solidFill>
              </a:rPr>
              <a:t> ولا </a:t>
            </a:r>
            <a:r>
              <a:rPr lang="ar-SA" dirty="0" smtClean="0">
                <a:solidFill>
                  <a:srgbClr val="009900"/>
                </a:solidFill>
              </a:rPr>
              <a:t>يزاد </a:t>
            </a:r>
            <a:r>
              <a:rPr lang="ar-SA" dirty="0" smtClean="0">
                <a:solidFill>
                  <a:srgbClr val="009900"/>
                </a:solidFill>
              </a:rPr>
              <a:t>عليها : </a:t>
            </a:r>
            <a:r>
              <a:rPr lang="ar-SA" dirty="0" smtClean="0"/>
              <a:t>لما أخرجه أبو داود من حديث أبي هريرة مرفوعا :{ إذا عطس أحدكم فليشمتْهُ جليسه ، فإن زاد على ثلاث فهو مزكوم ، ولا يُشَمَّتُ بعد ثلاث } </a:t>
            </a:r>
            <a:r>
              <a:rPr lang="ar-SA" dirty="0" smtClean="0">
                <a:solidFill>
                  <a:srgbClr val="009900"/>
                </a:solidFill>
              </a:rPr>
              <a:t>.  </a:t>
            </a:r>
          </a:p>
          <a:p>
            <a:pPr rtl="1"/>
            <a:endParaRPr lang="ar-SA" dirty="0" smtClean="0">
              <a:solidFill>
                <a:srgbClr val="009900"/>
              </a:solidFill>
            </a:endParaRP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u="sng" dirty="0" smtClean="0">
                <a:solidFill>
                  <a:srgbClr val="009900"/>
                </a:solidFill>
              </a:rPr>
              <a:t>فوائد متعلقة بعيادة المريض : 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يسن عند عيادة المريض الدعاء له :</a:t>
            </a:r>
            <a:r>
              <a:rPr lang="ar-SA" dirty="0" smtClean="0"/>
              <a:t> </a:t>
            </a:r>
          </a:p>
          <a:p>
            <a:pPr algn="justLow" rtl="1"/>
            <a:r>
              <a:rPr lang="ar-SA" dirty="0" smtClean="0"/>
              <a:t>   ومن الدعاء المأثور بهذا الخصوص ؛ ما جاء في صحيحي البخاري ومسلم عن عائشة ؛ أن النبي - صلى الله عليه وسلم – كان يعود بعض أهله ، يمسح بيده اليمنى ، ويقول : { اللهم ربَّ الناس ، أذهب </a:t>
            </a:r>
            <a:r>
              <a:rPr lang="ar-SA" dirty="0" err="1" smtClean="0"/>
              <a:t>الباس </a:t>
            </a:r>
            <a:r>
              <a:rPr lang="ar-SA" dirty="0" smtClean="0"/>
              <a:t>، </a:t>
            </a:r>
            <a:r>
              <a:rPr lang="ar-SA" dirty="0" smtClean="0"/>
              <a:t>اشْف </a:t>
            </a:r>
            <a:r>
              <a:rPr lang="ar-SA" dirty="0" smtClean="0"/>
              <a:t>أنت الشافي ، لا شافي إلا أنت ، شفاء لا يغادر </a:t>
            </a:r>
            <a:r>
              <a:rPr lang="ar-SA" dirty="0" err="1" smtClean="0"/>
              <a:t>سَقـَما </a:t>
            </a:r>
            <a:r>
              <a:rPr lang="ar-SA" dirty="0" smtClean="0"/>
              <a:t>} .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من آداب زيارة المريض :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9900"/>
                </a:solidFill>
              </a:rPr>
              <a:t>-  سؤاله عن حاله ، وتطييب نفسه بالتنفيس في أجله . </a:t>
            </a:r>
          </a:p>
          <a:p>
            <a:pPr rtl="1">
              <a:buFontTx/>
              <a:buChar char="-"/>
            </a:pPr>
            <a:r>
              <a:rPr lang="ar-SA" dirty="0" smtClean="0">
                <a:solidFill>
                  <a:srgbClr val="009900"/>
                </a:solidFill>
              </a:rPr>
              <a:t>عدم إطالة الجلوس عنده .</a:t>
            </a:r>
          </a:p>
          <a:p>
            <a:pPr rtl="1"/>
            <a:r>
              <a:rPr lang="ar-SA" b="1" u="sng" dirty="0" smtClean="0">
                <a:solidFill>
                  <a:srgbClr val="009900"/>
                </a:solidFill>
              </a:rPr>
              <a:t> فوائد متعلقة </a:t>
            </a:r>
            <a:r>
              <a:rPr lang="ar-SA" b="1" u="sng" dirty="0" err="1" smtClean="0">
                <a:solidFill>
                  <a:srgbClr val="009900"/>
                </a:solidFill>
              </a:rPr>
              <a:t>باتباع</a:t>
            </a:r>
            <a:r>
              <a:rPr lang="ar-SA" b="1" u="sng" dirty="0" smtClean="0">
                <a:solidFill>
                  <a:srgbClr val="009900"/>
                </a:solidFill>
              </a:rPr>
              <a:t> الجنازة  : 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</a:t>
            </a:r>
            <a:r>
              <a:rPr lang="ar-SA" dirty="0" err="1" smtClean="0">
                <a:solidFill>
                  <a:srgbClr val="009900"/>
                </a:solidFill>
              </a:rPr>
              <a:t>اتباع</a:t>
            </a:r>
            <a:r>
              <a:rPr lang="ar-SA" dirty="0" smtClean="0">
                <a:solidFill>
                  <a:srgbClr val="009900"/>
                </a:solidFill>
              </a:rPr>
              <a:t> الجنازة حق للميت :</a:t>
            </a:r>
          </a:p>
          <a:p>
            <a:pPr algn="justLow" rtl="1"/>
            <a:r>
              <a:rPr lang="ar-SA" dirty="0" smtClean="0"/>
              <a:t>    فمن الخير للمسلم أن يتبعها قضاء لحق أخيه المسلم ، وقال بعض الفقهاء بأن </a:t>
            </a:r>
            <a:r>
              <a:rPr lang="ar-SA" dirty="0" err="1" smtClean="0"/>
              <a:t>اتباعها</a:t>
            </a:r>
            <a:r>
              <a:rPr lang="ar-SA" dirty="0" smtClean="0"/>
              <a:t> حق لأهل الميت أيضا .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اتباع الجنازة عمل نبيل يؤجر المسلم عليه </a:t>
            </a:r>
            <a:r>
              <a:rPr lang="ar-SA" dirty="0" smtClean="0">
                <a:solidFill>
                  <a:srgbClr val="009900"/>
                </a:solidFill>
              </a:rPr>
              <a:t>أجراً </a:t>
            </a:r>
            <a:r>
              <a:rPr lang="ar-SA" dirty="0" smtClean="0">
                <a:solidFill>
                  <a:srgbClr val="009900"/>
                </a:solidFill>
              </a:rPr>
              <a:t>كبيرا :</a:t>
            </a:r>
          </a:p>
          <a:p>
            <a:pPr algn="justLow" rtl="1"/>
            <a:r>
              <a:rPr lang="ar-SA" dirty="0" smtClean="0"/>
              <a:t> ففي الصحيحين ؛ عن أبي هريرة  - رضي الله </a:t>
            </a:r>
            <a:r>
              <a:rPr lang="ar-SA" dirty="0" err="1" smtClean="0"/>
              <a:t>عنه </a:t>
            </a:r>
            <a:r>
              <a:rPr lang="ar-SA" dirty="0" smtClean="0"/>
              <a:t>- </a:t>
            </a:r>
            <a:r>
              <a:rPr lang="ar-SA" dirty="0" smtClean="0"/>
              <a:t>قال :</a:t>
            </a:r>
          </a:p>
          <a:p>
            <a:pPr rtl="1"/>
            <a:endParaRPr lang="ar-SA" dirty="0" smtClean="0">
              <a:solidFill>
                <a:srgbClr val="009900"/>
              </a:solidFill>
            </a:endParaRPr>
          </a:p>
          <a:p>
            <a:pPr rtl="1">
              <a:buFontTx/>
              <a:buChar char="-"/>
            </a:pPr>
            <a:endParaRPr lang="ar-SA" dirty="0" smtClean="0">
              <a:solidFill>
                <a:srgbClr val="009900"/>
              </a:solidFill>
            </a:endParaRPr>
          </a:p>
          <a:p>
            <a:pPr rtl="1">
              <a:buFontTx/>
              <a:buChar char="-"/>
            </a:pPr>
            <a:endParaRPr lang="ar-SA" dirty="0" smtClean="0">
              <a:solidFill>
                <a:srgbClr val="009900"/>
              </a:solidFill>
            </a:endParaRPr>
          </a:p>
          <a:p>
            <a:pPr rtl="1">
              <a:buFontTx/>
              <a:buChar char="-"/>
            </a:pPr>
            <a:endParaRPr lang="ar-SA" dirty="0" smtClean="0">
              <a:solidFill>
                <a:srgbClr val="009900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ar-S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تابع [1]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  قال رسول الله – صلى الله عليه وسلم - : { من شهد الجنازة حتى يصلى عليها فله قيراط ، ومن شهدها حتى تدفن فله قيراطان ؛ قيل وما القيراطان ؟ قال : مثل الجبلين العظيمين } . </a:t>
            </a:r>
          </a:p>
          <a:p>
            <a:pPr algn="justLow" rtl="1"/>
            <a:r>
              <a:rPr lang="ar-SA" dirty="0" smtClean="0">
                <a:solidFill>
                  <a:srgbClr val="009900"/>
                </a:solidFill>
              </a:rPr>
              <a:t>= من آداب </a:t>
            </a:r>
            <a:r>
              <a:rPr lang="ar-SA" dirty="0" err="1" smtClean="0">
                <a:solidFill>
                  <a:srgbClr val="009900"/>
                </a:solidFill>
              </a:rPr>
              <a:t>اتباع</a:t>
            </a:r>
            <a:r>
              <a:rPr lang="ar-SA" dirty="0" smtClean="0">
                <a:solidFill>
                  <a:srgbClr val="009900"/>
                </a:solidFill>
              </a:rPr>
              <a:t> الجنازة : 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الإقلاع عن الحديث في أمور الدنيا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ترك التبسم والضحك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خفض الصوت .</a:t>
            </a:r>
          </a:p>
          <a:p>
            <a:pPr marL="514350" indent="-514350" algn="justLow" rtl="1">
              <a:buFont typeface="+mj-lt"/>
              <a:buAutoNum type="arabicPeriod"/>
            </a:pPr>
            <a:r>
              <a:rPr lang="ar-SA" dirty="0" smtClean="0"/>
              <a:t>الخشوع وتذكر الموت .</a:t>
            </a:r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[2] الحديث الثاني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Low" rtl="1"/>
            <a:r>
              <a:rPr lang="ar-SA" dirty="0" smtClean="0"/>
              <a:t>عن عمرو بنِ شعيب عن أبيه عن جده – رضي الله عنهم – </a:t>
            </a:r>
            <a:r>
              <a:rPr lang="ar-SA" dirty="0" err="1" smtClean="0"/>
              <a:t>قال </a:t>
            </a:r>
            <a:r>
              <a:rPr lang="ar-SA" dirty="0" smtClean="0"/>
              <a:t>: </a:t>
            </a:r>
            <a:r>
              <a:rPr lang="ar-SA" dirty="0" smtClean="0">
                <a:solidFill>
                  <a:srgbClr val="FF0000"/>
                </a:solidFill>
              </a:rPr>
              <a:t>قال رسول الله – صلى الله عليه وسلم –</a:t>
            </a:r>
            <a:r>
              <a:rPr lang="ar-SA" b="1" dirty="0" smtClean="0">
                <a:solidFill>
                  <a:srgbClr val="FF0000"/>
                </a:solidFill>
              </a:rPr>
              <a:t>:{ كل واشرب والبس وتصدق ؛ في غير </a:t>
            </a:r>
            <a:r>
              <a:rPr lang="ar-SA" b="1" dirty="0" err="1" smtClean="0">
                <a:solidFill>
                  <a:srgbClr val="FF0000"/>
                </a:solidFill>
              </a:rPr>
              <a:t>سَرَفٍ</a:t>
            </a:r>
            <a:r>
              <a:rPr lang="ar-SA" b="1" dirty="0" smtClean="0">
                <a:solidFill>
                  <a:srgbClr val="FF0000"/>
                </a:solidFill>
              </a:rPr>
              <a:t> ولا مَخِيلَة } ،</a:t>
            </a:r>
            <a:r>
              <a:rPr lang="ar-SA" dirty="0" smtClean="0"/>
              <a:t> أخرجه أبو داود ،  وأحمد ، وصححه الحاكم ، وقال المنذري رواته ثقات محتج بهم في الصحيح . 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# معاني أهمِ مفردات الحديث :</a:t>
            </a:r>
          </a:p>
          <a:p>
            <a:pPr marL="0" algn="justLow" rtl="1"/>
            <a:r>
              <a:rPr lang="ar-SA" b="1" dirty="0" smtClean="0">
                <a:solidFill>
                  <a:srgbClr val="FF0000"/>
                </a:solidFill>
              </a:rPr>
              <a:t>= </a:t>
            </a:r>
            <a:r>
              <a:rPr lang="ar-SA" b="1" dirty="0" err="1" smtClean="0">
                <a:solidFill>
                  <a:srgbClr val="FF0000"/>
                </a:solidFill>
              </a:rPr>
              <a:t>سرف</a:t>
            </a:r>
            <a:r>
              <a:rPr lang="ar-SA" b="1" dirty="0" smtClean="0">
                <a:solidFill>
                  <a:srgbClr val="FF0000"/>
                </a:solidFill>
              </a:rPr>
              <a:t> : </a:t>
            </a:r>
            <a:r>
              <a:rPr lang="ar-SA" dirty="0" smtClean="0"/>
              <a:t>حقيقة الإسراف : مجاوزة الحد في كل فعل أو قول ، وهو    في الإنفاق أشهر .</a:t>
            </a:r>
          </a:p>
          <a:p>
            <a:pPr marL="0" algn="justLow" rtl="1"/>
            <a:r>
              <a:rPr lang="ar-SA" dirty="0" smtClean="0">
                <a:solidFill>
                  <a:srgbClr val="FF0000"/>
                </a:solidFill>
              </a:rPr>
              <a:t>= مخيلة :</a:t>
            </a:r>
            <a:r>
              <a:rPr lang="ar-SA" dirty="0" smtClean="0"/>
              <a:t> أي : التكبر . </a:t>
            </a:r>
          </a:p>
          <a:p>
            <a:pPr marL="0" algn="justLow" rtl="1"/>
            <a:endParaRPr lang="ar-SA" dirty="0" smtClean="0"/>
          </a:p>
          <a:p>
            <a:pPr marL="0" algn="justLow" rtl="1"/>
            <a:endParaRPr lang="ar-SA" dirty="0" smtClean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b="1" dirty="0" smtClean="0">
                <a:solidFill>
                  <a:srgbClr val="FF0000"/>
                </a:solidFill>
              </a:rPr>
              <a:t>تابع [2]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>
                <a:solidFill>
                  <a:srgbClr val="FF0000"/>
                </a:solidFill>
              </a:rPr>
              <a:t># بعض ما يؤخذ من الحديث :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تحريم الإسراف في المأكل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تحريم الإسراف في المشرب 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تحريم الإسراف في الملبس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تحريم الإسراف في التصدق .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تحريم الخيلاء والكبر. </a:t>
            </a:r>
          </a:p>
          <a:p>
            <a:pPr rtl="1"/>
            <a:r>
              <a:rPr lang="ar-SA" b="1" u="sng" dirty="0" smtClean="0">
                <a:solidFill>
                  <a:srgbClr val="009900"/>
                </a:solidFill>
              </a:rPr>
              <a:t>فائدة : </a:t>
            </a:r>
          </a:p>
          <a:p>
            <a:pPr rtl="1"/>
            <a:endParaRPr lang="ar-SA" b="1" dirty="0" smtClean="0">
              <a:solidFill>
                <a:srgbClr val="FF0000"/>
              </a:solidFill>
            </a:endParaRPr>
          </a:p>
          <a:p>
            <a:pPr rtl="1">
              <a:buFont typeface="Arial" pitchFamily="34" charset="0"/>
              <a:buChar char="•"/>
            </a:pPr>
            <a:endParaRPr lang="ar-SA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0000"/>
                </a:solidFill>
              </a:rPr>
              <a:t>تابع [2]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Low" rtl="1"/>
            <a:r>
              <a:rPr lang="ar-SA" dirty="0" smtClean="0"/>
              <a:t> </a:t>
            </a:r>
            <a:r>
              <a:rPr lang="ar-SA" dirty="0" smtClean="0">
                <a:solidFill>
                  <a:srgbClr val="009900"/>
                </a:solidFill>
              </a:rPr>
              <a:t>قال الشارح رحمه الله  ( سبل السلام : مج4 ج8 </a:t>
            </a:r>
            <a:r>
              <a:rPr lang="ar-SA" dirty="0" err="1" smtClean="0">
                <a:solidFill>
                  <a:srgbClr val="009900"/>
                </a:solidFill>
              </a:rPr>
              <a:t>ص</a:t>
            </a:r>
            <a:r>
              <a:rPr lang="ar-SA" dirty="0" smtClean="0">
                <a:solidFill>
                  <a:srgbClr val="009900"/>
                </a:solidFill>
              </a:rPr>
              <a:t> 136) :</a:t>
            </a:r>
            <a:r>
              <a:rPr lang="ar-SA" dirty="0" smtClean="0"/>
              <a:t>       ” والحديث مأخوذ من قول الله تبارك وتعالى : { وكلوا واشربوا ولا تسرفوا } .. قال عبد اللطيف البغدادي : هذا الحديث جامع لفضائل تدبير الإنسان نفسه ، وتدبير مصالح النفس والجسد في الدنيا والآخرة ؛ فإن </a:t>
            </a:r>
            <a:r>
              <a:rPr lang="ar-SA" dirty="0" err="1" smtClean="0"/>
              <a:t>السرف</a:t>
            </a:r>
            <a:r>
              <a:rPr lang="ar-SA" dirty="0" smtClean="0"/>
              <a:t> في كل شيء مضر بالجسد ، ومضر بالمعيشة ، ويؤدي إلى الإتلاف ، </a:t>
            </a:r>
            <a:r>
              <a:rPr lang="ar-SA" dirty="0" smtClean="0"/>
              <a:t>فيضر </a:t>
            </a:r>
            <a:r>
              <a:rPr lang="ar-SA" dirty="0" smtClean="0"/>
              <a:t>بالنفس إذا كانت تابعة للجسد في أكثر الأحوال ، والمخيلة تضر بالنفس حيث تكسبُها العُجب ، وتضر بالآخرة حيث تُكسب ُ الإثم ، وبالدنيا حيث يكسبها المقت من الناس ” . </a:t>
            </a:r>
          </a:p>
          <a:p>
            <a:pPr rtl="1"/>
            <a:endParaRPr lang="ar-SA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6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2" y="2209801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1"/>
            <a:ext cx="210978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5903</TotalTime>
  <Words>1572</Words>
  <Application>Microsoft Office PowerPoint</Application>
  <PresentationFormat>A4 Paper (210x297 mm)‎</PresentationFormat>
  <Paragraphs>143</Paragraphs>
  <Slides>24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Office Theme</vt:lpstr>
      <vt:lpstr>الشريحة 1</vt:lpstr>
      <vt:lpstr>المحاضرة التاسعة</vt:lpstr>
      <vt:lpstr>عنوان المحاضرة</vt:lpstr>
      <vt:lpstr>عناصر المحاضرة</vt:lpstr>
      <vt:lpstr>[1] الحديث الأول</vt:lpstr>
      <vt:lpstr> تابع [1] </vt:lpstr>
      <vt:lpstr>تابع [2]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 تابع [1] </vt:lpstr>
      <vt:lpstr>[2] الحديث الثاني</vt:lpstr>
      <vt:lpstr>تابع [2]</vt:lpstr>
      <vt:lpstr>تابع [2]</vt:lpstr>
      <vt:lpstr>الشريحة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mssabah</cp:lastModifiedBy>
  <cp:revision>557</cp:revision>
  <dcterms:created xsi:type="dcterms:W3CDTF">2009-10-14T19:14:34Z</dcterms:created>
  <dcterms:modified xsi:type="dcterms:W3CDTF">2012-03-26T07:29:22Z</dcterms:modified>
</cp:coreProperties>
</file>