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445" r:id="rId3"/>
    <p:sldId id="446" r:id="rId4"/>
    <p:sldId id="447" r:id="rId5"/>
    <p:sldId id="448" r:id="rId6"/>
    <p:sldId id="449" r:id="rId7"/>
    <p:sldId id="450" r:id="rId8"/>
    <p:sldId id="451" r:id="rId9"/>
    <p:sldId id="452" r:id="rId10"/>
    <p:sldId id="453" r:id="rId11"/>
    <p:sldId id="454" r:id="rId12"/>
    <p:sldId id="455" r:id="rId13"/>
    <p:sldId id="456" r:id="rId14"/>
    <p:sldId id="457" r:id="rId15"/>
    <p:sldId id="464" r:id="rId16"/>
    <p:sldId id="460" r:id="rId17"/>
    <p:sldId id="461" r:id="rId18"/>
    <p:sldId id="463" r:id="rId19"/>
    <p:sldId id="505"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87814" autoAdjust="0"/>
  </p:normalViewPr>
  <p:slideViewPr>
    <p:cSldViewPr>
      <p:cViewPr varScale="1">
        <p:scale>
          <a:sx n="99" d="100"/>
          <a:sy n="99" d="100"/>
        </p:scale>
        <p:origin x="-1098" y="-9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38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32081971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a:t>
            </a:r>
            <a:r>
              <a:rPr lang="ar-SA" sz="1600" b="1" baseline="0" dirty="0" err="1" smtClean="0">
                <a:solidFill>
                  <a:schemeClr val="bg1"/>
                </a:solidFill>
                <a:latin typeface="+mn-lt"/>
                <a:cs typeface="+mn-cs"/>
              </a:rPr>
              <a:t>الإكتروني</a:t>
            </a:r>
            <a:r>
              <a:rPr lang="ar-SA" sz="1600" b="1" baseline="0" dirty="0" smtClean="0">
                <a:solidFill>
                  <a:schemeClr val="bg1"/>
                </a:solidFill>
                <a:latin typeface="+mn-lt"/>
                <a:cs typeface="+mn-cs"/>
              </a:rPr>
              <a:t>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7620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endParaRPr lang="ar-SA" sz="7200" b="1" dirty="0" smtClean="0">
              <a:solidFill>
                <a:srgbClr val="FF0000"/>
              </a:solidFill>
              <a:latin typeface="AYM Wadiy S_U normal."/>
              <a:cs typeface="Times New Roman" pitchFamily="18" charset="0"/>
            </a:endParaRPr>
          </a:p>
          <a:p>
            <a:pPr algn="ctr"/>
            <a:endParaRPr lang="ar-SA" sz="7200" b="1" dirty="0" smtClean="0">
              <a:solidFill>
                <a:srgbClr val="FF0000"/>
              </a:solidFill>
              <a:latin typeface="AYM Wadiy S_U normal."/>
              <a:cs typeface="Times New Roman" pitchFamily="18" charset="0"/>
            </a:endParaRPr>
          </a:p>
          <a:p>
            <a:pPr algn="ctr"/>
            <a:r>
              <a:rPr lang="ar-SA" sz="7200" b="1" dirty="0" smtClean="0">
                <a:solidFill>
                  <a:srgbClr val="FF0000"/>
                </a:solidFill>
                <a:latin typeface="AYM Wadiy S_U normal."/>
                <a:cs typeface="Times New Roman" pitchFamily="18" charset="0"/>
              </a:rPr>
              <a:t>فقه المواريث </a:t>
            </a:r>
            <a:r>
              <a:rPr lang="ar-SA" sz="5400" b="1" dirty="0" smtClean="0">
                <a:solidFill>
                  <a:srgbClr val="FF0000"/>
                </a:solidFill>
                <a:latin typeface="AYM Wadiy S_U normal."/>
                <a:cs typeface="Times New Roman" pitchFamily="18" charset="0"/>
              </a:rPr>
              <a:t>(</a:t>
            </a:r>
            <a:r>
              <a:rPr lang="en-US" sz="5400" b="1" dirty="0" smtClean="0">
                <a:solidFill>
                  <a:srgbClr val="FF0000"/>
                </a:solidFill>
                <a:latin typeface="AYM Wadiy S_U normal."/>
                <a:cs typeface="Times New Roman" pitchFamily="18" charset="0"/>
              </a:rPr>
              <a:t>2</a:t>
            </a:r>
            <a:r>
              <a:rPr lang="ar-SA" sz="5400" b="1" dirty="0" err="1" smtClean="0">
                <a:solidFill>
                  <a:srgbClr val="FF0000"/>
                </a:solidFill>
                <a:latin typeface="AYM Wadiy S_U normal."/>
                <a:cs typeface="Times New Roman" pitchFamily="18" charset="0"/>
              </a:rPr>
              <a:t>)</a:t>
            </a:r>
            <a:endParaRPr lang="ar-SA" sz="5400" b="1" dirty="0" smtClean="0">
              <a:solidFill>
                <a:srgbClr val="FF0000"/>
              </a:solidFill>
              <a:latin typeface="AYM Wadiy S_U normal."/>
              <a:cs typeface="Times New Roman" pitchFamily="18" charset="0"/>
            </a:endParaRPr>
          </a:p>
          <a:p>
            <a:pPr algn="ctr"/>
            <a:r>
              <a:rPr lang="ar-SA" sz="5400" b="1" dirty="0" smtClean="0">
                <a:solidFill>
                  <a:srgbClr val="009900"/>
                </a:solidFill>
                <a:latin typeface="AYM Wadiy S_U normal."/>
                <a:cs typeface="Times New Roman" pitchFamily="18" charset="0"/>
              </a:rPr>
              <a:t>الجزئية الأولى</a:t>
            </a:r>
            <a:endParaRPr lang="ar-SA" sz="4800" b="1" dirty="0" smtClean="0">
              <a:solidFill>
                <a:srgbClr val="0070C0"/>
              </a:solidFill>
              <a:latin typeface="AYM Wadiy S_U normal."/>
              <a:cs typeface="Times New Roman" pitchFamily="18" charset="0"/>
            </a:endParaRPr>
          </a:p>
          <a:p>
            <a:pPr algn="ctr"/>
            <a:r>
              <a:rPr lang="ar-SA" sz="5300" b="1" dirty="0" err="1" smtClean="0">
                <a:solidFill>
                  <a:srgbClr val="0070C0"/>
                </a:solidFill>
                <a:latin typeface="AYM Wadiy S_U normal."/>
                <a:cs typeface="Times New Roman" pitchFamily="18" charset="0"/>
              </a:rPr>
              <a:t>د.</a:t>
            </a:r>
            <a:r>
              <a:rPr lang="ar-SA" sz="5300" b="1" dirty="0" smtClean="0">
                <a:solidFill>
                  <a:srgbClr val="0070C0"/>
                </a:solidFill>
                <a:latin typeface="AYM Wadiy S_U normal."/>
                <a:cs typeface="Times New Roman" pitchFamily="18" charset="0"/>
              </a:rPr>
              <a:t> منير عبد الله </a:t>
            </a:r>
            <a:r>
              <a:rPr lang="ar-SA" sz="5300" b="1" dirty="0" err="1" smtClean="0">
                <a:solidFill>
                  <a:srgbClr val="0070C0"/>
                </a:solidFill>
                <a:latin typeface="AYM Wadiy S_U normal."/>
                <a:cs typeface="Times New Roman" pitchFamily="18" charset="0"/>
              </a:rPr>
              <a:t>خضير</a:t>
            </a:r>
            <a:endParaRPr lang="ar-SA" sz="5300" b="1" dirty="0">
              <a:solidFill>
                <a:srgbClr val="0070C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solidFill>
                  <a:srgbClr val="FF0000"/>
                </a:solidFill>
              </a:rPr>
              <a:t>المحاضرة الأولى</a:t>
            </a:r>
            <a:r>
              <a:rPr lang="ar-AE" b="1" dirty="0" smtClean="0">
                <a:solidFill>
                  <a:srgbClr val="FF0000"/>
                </a:solidFill>
              </a:rPr>
              <a:t/>
            </a:r>
            <a:br>
              <a:rPr lang="ar-AE" b="1" dirty="0" smtClean="0">
                <a:solidFill>
                  <a:srgbClr val="FF0000"/>
                </a:solidFill>
              </a:rPr>
            </a:br>
            <a:r>
              <a:rPr lang="ar-AE" b="1" dirty="0" smtClean="0">
                <a:solidFill>
                  <a:srgbClr val="009900"/>
                </a:solidFill>
              </a:rPr>
              <a:t>تصحيح المسائل</a:t>
            </a:r>
            <a:endParaRPr lang="ar-AE" dirty="0">
              <a:solidFill>
                <a:srgbClr val="009900"/>
              </a:solidFill>
            </a:endParaRPr>
          </a:p>
        </p:txBody>
      </p:sp>
      <p:sp>
        <p:nvSpPr>
          <p:cNvPr id="3" name="Content Placeholder 2"/>
          <p:cNvSpPr>
            <a:spLocks noGrp="1"/>
          </p:cNvSpPr>
          <p:nvPr>
            <p:ph idx="1"/>
          </p:nvPr>
        </p:nvSpPr>
        <p:spPr/>
        <p:txBody>
          <a:bodyPr/>
          <a:lstStyle/>
          <a:p>
            <a:pPr algn="just" rtl="1"/>
            <a:r>
              <a:rPr lang="ar-SA" b="1" dirty="0" smtClean="0"/>
              <a:t>تعريف التصحيح لغة واصطلاحاً</a:t>
            </a:r>
            <a:r>
              <a:rPr lang="en-US" b="1" dirty="0" smtClean="0"/>
              <a:t>:</a:t>
            </a:r>
            <a:r>
              <a:rPr lang="ar-SA" b="1" dirty="0" smtClean="0"/>
              <a:t> </a:t>
            </a:r>
            <a:endParaRPr lang="en-US" b="1" dirty="0" smtClean="0"/>
          </a:p>
          <a:p>
            <a:pPr algn="just" rtl="1"/>
            <a:r>
              <a:rPr lang="ar-SA" b="1" dirty="0" smtClean="0"/>
              <a:t>تعريف التصحيح لغة: </a:t>
            </a:r>
            <a:r>
              <a:rPr lang="ar-SA" dirty="0" smtClean="0"/>
              <a:t>مشتقة من صحح الشيءَ، إذا أزال سقمه، وهو ضدّ السقم والبطلان. </a:t>
            </a:r>
            <a:endParaRPr lang="en-US" b="1" dirty="0" smtClean="0"/>
          </a:p>
          <a:p>
            <a:pPr algn="just" rtl="1"/>
            <a:r>
              <a:rPr lang="ar-SA" b="1" dirty="0" smtClean="0"/>
              <a:t>تعريف التصحيح اصطلاحاً: </a:t>
            </a:r>
            <a:r>
              <a:rPr lang="ar-SA" dirty="0" smtClean="0"/>
              <a:t>إيجاد أصغر أصل للمسألة </a:t>
            </a:r>
            <a:r>
              <a:rPr lang="ar-SA" dirty="0" err="1" smtClean="0"/>
              <a:t>الإرثية</a:t>
            </a:r>
            <a:r>
              <a:rPr lang="ar-SA" dirty="0" smtClean="0"/>
              <a:t>، يأخذ فيها كل وارث نصيبَه، بدون كسر، ويسمى:</a:t>
            </a:r>
            <a:r>
              <a:rPr lang="ar-SA" b="1" dirty="0" smtClean="0"/>
              <a:t> (مصحّ المسألة)، </a:t>
            </a:r>
            <a:r>
              <a:rPr lang="ar-SA" dirty="0" smtClean="0"/>
              <a:t>ويوضع بدلاً من </a:t>
            </a:r>
            <a:r>
              <a:rPr lang="ar-SA" b="1" dirty="0" smtClean="0"/>
              <a:t>(أصل المسألة)، </a:t>
            </a:r>
            <a:r>
              <a:rPr lang="ar-SA" dirty="0" smtClean="0"/>
              <a:t>وعلى (</a:t>
            </a:r>
            <a:r>
              <a:rPr lang="ar-SA" b="1" dirty="0" smtClean="0"/>
              <a:t>المصحّ</a:t>
            </a:r>
            <a:r>
              <a:rPr lang="ar-SA" dirty="0" smtClean="0"/>
              <a:t>) يتم توزيع التركة، بلا كسر</a:t>
            </a:r>
            <a:r>
              <a:rPr lang="ar-SA" b="1" dirty="0" smtClean="0"/>
              <a:t>.</a:t>
            </a:r>
            <a:endParaRPr lang="en-US" b="1" dirty="0" smtClean="0"/>
          </a:p>
          <a:p>
            <a:endParaRPr lang="ar-A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الغرض من تصحيح المسائل</a:t>
            </a:r>
            <a:endParaRPr lang="ar-AE" dirty="0"/>
          </a:p>
        </p:txBody>
      </p:sp>
      <p:sp>
        <p:nvSpPr>
          <p:cNvPr id="3" name="Content Placeholder 2"/>
          <p:cNvSpPr>
            <a:spLocks noGrp="1"/>
          </p:cNvSpPr>
          <p:nvPr>
            <p:ph idx="1"/>
          </p:nvPr>
        </p:nvSpPr>
        <p:spPr/>
        <p:txBody>
          <a:bodyPr/>
          <a:lstStyle/>
          <a:p>
            <a:pPr algn="just" rtl="1"/>
            <a:r>
              <a:rPr lang="en-US" b="1" dirty="0" smtClean="0"/>
              <a:t>	</a:t>
            </a:r>
            <a:r>
              <a:rPr lang="ar-SA" dirty="0" smtClean="0"/>
              <a:t>قد يوجد في بعض المسائل فريق وارث متعدد الرؤوس، يشترك في فرض واحد، وقد يكون من (أصحاب الفروض) أو يكون من (العصبة)، أو من (أولي الأرحام)، ولا يمكن أن يوزع سهمه (حصّته) عليه إلا بكسر. </a:t>
            </a:r>
            <a:endParaRPr lang="en-US" b="1" dirty="0" smtClean="0"/>
          </a:p>
          <a:p>
            <a:endParaRPr lang="ar-A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مصطلحات في تصحيح المسائل:</a:t>
            </a:r>
            <a:r>
              <a:rPr lang="en-US" b="1" dirty="0" smtClean="0"/>
              <a:t/>
            </a:r>
            <a:br>
              <a:rPr lang="en-US" b="1" dirty="0" smtClean="0"/>
            </a:br>
            <a:endParaRPr lang="ar-AE" dirty="0"/>
          </a:p>
        </p:txBody>
      </p:sp>
      <p:sp>
        <p:nvSpPr>
          <p:cNvPr id="3" name="Content Placeholder 2"/>
          <p:cNvSpPr>
            <a:spLocks noGrp="1"/>
          </p:cNvSpPr>
          <p:nvPr>
            <p:ph idx="1"/>
          </p:nvPr>
        </p:nvSpPr>
        <p:spPr/>
        <p:txBody>
          <a:bodyPr/>
          <a:lstStyle/>
          <a:p>
            <a:pPr marL="514350" lvl="0" indent="-514350" algn="just" rtl="1">
              <a:buFont typeface="+mj-lt"/>
              <a:buAutoNum type="arabicParenR"/>
            </a:pPr>
            <a:r>
              <a:rPr lang="ar-SA" sz="3000" b="1" dirty="0" smtClean="0"/>
              <a:t>التصحيح:</a:t>
            </a:r>
            <a:r>
              <a:rPr lang="ar-SA" sz="3000" dirty="0" smtClean="0"/>
              <a:t> عملية حسابية لتعديل أصلِ مسألة </a:t>
            </a:r>
            <a:r>
              <a:rPr lang="ar-SA" sz="3000" dirty="0" err="1" smtClean="0"/>
              <a:t>إرثية</a:t>
            </a:r>
            <a:r>
              <a:rPr lang="ar-SA" sz="3000" dirty="0" smtClean="0"/>
              <a:t>  فيها </a:t>
            </a:r>
            <a:r>
              <a:rPr lang="ar-SA" sz="3000" b="1" dirty="0" smtClean="0"/>
              <a:t>(انكسار).</a:t>
            </a:r>
            <a:r>
              <a:rPr lang="ar-SA" sz="3000" dirty="0" smtClean="0"/>
              <a:t> </a:t>
            </a:r>
            <a:endParaRPr lang="en-US" sz="3000" b="1" dirty="0" smtClean="0"/>
          </a:p>
          <a:p>
            <a:pPr marL="514350" lvl="0" indent="-514350" algn="just" rtl="1">
              <a:buFont typeface="+mj-lt"/>
              <a:buAutoNum type="arabicParenR"/>
            </a:pPr>
            <a:r>
              <a:rPr lang="ar-SA" sz="3000" b="1" dirty="0" smtClean="0"/>
              <a:t>الانكسار: </a:t>
            </a:r>
            <a:r>
              <a:rPr lang="ar-SA" sz="3000" dirty="0" smtClean="0"/>
              <a:t>وجود (</a:t>
            </a:r>
            <a:r>
              <a:rPr lang="ar-SA" sz="3000" b="1" dirty="0" smtClean="0"/>
              <a:t>سهم منكسر</a:t>
            </a:r>
            <a:r>
              <a:rPr lang="ar-SA" sz="3000" dirty="0" smtClean="0"/>
              <a:t>) أو أكثر، لا يقبل القسمة على </a:t>
            </a:r>
            <a:r>
              <a:rPr lang="ar-SA" sz="3000" b="1" dirty="0" smtClean="0"/>
              <a:t>(فريقه)،</a:t>
            </a:r>
            <a:r>
              <a:rPr lang="ar-SA" sz="3000" dirty="0" smtClean="0"/>
              <a:t> بعدد صحيح</a:t>
            </a:r>
            <a:r>
              <a:rPr lang="ar-SA" sz="3000" b="1" dirty="0" smtClean="0"/>
              <a:t> </a:t>
            </a:r>
            <a:r>
              <a:rPr lang="ar-SA" sz="3000" dirty="0" smtClean="0"/>
              <a:t>بدون كسر. مثل: سهم (1) يُقسم على (3) زوجات.</a:t>
            </a:r>
            <a:endParaRPr lang="en-US" sz="3000" b="1" dirty="0" smtClean="0"/>
          </a:p>
          <a:p>
            <a:pPr marL="514350" lvl="0" indent="-514350" algn="just" rtl="1">
              <a:buFont typeface="+mj-lt"/>
              <a:buAutoNum type="arabicParenR"/>
            </a:pPr>
            <a:r>
              <a:rPr lang="ar-SA" sz="3000" b="1" dirty="0" smtClean="0"/>
              <a:t>الفريق: </a:t>
            </a:r>
            <a:r>
              <a:rPr lang="ar-SA" sz="3000" dirty="0" smtClean="0"/>
              <a:t>رؤوسٌ متعددون اشتركوا في </a:t>
            </a:r>
            <a:r>
              <a:rPr lang="ar-SA" sz="3000" b="1" dirty="0" smtClean="0"/>
              <a:t>سهم واحد</a:t>
            </a:r>
            <a:r>
              <a:rPr lang="ar-SA" sz="3000" dirty="0" smtClean="0"/>
              <a:t>، في مسألة </a:t>
            </a:r>
            <a:r>
              <a:rPr lang="ar-SA" sz="3000" dirty="0" err="1" smtClean="0"/>
              <a:t>إرثية</a:t>
            </a:r>
            <a:r>
              <a:rPr lang="ar-SA" sz="3000" dirty="0" smtClean="0"/>
              <a:t> واحدة. مثل: </a:t>
            </a:r>
            <a:endParaRPr lang="en-US" sz="3000" b="1" dirty="0" smtClean="0"/>
          </a:p>
          <a:p>
            <a:pPr marL="514350" indent="-514350" algn="just" rtl="1">
              <a:buFont typeface="+mj-lt"/>
              <a:buAutoNum type="arabicParenR"/>
            </a:pPr>
            <a:r>
              <a:rPr lang="ar-SA" sz="3000" dirty="0" smtClean="0"/>
              <a:t>(3 زوجات)، (5 بنات)، (7 أخوات)، ولكل واحد منهم (</a:t>
            </a:r>
            <a:r>
              <a:rPr lang="ar-SA" sz="3000" b="1" dirty="0" smtClean="0"/>
              <a:t>جزء سهم</a:t>
            </a:r>
            <a:r>
              <a:rPr lang="ar-SA" sz="3000" dirty="0" smtClean="0"/>
              <a:t>).</a:t>
            </a:r>
            <a:endParaRPr lang="en-US" sz="3000" b="1" dirty="0" smtClean="0"/>
          </a:p>
          <a:p>
            <a:pPr marL="514350" indent="-514350" algn="just" rtl="1">
              <a:buFont typeface="+mj-lt"/>
              <a:buAutoNum type="arabicParenR"/>
            </a:pPr>
            <a:r>
              <a:rPr lang="ar-SA" sz="3000" b="1" dirty="0" smtClean="0"/>
              <a:t>جزء السهم:</a:t>
            </a:r>
            <a:r>
              <a:rPr lang="ar-SA" sz="3000" dirty="0" smtClean="0"/>
              <a:t> هو نصيب السهم الواحد، من النصيب المفروض لفريقه، وهو العدد الذي سيتم بواسطته تصحيح المسألة، ونضعه في الجدول فوق أصل المسألة.</a:t>
            </a:r>
            <a:endParaRPr lang="en-US" sz="3000" b="1" dirty="0" smtClean="0"/>
          </a:p>
          <a:p>
            <a:endParaRPr lang="ar-A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أمثلة على جزء السهم:</a:t>
            </a:r>
            <a:r>
              <a:rPr lang="en-US" b="1" dirty="0" smtClean="0"/>
              <a:t/>
            </a:r>
            <a:br>
              <a:rPr lang="en-US" b="1" dirty="0" smtClean="0"/>
            </a:br>
            <a:endParaRPr lang="ar-AE" dirty="0"/>
          </a:p>
        </p:txBody>
      </p:sp>
      <p:sp>
        <p:nvSpPr>
          <p:cNvPr id="3" name="Content Placeholder 2"/>
          <p:cNvSpPr>
            <a:spLocks noGrp="1"/>
          </p:cNvSpPr>
          <p:nvPr>
            <p:ph idx="1"/>
          </p:nvPr>
        </p:nvSpPr>
        <p:spPr/>
        <p:txBody>
          <a:bodyPr/>
          <a:lstStyle/>
          <a:p>
            <a:pPr algn="just" rtl="1"/>
            <a:r>
              <a:rPr lang="ar-SA" dirty="0" smtClean="0"/>
              <a:t>6/1 فرض </a:t>
            </a:r>
            <a:r>
              <a:rPr lang="ar-SA" b="1" dirty="0" smtClean="0"/>
              <a:t>ثلاث</a:t>
            </a:r>
            <a:r>
              <a:rPr lang="ar-SA" dirty="0" smtClean="0"/>
              <a:t> جدات، </a:t>
            </a:r>
            <a:r>
              <a:rPr lang="ar-SA" b="1" dirty="0" smtClean="0"/>
              <a:t>وجزء السهم هو</a:t>
            </a:r>
            <a:r>
              <a:rPr lang="ar-SA" dirty="0" smtClean="0"/>
              <a:t> (3). </a:t>
            </a:r>
            <a:endParaRPr lang="en-US" b="1" dirty="0" smtClean="0"/>
          </a:p>
          <a:p>
            <a:pPr algn="just" rtl="1"/>
            <a:r>
              <a:rPr lang="ar-SA" dirty="0" smtClean="0"/>
              <a:t>8/1 فرض </a:t>
            </a:r>
            <a:r>
              <a:rPr lang="ar-SA" b="1" dirty="0" smtClean="0"/>
              <a:t>أربع</a:t>
            </a:r>
            <a:r>
              <a:rPr lang="ar-SA" dirty="0" smtClean="0"/>
              <a:t> زوجات مع الولد،</a:t>
            </a:r>
            <a:r>
              <a:rPr lang="ar-SA" b="1" dirty="0" smtClean="0"/>
              <a:t> وجزء السهم هو</a:t>
            </a:r>
            <a:r>
              <a:rPr lang="ar-SA" dirty="0" smtClean="0"/>
              <a:t> (4).</a:t>
            </a:r>
            <a:endParaRPr lang="en-US" b="1" dirty="0" smtClean="0"/>
          </a:p>
          <a:p>
            <a:pPr algn="just" rtl="1"/>
            <a:r>
              <a:rPr lang="ar-SA" dirty="0" smtClean="0"/>
              <a:t>4/1 فرض </a:t>
            </a:r>
            <a:r>
              <a:rPr lang="ar-SA" b="1" dirty="0" smtClean="0"/>
              <a:t>ثلاث</a:t>
            </a:r>
            <a:r>
              <a:rPr lang="ar-SA" dirty="0" smtClean="0"/>
              <a:t> زوجات مع عدم الولد،</a:t>
            </a:r>
            <a:r>
              <a:rPr lang="ar-SA" b="1" dirty="0" smtClean="0"/>
              <a:t> وجزء السهم هو</a:t>
            </a:r>
            <a:r>
              <a:rPr lang="ar-SA" dirty="0" smtClean="0"/>
              <a:t> (3).</a:t>
            </a:r>
            <a:endParaRPr lang="en-US" b="1" dirty="0" smtClean="0"/>
          </a:p>
          <a:p>
            <a:pPr algn="just" rtl="1"/>
            <a:r>
              <a:rPr lang="ar-SA" dirty="0" smtClean="0"/>
              <a:t>3/2 فرض </a:t>
            </a:r>
            <a:r>
              <a:rPr lang="ar-SA" b="1" dirty="0" smtClean="0"/>
              <a:t>خمس</a:t>
            </a:r>
            <a:r>
              <a:rPr lang="ar-SA" dirty="0" smtClean="0"/>
              <a:t> أخوات،</a:t>
            </a:r>
            <a:r>
              <a:rPr lang="ar-SA" b="1" dirty="0" smtClean="0"/>
              <a:t> وجزء السهم هو</a:t>
            </a:r>
            <a:r>
              <a:rPr lang="ar-SA" dirty="0" smtClean="0"/>
              <a:t> (5).</a:t>
            </a:r>
            <a:endParaRPr lang="en-US" b="1" dirty="0" smtClean="0"/>
          </a:p>
          <a:p>
            <a:pPr algn="just" rtl="1"/>
            <a:r>
              <a:rPr lang="ar-SA" dirty="0" smtClean="0"/>
              <a:t>وفي هذه الحالات ينبغي أن نصحح أصل المسألة، لأنّ فيها (انكساراً)، أو نصحح عولها، إن كانت عائلة، و</a:t>
            </a:r>
            <a:r>
              <a:rPr lang="ar-SA" b="1" dirty="0" smtClean="0"/>
              <a:t>(المصحّ)</a:t>
            </a:r>
            <a:r>
              <a:rPr lang="ar-SA" dirty="0" smtClean="0"/>
              <a:t> الذي ينتج</a:t>
            </a:r>
            <a:r>
              <a:rPr lang="ar-SA" b="1" dirty="0" smtClean="0"/>
              <a:t> </a:t>
            </a:r>
            <a:r>
              <a:rPr lang="ar-SA" dirty="0" smtClean="0"/>
              <a:t>هو الأصل الجديد الذي تقسّم وَفقه المسألة.</a:t>
            </a:r>
            <a:r>
              <a:rPr lang="ar-SA" b="1" dirty="0" smtClean="0"/>
              <a:t> </a:t>
            </a:r>
            <a:endParaRPr lang="en-US" b="1" dirty="0" smtClean="0"/>
          </a:p>
          <a:p>
            <a:endParaRPr lang="ar-A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b="1" dirty="0" smtClean="0"/>
              <a:t>حالات </a:t>
            </a:r>
            <a:r>
              <a:rPr lang="ar-SA" b="1" dirty="0" err="1" smtClean="0"/>
              <a:t>ال</a:t>
            </a:r>
            <a:r>
              <a:rPr lang="ar-AE" b="1" dirty="0" smtClean="0"/>
              <a:t>ا</a:t>
            </a:r>
            <a:r>
              <a:rPr lang="ar-SA" b="1" dirty="0" err="1" smtClean="0"/>
              <a:t>نكسار</a:t>
            </a:r>
            <a:r>
              <a:rPr lang="ar-SA" b="1" dirty="0" smtClean="0"/>
              <a:t> في المسائل ثلاث:</a:t>
            </a:r>
            <a:r>
              <a:rPr lang="ar-SA" dirty="0" smtClean="0"/>
              <a:t> </a:t>
            </a:r>
            <a:r>
              <a:rPr lang="en-US" b="1" dirty="0" smtClean="0"/>
              <a:t/>
            </a:r>
            <a:br>
              <a:rPr lang="en-US" b="1" dirty="0" smtClean="0"/>
            </a:br>
            <a:endParaRPr lang="ar-AE" dirty="0"/>
          </a:p>
        </p:txBody>
      </p:sp>
      <p:sp>
        <p:nvSpPr>
          <p:cNvPr id="3" name="Content Placeholder 2"/>
          <p:cNvSpPr>
            <a:spLocks noGrp="1"/>
          </p:cNvSpPr>
          <p:nvPr>
            <p:ph idx="1"/>
          </p:nvPr>
        </p:nvSpPr>
        <p:spPr/>
        <p:txBody>
          <a:bodyPr/>
          <a:lstStyle/>
          <a:p>
            <a:pPr rtl="1"/>
            <a:r>
              <a:rPr lang="ar-SA" b="1" dirty="0" smtClean="0"/>
              <a:t>الحالة الأولى:</a:t>
            </a:r>
            <a:r>
              <a:rPr lang="ar-SA" dirty="0" smtClean="0"/>
              <a:t> </a:t>
            </a:r>
            <a:endParaRPr lang="en-US" b="1" dirty="0" smtClean="0"/>
          </a:p>
          <a:p>
            <a:pPr rtl="1"/>
            <a:r>
              <a:rPr lang="ar-SA" dirty="0" smtClean="0"/>
              <a:t>أن يوجد في المسألة </a:t>
            </a:r>
            <a:r>
              <a:rPr lang="ar-SA" b="1" dirty="0" smtClean="0"/>
              <a:t>فريق واحد فقط</a:t>
            </a:r>
            <a:r>
              <a:rPr lang="ar-SA" dirty="0" smtClean="0"/>
              <a:t>، سهمه منكسر عليه</a:t>
            </a:r>
            <a:r>
              <a:rPr lang="ar-SA" b="1" u="sng" dirty="0" smtClean="0"/>
              <a:t>، ولا يوجد توافق</a:t>
            </a:r>
            <a:r>
              <a:rPr lang="ar-SA" dirty="0" smtClean="0"/>
              <a:t> بين عدد رؤوس الفريق وبين سهمهم، أي لا يوجد (قاسم مشترك أعظم). </a:t>
            </a:r>
            <a:endParaRPr lang="en-US" b="1" dirty="0" smtClean="0"/>
          </a:p>
          <a:p>
            <a:pPr rtl="1"/>
            <a:r>
              <a:rPr lang="ar-SA" dirty="0" smtClean="0"/>
              <a:t>وفي هذه الحالة نضرب</a:t>
            </a:r>
            <a:r>
              <a:rPr lang="ar-SA" b="1" dirty="0" smtClean="0"/>
              <a:t> (عدد الرؤوس)</a:t>
            </a:r>
            <a:r>
              <a:rPr lang="ar-SA" dirty="0" smtClean="0"/>
              <a:t> بأصل المسألة، فينتج </a:t>
            </a:r>
            <a:r>
              <a:rPr lang="ar-SA" b="1" dirty="0" smtClean="0"/>
              <a:t>(المصحّ)، </a:t>
            </a:r>
            <a:r>
              <a:rPr lang="ar-SA" dirty="0" smtClean="0"/>
              <a:t>ونحلّ المسألة وَفقه</a:t>
            </a:r>
            <a:r>
              <a:rPr lang="ar-SA" b="1" dirty="0" smtClean="0"/>
              <a:t>.</a:t>
            </a:r>
            <a:endParaRPr lang="en-US" b="1" dirty="0" smtClean="0"/>
          </a:p>
          <a:p>
            <a:endParaRPr lang="ar-A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مثال الحالة الأولى:</a:t>
            </a:r>
            <a:endParaRPr lang="ar-AE" dirty="0"/>
          </a:p>
        </p:txBody>
      </p:sp>
      <p:sp>
        <p:nvSpPr>
          <p:cNvPr id="3" name="Content Placeholder 2"/>
          <p:cNvSpPr>
            <a:spLocks noGrp="1"/>
          </p:cNvSpPr>
          <p:nvPr>
            <p:ph idx="1"/>
          </p:nvPr>
        </p:nvSpPr>
        <p:spPr>
          <a:xfrm>
            <a:off x="344488" y="1484784"/>
            <a:ext cx="9066212" cy="4641379"/>
          </a:xfrm>
        </p:spPr>
        <p:txBody>
          <a:bodyPr/>
          <a:lstStyle/>
          <a:p>
            <a:pPr algn="just" rtl="1"/>
            <a:r>
              <a:rPr lang="ar-SA" sz="3000" dirty="0" smtClean="0"/>
              <a:t>مات (طُفيل) عن: 3 زوجات، واب</a:t>
            </a:r>
            <a:r>
              <a:rPr lang="ar-AE" sz="3000" dirty="0" smtClean="0"/>
              <a:t>ن</a:t>
            </a:r>
            <a:r>
              <a:rPr lang="ar-SA" sz="3000" dirty="0" smtClean="0"/>
              <a:t>.</a:t>
            </a:r>
            <a:endParaRPr lang="en-US" sz="3000" dirty="0" smtClean="0"/>
          </a:p>
          <a:p>
            <a:pPr algn="just" rtl="1"/>
            <a:r>
              <a:rPr lang="ar-SA" sz="3000" dirty="0" smtClean="0"/>
              <a:t>ولتصحيح المسألة، نتبع </a:t>
            </a:r>
            <a:r>
              <a:rPr lang="ar-SA" sz="3000" b="1" dirty="0" smtClean="0"/>
              <a:t>الخطوات التالية:</a:t>
            </a:r>
            <a:r>
              <a:rPr lang="ar-SA" sz="3000" dirty="0" smtClean="0"/>
              <a:t> </a:t>
            </a:r>
            <a:endParaRPr lang="en-US" sz="3000" b="1" dirty="0" smtClean="0"/>
          </a:p>
          <a:p>
            <a:pPr algn="just" rtl="1"/>
            <a:r>
              <a:rPr lang="ar-SA" sz="3000" dirty="0" smtClean="0"/>
              <a:t>1-نضع </a:t>
            </a:r>
            <a:r>
              <a:rPr lang="ar-SA" sz="3000" b="1" dirty="0" smtClean="0"/>
              <a:t>(أصل المسألة)، (ورؤوسها)، (وسهامها) </a:t>
            </a:r>
            <a:r>
              <a:rPr lang="ar-SA" sz="3000" dirty="0" smtClean="0"/>
              <a:t>في الجدول</a:t>
            </a:r>
            <a:r>
              <a:rPr lang="ar-SA" sz="3000" b="1" dirty="0" smtClean="0"/>
              <a:t>.</a:t>
            </a:r>
            <a:endParaRPr lang="en-US" sz="3000" b="1" dirty="0" smtClean="0"/>
          </a:p>
          <a:p>
            <a:pPr algn="just" rtl="1"/>
            <a:r>
              <a:rPr lang="ar-SA" sz="3000" dirty="0" smtClean="0"/>
              <a:t>2-نلحظ أنَّ عدد رؤوس الفريق 3 وسهمهم 1 ولا توافق بينهما، فهما (</a:t>
            </a:r>
            <a:r>
              <a:rPr lang="ar-SA" sz="3000" b="1" dirty="0" smtClean="0"/>
              <a:t>متباينان).</a:t>
            </a:r>
            <a:r>
              <a:rPr lang="ar-AE" sz="3000" b="1" dirty="0" smtClean="0"/>
              <a:t> أي</a:t>
            </a:r>
            <a:r>
              <a:rPr lang="ar-SA" sz="3000" dirty="0" smtClean="0"/>
              <a:t> </a:t>
            </a:r>
            <a:r>
              <a:rPr lang="ar-AE" sz="3000" dirty="0" smtClean="0"/>
              <a:t>لا يوجد بينهما قاسم مشترك.</a:t>
            </a:r>
            <a:endParaRPr lang="en-US" sz="3000" dirty="0" smtClean="0"/>
          </a:p>
          <a:p>
            <a:pPr algn="just" rtl="1"/>
            <a:r>
              <a:rPr lang="ar-SA" sz="3000" dirty="0" smtClean="0"/>
              <a:t>3-نعتبر هنا عدد رؤوس الفريق الواحد (3) هو </a:t>
            </a:r>
            <a:r>
              <a:rPr lang="ar-SA" sz="3000" b="1" dirty="0" smtClean="0"/>
              <a:t>(جزء السهم).</a:t>
            </a:r>
            <a:r>
              <a:rPr lang="ar-SA" sz="3000" dirty="0" smtClean="0"/>
              <a:t> </a:t>
            </a:r>
            <a:endParaRPr lang="en-US" sz="3000" dirty="0" smtClean="0"/>
          </a:p>
          <a:p>
            <a:pPr algn="just" rtl="1"/>
            <a:r>
              <a:rPr lang="ar-SA" sz="3000" dirty="0" smtClean="0"/>
              <a:t>4-نضرب العدد (3)</a:t>
            </a:r>
            <a:r>
              <a:rPr lang="ar-SA" sz="3000" b="1" dirty="0" smtClean="0"/>
              <a:t>(جزء السهم)</a:t>
            </a:r>
            <a:r>
              <a:rPr lang="ar-SA" sz="3000" dirty="0" smtClean="0"/>
              <a:t> بأصل المسألة(8)</a:t>
            </a:r>
            <a:r>
              <a:rPr lang="ar-SA" sz="3000" b="1" dirty="0" smtClean="0"/>
              <a:t> </a:t>
            </a:r>
            <a:r>
              <a:rPr lang="ar-SA" sz="3000" dirty="0" smtClean="0"/>
              <a:t>فينتج</a:t>
            </a:r>
            <a:r>
              <a:rPr lang="ar-SA" sz="3000" b="1" dirty="0" smtClean="0"/>
              <a:t> (المصحّ)</a:t>
            </a:r>
            <a:r>
              <a:rPr lang="ar-SA" sz="3000" dirty="0" smtClean="0"/>
              <a:t>(24).</a:t>
            </a:r>
            <a:endParaRPr lang="en-US" sz="3000" b="1" dirty="0" smtClean="0"/>
          </a:p>
          <a:p>
            <a:pPr algn="just" rtl="1"/>
            <a:r>
              <a:rPr lang="ar-SA" sz="3000" dirty="0" smtClean="0"/>
              <a:t>5-لا ننسى أن نضرب </a:t>
            </a:r>
            <a:r>
              <a:rPr lang="ar-SA" sz="3000" b="1" dirty="0" smtClean="0"/>
              <a:t>(جزء السهم)</a:t>
            </a:r>
            <a:r>
              <a:rPr lang="ar-SA" sz="3000" dirty="0" smtClean="0"/>
              <a:t> بسهام المسألة كلها. </a:t>
            </a:r>
            <a:endParaRPr lang="en-US" sz="3000" b="1" dirty="0" smtClean="0"/>
          </a:p>
          <a:p>
            <a:pPr algn="just" rtl="1"/>
            <a:r>
              <a:rPr lang="ar-SA" dirty="0" smtClean="0"/>
              <a:t>وهي تشابه طريقة توحيد المقامات المختلفة في عمليات جمع الكسور العادية وطرحها.</a:t>
            </a:r>
            <a:endParaRPr lang="en-US" b="1" dirty="0" smtClean="0"/>
          </a:p>
          <a:p>
            <a:endParaRPr lang="ar-A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AE" sz="4000" dirty="0" smtClean="0"/>
              <a:t>جدول حلّ مسألة الحالة الأولى:</a:t>
            </a:r>
            <a:endParaRPr lang="ar-AE" sz="4000" dirty="0"/>
          </a:p>
        </p:txBody>
      </p:sp>
      <p:graphicFrame>
        <p:nvGraphicFramePr>
          <p:cNvPr id="5" name="Content Placeholder 4"/>
          <p:cNvGraphicFramePr>
            <a:graphicFrameLocks noGrp="1"/>
          </p:cNvGraphicFramePr>
          <p:nvPr>
            <p:ph idx="1"/>
          </p:nvPr>
        </p:nvGraphicFramePr>
        <p:xfrm>
          <a:off x="488506" y="2780927"/>
          <a:ext cx="8496943" cy="3078480"/>
        </p:xfrm>
        <a:graphic>
          <a:graphicData uri="http://schemas.openxmlformats.org/drawingml/2006/table">
            <a:tbl>
              <a:tblPr rtl="1" firstRow="1" bandRow="1">
                <a:tableStyleId>{5C22544A-7EE6-4342-B048-85BDC9FD1C3A}</a:tableStyleId>
              </a:tblPr>
              <a:tblGrid>
                <a:gridCol w="1213849"/>
                <a:gridCol w="1213849"/>
                <a:gridCol w="1213849"/>
                <a:gridCol w="2427698"/>
                <a:gridCol w="1066196"/>
                <a:gridCol w="1361502"/>
              </a:tblGrid>
              <a:tr h="812271">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algn="ctr" rtl="1"/>
                      <a:r>
                        <a:rPr lang="ar-AE" sz="2800" dirty="0" smtClean="0"/>
                        <a:t>.........</a:t>
                      </a:r>
                      <a:endParaRPr lang="ar-AE" sz="2800" dirty="0"/>
                    </a:p>
                  </a:txBody>
                  <a:tcPr/>
                </a:tc>
              </a:tr>
              <a:tr h="917080">
                <a:tc>
                  <a:txBody>
                    <a:bodyPr/>
                    <a:lstStyle/>
                    <a:p>
                      <a:pPr algn="ctr" rtl="1"/>
                      <a:r>
                        <a:rPr lang="ar-AE" sz="3200" dirty="0" smtClean="0"/>
                        <a:t>3</a:t>
                      </a:r>
                      <a:endParaRPr lang="ar-AE" sz="3200" dirty="0"/>
                    </a:p>
                  </a:txBody>
                  <a:tcPr/>
                </a:tc>
                <a:tc>
                  <a:txBody>
                    <a:bodyPr/>
                    <a:lstStyle/>
                    <a:p>
                      <a:pPr algn="ctr" rtl="1"/>
                      <a:r>
                        <a:rPr lang="ar-AE" sz="3200" dirty="0" smtClean="0"/>
                        <a:t>1/8</a:t>
                      </a:r>
                      <a:endParaRPr lang="ar-AE" sz="3200" dirty="0"/>
                    </a:p>
                  </a:txBody>
                  <a:tcPr/>
                </a:tc>
                <a:tc>
                  <a:txBody>
                    <a:bodyPr/>
                    <a:lstStyle/>
                    <a:p>
                      <a:pPr algn="ctr" rtl="1"/>
                      <a:r>
                        <a:rPr lang="ar-AE" sz="3200" dirty="0" smtClean="0"/>
                        <a:t>زوجات</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p>
                      <a:pPr algn="ctr" rtl="1"/>
                      <a:endParaRPr lang="ar-AE" sz="3200" dirty="0"/>
                    </a:p>
                  </a:txBody>
                  <a:tcPr/>
                </a:tc>
              </a:tr>
              <a:tr h="917080">
                <a:tc>
                  <a:txBody>
                    <a:bodyPr/>
                    <a:lstStyle/>
                    <a:p>
                      <a:pPr algn="ctr" rtl="1"/>
                      <a:endParaRPr lang="ar-AE" sz="3200" dirty="0"/>
                    </a:p>
                  </a:txBody>
                  <a:tcPr/>
                </a:tc>
                <a:tc>
                  <a:txBody>
                    <a:bodyPr/>
                    <a:lstStyle/>
                    <a:p>
                      <a:pPr algn="ctr" rtl="1"/>
                      <a:r>
                        <a:rPr lang="ar-AE" sz="3200" dirty="0" smtClean="0"/>
                        <a:t>ع</a:t>
                      </a:r>
                      <a:endParaRPr lang="ar-AE" sz="3200" dirty="0"/>
                    </a:p>
                  </a:txBody>
                  <a:tcPr/>
                </a:tc>
                <a:tc>
                  <a:txBody>
                    <a:bodyPr/>
                    <a:lstStyle/>
                    <a:p>
                      <a:pPr algn="ctr" rtl="1"/>
                      <a:r>
                        <a:rPr lang="ar-AE" sz="3200" dirty="0" smtClean="0"/>
                        <a:t>ابن</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p>
                      <a:pPr algn="ctr" rtl="1"/>
                      <a:endParaRPr lang="ar-AE" sz="3200" dirty="0"/>
                    </a:p>
                  </a:txBody>
                  <a:tcPr/>
                </a:tc>
              </a:tr>
            </a:tbl>
          </a:graphicData>
        </a:graphic>
      </p:graphicFrame>
      <p:sp>
        <p:nvSpPr>
          <p:cNvPr id="6" name="TextBox 5"/>
          <p:cNvSpPr txBox="1"/>
          <p:nvPr/>
        </p:nvSpPr>
        <p:spPr>
          <a:xfrm>
            <a:off x="3008784" y="2204864"/>
            <a:ext cx="5976664" cy="400110"/>
          </a:xfrm>
          <a:prstGeom prst="rect">
            <a:avLst/>
          </a:prstGeom>
          <a:noFill/>
        </p:spPr>
        <p:txBody>
          <a:bodyPr wrap="square" rtlCol="1">
            <a:spAutoFit/>
          </a:bodyPr>
          <a:lstStyle/>
          <a:p>
            <a:r>
              <a:rPr lang="ar-SA" sz="2000" dirty="0" smtClean="0"/>
              <a:t>للتصحيح نضرب بجزء السهم، وهو هنا عدد الرؤوس 3 </a:t>
            </a:r>
            <a:r>
              <a:rPr lang="en-US" sz="2000" dirty="0" smtClean="0"/>
              <a:t>X</a:t>
            </a:r>
            <a:r>
              <a:rPr lang="ar-AE" sz="2000" dirty="0" smtClean="0"/>
              <a:t> الأصل</a:t>
            </a:r>
            <a:endParaRPr lang="ar-AE" sz="2000" dirty="0"/>
          </a:p>
        </p:txBody>
      </p:sp>
      <p:graphicFrame>
        <p:nvGraphicFramePr>
          <p:cNvPr id="9" name="Content Placeholder 4"/>
          <p:cNvGraphicFramePr>
            <a:graphicFrameLocks noGrp="1"/>
          </p:cNvGraphicFramePr>
          <p:nvPr>
            <p:ph idx="1"/>
          </p:nvPr>
        </p:nvGraphicFramePr>
        <p:xfrm>
          <a:off x="488504" y="2780928"/>
          <a:ext cx="8496943" cy="3078480"/>
        </p:xfrm>
        <a:graphic>
          <a:graphicData uri="http://schemas.openxmlformats.org/drawingml/2006/table">
            <a:tbl>
              <a:tblPr rtl="1" firstRow="1" bandRow="1">
                <a:tableStyleId>{5C22544A-7EE6-4342-B048-85BDC9FD1C3A}</a:tableStyleId>
              </a:tblPr>
              <a:tblGrid>
                <a:gridCol w="1213849"/>
                <a:gridCol w="1213849"/>
                <a:gridCol w="1213849"/>
                <a:gridCol w="2427698"/>
                <a:gridCol w="1066196"/>
                <a:gridCol w="1361502"/>
              </a:tblGrid>
              <a:tr h="812271">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algn="ctr" rtl="1"/>
                      <a:r>
                        <a:rPr lang="ar-AE" sz="2800" dirty="0" smtClean="0"/>
                        <a:t>.........</a:t>
                      </a:r>
                      <a:endParaRPr lang="ar-AE" sz="2800" dirty="0"/>
                    </a:p>
                  </a:txBody>
                  <a:tcPr/>
                </a:tc>
              </a:tr>
              <a:tr h="917080">
                <a:tc>
                  <a:txBody>
                    <a:bodyPr/>
                    <a:lstStyle/>
                    <a:p>
                      <a:pPr algn="ctr" rtl="1"/>
                      <a:r>
                        <a:rPr lang="ar-AE" sz="3200" dirty="0" smtClean="0"/>
                        <a:t>3</a:t>
                      </a:r>
                      <a:endParaRPr lang="ar-AE" sz="3200" dirty="0"/>
                    </a:p>
                  </a:txBody>
                  <a:tcPr/>
                </a:tc>
                <a:tc>
                  <a:txBody>
                    <a:bodyPr/>
                    <a:lstStyle/>
                    <a:p>
                      <a:pPr algn="ctr" rtl="1"/>
                      <a:r>
                        <a:rPr lang="ar-AE" sz="3200" dirty="0" smtClean="0"/>
                        <a:t>1/8</a:t>
                      </a:r>
                      <a:endParaRPr lang="ar-AE" sz="3200" dirty="0"/>
                    </a:p>
                  </a:txBody>
                  <a:tcPr/>
                </a:tc>
                <a:tc>
                  <a:txBody>
                    <a:bodyPr/>
                    <a:lstStyle/>
                    <a:p>
                      <a:pPr algn="ctr" rtl="1"/>
                      <a:r>
                        <a:rPr lang="ar-AE" sz="3200" dirty="0" smtClean="0"/>
                        <a:t>زوجات</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p>
                      <a:pPr algn="ctr" rtl="1"/>
                      <a:endParaRPr lang="ar-AE" sz="3200" dirty="0"/>
                    </a:p>
                  </a:txBody>
                  <a:tcPr/>
                </a:tc>
              </a:tr>
              <a:tr h="917080">
                <a:tc>
                  <a:txBody>
                    <a:bodyPr/>
                    <a:lstStyle/>
                    <a:p>
                      <a:pPr algn="ctr" rtl="1"/>
                      <a:endParaRPr lang="ar-AE" sz="3200" dirty="0"/>
                    </a:p>
                  </a:txBody>
                  <a:tcPr/>
                </a:tc>
                <a:tc>
                  <a:txBody>
                    <a:bodyPr/>
                    <a:lstStyle/>
                    <a:p>
                      <a:pPr algn="ctr" rtl="1"/>
                      <a:r>
                        <a:rPr lang="ar-AE" sz="3200" dirty="0" smtClean="0"/>
                        <a:t>ع</a:t>
                      </a:r>
                      <a:endParaRPr lang="ar-AE" sz="3200" dirty="0"/>
                    </a:p>
                  </a:txBody>
                  <a:tcPr/>
                </a:tc>
                <a:tc>
                  <a:txBody>
                    <a:bodyPr/>
                    <a:lstStyle/>
                    <a:p>
                      <a:pPr algn="ctr" rtl="1"/>
                      <a:r>
                        <a:rPr lang="ar-AE" sz="3200" dirty="0" smtClean="0"/>
                        <a:t>ابن</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p>
                      <a:pPr algn="ctr" rtl="1"/>
                      <a:endParaRPr lang="ar-AE" sz="3200"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b="1" dirty="0" smtClean="0"/>
              <a:t>تابع - </a:t>
            </a:r>
            <a:r>
              <a:rPr lang="ar-SA" b="1" dirty="0" smtClean="0"/>
              <a:t>حالات </a:t>
            </a:r>
            <a:r>
              <a:rPr lang="ar-SA" b="1" dirty="0" err="1" smtClean="0"/>
              <a:t>ال</a:t>
            </a:r>
            <a:r>
              <a:rPr lang="ar-AE" b="1" dirty="0" smtClean="0"/>
              <a:t>ا</a:t>
            </a:r>
            <a:r>
              <a:rPr lang="ar-SA" b="1" dirty="0" err="1" smtClean="0"/>
              <a:t>نكسار</a:t>
            </a:r>
            <a:r>
              <a:rPr lang="ar-SA" b="1" dirty="0" smtClean="0"/>
              <a:t> في المسائل</a:t>
            </a:r>
            <a:endParaRPr lang="ar-AE" dirty="0"/>
          </a:p>
        </p:txBody>
      </p:sp>
      <p:sp>
        <p:nvSpPr>
          <p:cNvPr id="3" name="Content Placeholder 2"/>
          <p:cNvSpPr>
            <a:spLocks noGrp="1"/>
          </p:cNvSpPr>
          <p:nvPr>
            <p:ph idx="1"/>
          </p:nvPr>
        </p:nvSpPr>
        <p:spPr/>
        <p:txBody>
          <a:bodyPr/>
          <a:lstStyle/>
          <a:p>
            <a:pPr rtl="1"/>
            <a:r>
              <a:rPr lang="ar-AE" b="1" dirty="0" smtClean="0"/>
              <a:t>	</a:t>
            </a:r>
            <a:r>
              <a:rPr lang="ar-SA" b="1" dirty="0" smtClean="0"/>
              <a:t>الحالة الثانية:</a:t>
            </a:r>
            <a:r>
              <a:rPr lang="ar-SA" dirty="0" smtClean="0"/>
              <a:t> </a:t>
            </a:r>
            <a:endParaRPr lang="en-US" b="1" dirty="0" smtClean="0"/>
          </a:p>
          <a:p>
            <a:pPr rtl="1"/>
            <a:r>
              <a:rPr lang="ar-SA" dirty="0" smtClean="0"/>
              <a:t>أن يوجد في المسألة </a:t>
            </a:r>
            <a:r>
              <a:rPr lang="ar-SA" b="1" dirty="0" smtClean="0"/>
              <a:t>فريق واحد فقط</a:t>
            </a:r>
            <a:r>
              <a:rPr lang="ar-SA" dirty="0" smtClean="0"/>
              <a:t>، سهمه منكسر عليه، لكن</a:t>
            </a:r>
            <a:r>
              <a:rPr lang="ar-SA" b="1" u="sng" dirty="0" smtClean="0"/>
              <a:t> يوجد توافق</a:t>
            </a:r>
            <a:r>
              <a:rPr lang="ar-SA" dirty="0" smtClean="0"/>
              <a:t> بين عدد رؤوس الفريق وبين سهمهم، </a:t>
            </a:r>
            <a:endParaRPr lang="ar-AE" dirty="0" smtClean="0"/>
          </a:p>
          <a:p>
            <a:pPr rtl="1"/>
            <a:r>
              <a:rPr lang="ar-AE" dirty="0" smtClean="0"/>
              <a:t>	</a:t>
            </a:r>
            <a:r>
              <a:rPr lang="ar-SA" dirty="0" smtClean="0"/>
              <a:t>أي هما عددان (متوافقان). </a:t>
            </a:r>
            <a:endParaRPr lang="en-US" b="1" dirty="0" smtClean="0"/>
          </a:p>
          <a:p>
            <a:pPr rtl="1"/>
            <a:r>
              <a:rPr lang="ar-AE" dirty="0" smtClean="0"/>
              <a:t>والعددان المتوافقان ما كان بينهما قاسم مشترك. مثل: </a:t>
            </a:r>
          </a:p>
          <a:p>
            <a:pPr rtl="1"/>
            <a:r>
              <a:rPr lang="ar-AE" dirty="0" smtClean="0"/>
              <a:t>(6 و 8)، (3 و 6). (4 ، 8)...</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مثال الحالة </a:t>
            </a:r>
            <a:r>
              <a:rPr lang="ar-SA" b="1" dirty="0" err="1" smtClean="0"/>
              <a:t>ال</a:t>
            </a:r>
            <a:r>
              <a:rPr lang="ar-AE" b="1" dirty="0" smtClean="0"/>
              <a:t>ثانية</a:t>
            </a:r>
            <a:r>
              <a:rPr lang="ar-SA" b="1" dirty="0" smtClean="0"/>
              <a:t>:</a:t>
            </a:r>
            <a:endParaRPr lang="ar-AE" dirty="0"/>
          </a:p>
        </p:txBody>
      </p:sp>
      <p:sp>
        <p:nvSpPr>
          <p:cNvPr id="3" name="Content Placeholder 2"/>
          <p:cNvSpPr>
            <a:spLocks noGrp="1"/>
          </p:cNvSpPr>
          <p:nvPr>
            <p:ph idx="1"/>
          </p:nvPr>
        </p:nvSpPr>
        <p:spPr>
          <a:xfrm>
            <a:off x="272480" y="1600200"/>
            <a:ext cx="9138220" cy="4525963"/>
          </a:xfrm>
        </p:spPr>
        <p:txBody>
          <a:bodyPr/>
          <a:lstStyle/>
          <a:p>
            <a:pPr rtl="1"/>
            <a:r>
              <a:rPr lang="ar-AE" sz="3000" b="1" dirty="0" smtClean="0"/>
              <a:t>	</a:t>
            </a:r>
            <a:r>
              <a:rPr lang="ar-SA" sz="3000" dirty="0" smtClean="0"/>
              <a:t>ماتت (عَوانة) عن: زوج، و2 ابن، و2 بنت.</a:t>
            </a:r>
            <a:endParaRPr lang="en-US" sz="3000" dirty="0" smtClean="0"/>
          </a:p>
          <a:p>
            <a:pPr rtl="1"/>
            <a:r>
              <a:rPr lang="ar-SA" sz="3000" dirty="0" smtClean="0"/>
              <a:t>ولتصحيح المسألة، نتبع </a:t>
            </a:r>
            <a:r>
              <a:rPr lang="ar-SA" sz="3000" b="1" dirty="0" smtClean="0"/>
              <a:t>الخطوات التالية:</a:t>
            </a:r>
            <a:r>
              <a:rPr lang="ar-SA" sz="3000" dirty="0" smtClean="0"/>
              <a:t> </a:t>
            </a:r>
            <a:endParaRPr lang="ar-AE" sz="3000" dirty="0" smtClean="0"/>
          </a:p>
          <a:p>
            <a:pPr algn="just" rtl="1"/>
            <a:r>
              <a:rPr lang="ar-SA" sz="3000" dirty="0" smtClean="0"/>
              <a:t>1-نضع </a:t>
            </a:r>
            <a:r>
              <a:rPr lang="ar-SA" sz="3000" b="1" dirty="0" smtClean="0"/>
              <a:t>(أصل المسألة)، (ورؤوسها)، (وسهامها) </a:t>
            </a:r>
            <a:r>
              <a:rPr lang="ar-SA" sz="3000" dirty="0" smtClean="0"/>
              <a:t>في الجدول</a:t>
            </a:r>
            <a:r>
              <a:rPr lang="ar-SA" sz="3000" b="1" dirty="0" smtClean="0"/>
              <a:t>.</a:t>
            </a:r>
            <a:endParaRPr lang="en-US" sz="3000" b="1" dirty="0" smtClean="0"/>
          </a:p>
          <a:p>
            <a:pPr rtl="1"/>
            <a:r>
              <a:rPr lang="ar-SA" sz="2800" dirty="0" smtClean="0"/>
              <a:t>2-نستخرج </a:t>
            </a:r>
            <a:r>
              <a:rPr lang="ar-SA" sz="2800" b="1" dirty="0" smtClean="0"/>
              <a:t>(القاسم المشترك الأعظم)</a:t>
            </a:r>
            <a:r>
              <a:rPr lang="ar-SA" sz="2800" dirty="0" smtClean="0"/>
              <a:t> بين رؤوس الفريق وسهمه، وهو (3). </a:t>
            </a:r>
            <a:endParaRPr lang="en-US" sz="2800" b="1" dirty="0" smtClean="0"/>
          </a:p>
          <a:p>
            <a:pPr rtl="1"/>
            <a:r>
              <a:rPr lang="ar-SA" sz="2800" dirty="0" smtClean="0"/>
              <a:t>3-نقسم عدد الرؤوس (6) على (القاسم المشترك) (3) فينتج </a:t>
            </a:r>
            <a:r>
              <a:rPr lang="ar-SA" sz="2800" b="1" dirty="0" smtClean="0"/>
              <a:t>(جزء السهم</a:t>
            </a:r>
            <a:r>
              <a:rPr lang="ar-SA" sz="2800" dirty="0" smtClean="0"/>
              <a:t>) (2) </a:t>
            </a:r>
            <a:endParaRPr lang="en-US" sz="2800" b="1" dirty="0" smtClean="0"/>
          </a:p>
          <a:p>
            <a:pPr rtl="1"/>
            <a:r>
              <a:rPr lang="ar-SA" sz="2800" dirty="0" smtClean="0"/>
              <a:t>4-نضرب </a:t>
            </a:r>
            <a:r>
              <a:rPr lang="ar-SA" sz="2800" b="1" dirty="0" smtClean="0"/>
              <a:t>(جزء السهم)</a:t>
            </a:r>
            <a:r>
              <a:rPr lang="ar-SA" sz="2800" dirty="0" smtClean="0"/>
              <a:t> (2) بأصل المسألة (4)، فينتج</a:t>
            </a:r>
            <a:r>
              <a:rPr lang="ar-SA" sz="2800" b="1" dirty="0" smtClean="0"/>
              <a:t> (المصحّ) </a:t>
            </a:r>
            <a:r>
              <a:rPr lang="ar-SA" sz="2800" dirty="0" smtClean="0"/>
              <a:t>(8).</a:t>
            </a:r>
            <a:endParaRPr lang="en-US" sz="2800" b="1" dirty="0" smtClean="0"/>
          </a:p>
          <a:p>
            <a:pPr rtl="1"/>
            <a:r>
              <a:rPr lang="ar-AE" sz="2800" dirty="0" smtClean="0"/>
              <a:t>و</a:t>
            </a:r>
            <a:r>
              <a:rPr lang="ar-SA" sz="2800" dirty="0" smtClean="0"/>
              <a:t>القاسم المشترك الأعظم لعددين، هو أكبر عدد يمكن قسمة هذين العددين عليه، بدون باقٍ.</a:t>
            </a:r>
            <a:endParaRPr lang="en-US" dirty="0" smtClean="0"/>
          </a:p>
          <a:p>
            <a:pPr algn="just" rtl="1"/>
            <a:r>
              <a:rPr lang="ar-SA" sz="2800" dirty="0" smtClean="0"/>
              <a:t>5-لا ننسى أن نضرب </a:t>
            </a:r>
            <a:r>
              <a:rPr lang="ar-SA" sz="2800" b="1" dirty="0" smtClean="0"/>
              <a:t>(جزء السهم)</a:t>
            </a:r>
            <a:r>
              <a:rPr lang="ar-SA" sz="2800" dirty="0" smtClean="0"/>
              <a:t> بسهام المسألة كلها. </a:t>
            </a:r>
            <a:endParaRPr lang="en-US" sz="2800" b="1" dirty="0" smtClean="0"/>
          </a:p>
          <a:p>
            <a:pPr rtl="1"/>
            <a:endParaRPr lang="en-US" b="1" dirty="0" smtClean="0"/>
          </a:p>
          <a:p>
            <a:endParaRPr lang="ar-A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520" y="0"/>
            <a:ext cx="8915400" cy="1143000"/>
          </a:xfrm>
        </p:spPr>
        <p:txBody>
          <a:bodyPr/>
          <a:lstStyle/>
          <a:p>
            <a:pPr algn="ctr"/>
            <a:r>
              <a:rPr lang="ar-AE" dirty="0" smtClean="0"/>
              <a:t>جدول حلّ </a:t>
            </a:r>
            <a:r>
              <a:rPr lang="ar-AE" dirty="0" err="1" smtClean="0"/>
              <a:t>المسألة:</a:t>
            </a:r>
            <a:endParaRPr lang="ar-AE" dirty="0"/>
          </a:p>
        </p:txBody>
      </p:sp>
      <p:sp>
        <p:nvSpPr>
          <p:cNvPr id="5" name="TextBox 4"/>
          <p:cNvSpPr txBox="1"/>
          <p:nvPr/>
        </p:nvSpPr>
        <p:spPr>
          <a:xfrm>
            <a:off x="3152800" y="2060848"/>
            <a:ext cx="5832648" cy="400110"/>
          </a:xfrm>
          <a:prstGeom prst="rect">
            <a:avLst/>
          </a:prstGeom>
          <a:noFill/>
        </p:spPr>
        <p:txBody>
          <a:bodyPr wrap="square" rtlCol="1">
            <a:spAutoFit/>
          </a:bodyPr>
          <a:lstStyle/>
          <a:p>
            <a:r>
              <a:rPr lang="ar-SA" sz="2000" dirty="0" smtClean="0"/>
              <a:t>للتصحيح نضرب بجزء السهم، وهو هنا عدد الرؤوس </a:t>
            </a:r>
            <a:r>
              <a:rPr lang="ar-AE" sz="2000" dirty="0" smtClean="0"/>
              <a:t>2</a:t>
            </a:r>
            <a:r>
              <a:rPr lang="ar-SA" sz="2000" dirty="0" smtClean="0"/>
              <a:t> </a:t>
            </a:r>
            <a:r>
              <a:rPr lang="en-US" sz="2000" dirty="0" smtClean="0"/>
              <a:t>X</a:t>
            </a:r>
            <a:r>
              <a:rPr lang="ar-AE" sz="2000" dirty="0" smtClean="0"/>
              <a:t> الأصل</a:t>
            </a:r>
            <a:endParaRPr lang="ar-AE" sz="2000" dirty="0"/>
          </a:p>
        </p:txBody>
      </p:sp>
      <p:graphicFrame>
        <p:nvGraphicFramePr>
          <p:cNvPr id="8" name="Content Placeholder 4"/>
          <p:cNvGraphicFramePr>
            <a:graphicFrameLocks/>
          </p:cNvGraphicFramePr>
          <p:nvPr/>
        </p:nvGraphicFramePr>
        <p:xfrm>
          <a:off x="704528" y="2492896"/>
          <a:ext cx="8640960" cy="3636823"/>
        </p:xfrm>
        <a:graphic>
          <a:graphicData uri="http://schemas.openxmlformats.org/drawingml/2006/table">
            <a:tbl>
              <a:tblPr rtl="1" firstRow="1" bandRow="1">
                <a:tableStyleId>{5C22544A-7EE6-4342-B048-85BDC9FD1C3A}</a:tableStyleId>
              </a:tblPr>
              <a:tblGrid>
                <a:gridCol w="1234423"/>
                <a:gridCol w="1234423"/>
                <a:gridCol w="1234423"/>
                <a:gridCol w="2468846"/>
                <a:gridCol w="1084267"/>
                <a:gridCol w="1384578"/>
              </a:tblGrid>
              <a:tr h="1008112">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algn="ctr" rtl="1"/>
                      <a:r>
                        <a:rPr lang="ar-AE" sz="2800" dirty="0" smtClean="0"/>
                        <a:t>.........</a:t>
                      </a:r>
                      <a:endParaRPr lang="ar-AE" sz="2800" dirty="0"/>
                    </a:p>
                  </a:txBody>
                  <a:tcPr/>
                </a:tc>
              </a:tr>
              <a:tr h="982791">
                <a:tc>
                  <a:txBody>
                    <a:bodyPr/>
                    <a:lstStyle/>
                    <a:p>
                      <a:pPr algn="ctr" rtl="1"/>
                      <a:endParaRPr lang="ar-AE" sz="3200" dirty="0"/>
                    </a:p>
                  </a:txBody>
                  <a:tcPr/>
                </a:tc>
                <a:tc>
                  <a:txBody>
                    <a:bodyPr/>
                    <a:lstStyle/>
                    <a:p>
                      <a:pPr algn="ctr" rtl="1"/>
                      <a:r>
                        <a:rPr lang="ar-AE" sz="3200" dirty="0" smtClean="0"/>
                        <a:t>1/4</a:t>
                      </a:r>
                      <a:endParaRPr lang="ar-AE" sz="3200" dirty="0"/>
                    </a:p>
                  </a:txBody>
                  <a:tcPr/>
                </a:tc>
                <a:tc>
                  <a:txBody>
                    <a:bodyPr/>
                    <a:lstStyle/>
                    <a:p>
                      <a:pPr algn="ctr" rtl="1"/>
                      <a:r>
                        <a:rPr lang="ar-AE" sz="3200" dirty="0" smtClean="0"/>
                        <a:t>زوج</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p>
                      <a:pPr algn="ctr" rtl="1"/>
                      <a:endParaRPr lang="ar-AE" sz="3200" dirty="0"/>
                    </a:p>
                  </a:txBody>
                  <a:tcPr/>
                </a:tc>
              </a:tr>
              <a:tr h="982791">
                <a:tc rowSpan="2">
                  <a:txBody>
                    <a:bodyPr/>
                    <a:lstStyle/>
                    <a:p>
                      <a:pPr algn="ctr" rtl="1"/>
                      <a:endParaRPr lang="ar-AE" sz="3200" dirty="0" smtClean="0"/>
                    </a:p>
                    <a:p>
                      <a:pPr algn="ctr" rtl="1"/>
                      <a:r>
                        <a:rPr lang="ar-AE" sz="3200" dirty="0" smtClean="0"/>
                        <a:t>6</a:t>
                      </a:r>
                      <a:endParaRPr lang="ar-AE" sz="3200" dirty="0"/>
                    </a:p>
                  </a:txBody>
                  <a:tcPr/>
                </a:tc>
                <a:tc rowSpan="2">
                  <a:txBody>
                    <a:bodyPr/>
                    <a:lstStyle/>
                    <a:p>
                      <a:pPr algn="ctr" rtl="1"/>
                      <a:endParaRPr lang="ar-AE" sz="3200" dirty="0" smtClean="0"/>
                    </a:p>
                    <a:p>
                      <a:pPr algn="ctr" rtl="1"/>
                      <a:r>
                        <a:rPr lang="ar-AE" sz="3200" dirty="0" smtClean="0"/>
                        <a:t>ع</a:t>
                      </a:r>
                      <a:endParaRPr lang="ar-AE" sz="3200" dirty="0"/>
                    </a:p>
                  </a:txBody>
                  <a:tcPr/>
                </a:tc>
                <a:tc>
                  <a:txBody>
                    <a:bodyPr/>
                    <a:lstStyle/>
                    <a:p>
                      <a:pPr algn="ctr" rtl="1"/>
                      <a:r>
                        <a:rPr lang="ar-AE" sz="3200" dirty="0" smtClean="0"/>
                        <a:t>2ابن</a:t>
                      </a:r>
                      <a:endParaRPr lang="ar-AE" sz="3200" dirty="0"/>
                    </a:p>
                  </a:txBody>
                  <a:tcPr/>
                </a:tc>
                <a:tc rowSpan="2">
                  <a:txBody>
                    <a:bodyPr/>
                    <a:lstStyle/>
                    <a:p>
                      <a:pPr algn="ctr" rtl="1"/>
                      <a:endParaRPr lang="ar-AE" sz="3200" dirty="0" smtClean="0"/>
                    </a:p>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txBody>
                  <a:tcPr/>
                </a:tc>
              </a:tr>
              <a:tr h="533515">
                <a:tc vMerge="1">
                  <a:txBody>
                    <a:bodyPr/>
                    <a:lstStyle/>
                    <a:p>
                      <a:pPr rtl="1"/>
                      <a:endParaRPr lang="ar-AE"/>
                    </a:p>
                  </a:txBody>
                  <a:tcPr/>
                </a:tc>
                <a:tc vMerge="1">
                  <a:txBody>
                    <a:bodyPr/>
                    <a:lstStyle/>
                    <a:p>
                      <a:pPr rtl="1"/>
                      <a:endParaRPr lang="ar-AE"/>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2بنت</a:t>
                      </a:r>
                    </a:p>
                  </a:txBody>
                  <a:tcPr/>
                </a:tc>
                <a:tc vMerge="1">
                  <a:txBody>
                    <a:bodyPr/>
                    <a:lstStyle/>
                    <a:p>
                      <a:pPr rtl="1"/>
                      <a:endParaRPr lang="ar-AE"/>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b="1" dirty="0" smtClean="0"/>
              <a:t>تابع - </a:t>
            </a:r>
            <a:r>
              <a:rPr lang="ar-SA" b="1" dirty="0" smtClean="0"/>
              <a:t>حالات </a:t>
            </a:r>
            <a:r>
              <a:rPr lang="ar-SA" b="1" dirty="0" err="1" smtClean="0"/>
              <a:t>ال</a:t>
            </a:r>
            <a:r>
              <a:rPr lang="ar-AE" b="1" dirty="0" smtClean="0"/>
              <a:t>ا</a:t>
            </a:r>
            <a:r>
              <a:rPr lang="ar-SA" b="1" dirty="0" err="1" smtClean="0"/>
              <a:t>نكسار</a:t>
            </a:r>
            <a:r>
              <a:rPr lang="ar-SA" b="1" dirty="0" smtClean="0"/>
              <a:t> في المسائل</a:t>
            </a:r>
            <a:endParaRPr lang="ar-AE" dirty="0"/>
          </a:p>
        </p:txBody>
      </p:sp>
      <p:sp>
        <p:nvSpPr>
          <p:cNvPr id="3" name="Content Placeholder 2"/>
          <p:cNvSpPr>
            <a:spLocks noGrp="1"/>
          </p:cNvSpPr>
          <p:nvPr>
            <p:ph idx="1"/>
          </p:nvPr>
        </p:nvSpPr>
        <p:spPr/>
        <p:txBody>
          <a:bodyPr/>
          <a:lstStyle/>
          <a:p>
            <a:pPr rtl="1"/>
            <a:r>
              <a:rPr lang="ar-SA" b="1" dirty="0" smtClean="0"/>
              <a:t>الحالة الثالثة:</a:t>
            </a:r>
            <a:r>
              <a:rPr lang="ar-SA" dirty="0" smtClean="0"/>
              <a:t> </a:t>
            </a:r>
            <a:endParaRPr lang="en-US" b="1" dirty="0" smtClean="0"/>
          </a:p>
          <a:p>
            <a:pPr rtl="1"/>
            <a:r>
              <a:rPr lang="ar-SA" dirty="0" smtClean="0"/>
              <a:t>أن يوجد في المسألة </a:t>
            </a:r>
            <a:r>
              <a:rPr lang="ar-SA" b="1" u="sng" dirty="0" smtClean="0"/>
              <a:t>أكثر من فريق</a:t>
            </a:r>
            <a:r>
              <a:rPr lang="ar-SA" dirty="0" smtClean="0"/>
              <a:t>، سهمه منكسر عليه، </a:t>
            </a:r>
            <a:r>
              <a:rPr lang="ar-SA" b="1" u="sng" dirty="0" smtClean="0"/>
              <a:t>ولا يوجد توافق</a:t>
            </a:r>
            <a:r>
              <a:rPr lang="ar-SA" dirty="0" smtClean="0"/>
              <a:t> بين عدد رؤوس الفريق وبين سهامهم</a:t>
            </a:r>
            <a:r>
              <a:rPr lang="ar-SA" b="1" dirty="0" smtClean="0"/>
              <a:t>،</a:t>
            </a:r>
            <a:r>
              <a:rPr lang="ar-SA" dirty="0" smtClean="0"/>
              <a:t> </a:t>
            </a:r>
            <a:endParaRPr lang="ar-AE" dirty="0" smtClean="0"/>
          </a:p>
          <a:p>
            <a:pPr rtl="1"/>
            <a:r>
              <a:rPr lang="ar-SA" dirty="0" smtClean="0"/>
              <a:t>أي لا يوجد (قاسم مشترك أعظم). </a:t>
            </a:r>
            <a:endParaRPr lang="ar-AE" dirty="0" smtClean="0"/>
          </a:p>
          <a:p>
            <a:pPr rtl="1"/>
            <a:r>
              <a:rPr lang="ar-AE" dirty="0" smtClean="0"/>
              <a:t>و</a:t>
            </a:r>
            <a:r>
              <a:rPr lang="ar-SA" dirty="0" smtClean="0"/>
              <a:t>القاسم المشترك الأعظم لعددين، هو أكبر عدد يمكن قسمة هذين العددين عليه، بدون باقٍ. </a:t>
            </a:r>
            <a:endParaRPr lang="en-US" b="1" dirty="0" smtClean="0"/>
          </a:p>
          <a:p>
            <a:endParaRPr lang="ar-A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مثال الحالة </a:t>
            </a:r>
            <a:r>
              <a:rPr lang="ar-SA" b="1" dirty="0" err="1" smtClean="0"/>
              <a:t>ال</a:t>
            </a:r>
            <a:r>
              <a:rPr lang="ar-AE" b="1" dirty="0" smtClean="0"/>
              <a:t>ثالثة</a:t>
            </a:r>
            <a:r>
              <a:rPr lang="ar-SA" b="1" dirty="0" smtClean="0"/>
              <a:t>:</a:t>
            </a:r>
            <a:endParaRPr lang="ar-AE" dirty="0"/>
          </a:p>
        </p:txBody>
      </p:sp>
      <p:sp>
        <p:nvSpPr>
          <p:cNvPr id="3" name="Content Placeholder 2"/>
          <p:cNvSpPr>
            <a:spLocks noGrp="1"/>
          </p:cNvSpPr>
          <p:nvPr>
            <p:ph idx="1"/>
          </p:nvPr>
        </p:nvSpPr>
        <p:spPr>
          <a:xfrm>
            <a:off x="488504" y="1412776"/>
            <a:ext cx="8915400" cy="4525963"/>
          </a:xfrm>
        </p:spPr>
        <p:txBody>
          <a:bodyPr/>
          <a:lstStyle/>
          <a:p>
            <a:pPr rtl="1"/>
            <a:r>
              <a:rPr lang="ar-AE" b="1" dirty="0" smtClean="0">
                <a:cs typeface="Traditional Arabic" pitchFamily="2" charset="-78"/>
              </a:rPr>
              <a:t>	</a:t>
            </a:r>
            <a:r>
              <a:rPr lang="ar-SA" dirty="0" smtClean="0">
                <a:cs typeface="Traditional Arabic" pitchFamily="2" charset="-78"/>
              </a:rPr>
              <a:t>الانكسار في </a:t>
            </a:r>
            <a:r>
              <a:rPr lang="ar-SA" b="1" dirty="0" smtClean="0">
                <a:cs typeface="Traditional Arabic" pitchFamily="2" charset="-78"/>
              </a:rPr>
              <a:t>فريقين: </a:t>
            </a:r>
            <a:endParaRPr lang="en-US" dirty="0" smtClean="0">
              <a:cs typeface="Traditional Arabic" pitchFamily="2" charset="-78"/>
            </a:endParaRPr>
          </a:p>
          <a:p>
            <a:pPr rtl="1"/>
            <a:r>
              <a:rPr lang="ar-SA" dirty="0" smtClean="0">
                <a:cs typeface="Traditional Arabic" pitchFamily="2" charset="-78"/>
              </a:rPr>
              <a:t>مثال: </a:t>
            </a:r>
            <a:r>
              <a:rPr lang="ar-SA" dirty="0" err="1" smtClean="0">
                <a:cs typeface="Traditional Arabic" pitchFamily="2" charset="-78"/>
              </a:rPr>
              <a:t>مات </a:t>
            </a:r>
            <a:r>
              <a:rPr lang="ar-SA" dirty="0" smtClean="0">
                <a:cs typeface="Traditional Arabic" pitchFamily="2" charset="-78"/>
              </a:rPr>
              <a:t>(ظهير) عن: جدّة، و2 زوجة، وابن، وبنت.</a:t>
            </a:r>
            <a:endParaRPr lang="en-US" dirty="0" smtClean="0">
              <a:cs typeface="Traditional Arabic" pitchFamily="2" charset="-78"/>
            </a:endParaRPr>
          </a:p>
          <a:p>
            <a:pPr rtl="1"/>
            <a:r>
              <a:rPr lang="ar-SA" dirty="0" smtClean="0">
                <a:cs typeface="Traditional Arabic" pitchFamily="2" charset="-78"/>
              </a:rPr>
              <a:t>ولتصحيح المسألة، نتبع </a:t>
            </a:r>
            <a:r>
              <a:rPr lang="ar-SA" b="1" dirty="0" smtClean="0">
                <a:cs typeface="Traditional Arabic" pitchFamily="2" charset="-78"/>
              </a:rPr>
              <a:t>الخطوات التالية:</a:t>
            </a:r>
            <a:r>
              <a:rPr lang="ar-SA" dirty="0" smtClean="0">
                <a:cs typeface="Traditional Arabic" pitchFamily="2" charset="-78"/>
              </a:rPr>
              <a:t> </a:t>
            </a:r>
            <a:endParaRPr lang="en-US" b="1" dirty="0" smtClean="0">
              <a:cs typeface="Traditional Arabic" pitchFamily="2" charset="-78"/>
            </a:endParaRPr>
          </a:p>
          <a:p>
            <a:pPr rtl="1"/>
            <a:r>
              <a:rPr lang="ar-SA" dirty="0" smtClean="0">
                <a:cs typeface="Traditional Arabic" pitchFamily="2" charset="-78"/>
              </a:rPr>
              <a:t>1-نضع </a:t>
            </a:r>
            <a:r>
              <a:rPr lang="ar-SA" b="1" dirty="0" smtClean="0">
                <a:cs typeface="Traditional Arabic" pitchFamily="2" charset="-78"/>
              </a:rPr>
              <a:t>(أصل المسألة)، (ورؤوسها)، (وسهامها) </a:t>
            </a:r>
            <a:r>
              <a:rPr lang="ar-SA" dirty="0" smtClean="0">
                <a:cs typeface="Traditional Arabic" pitchFamily="2" charset="-78"/>
              </a:rPr>
              <a:t>ضمن الجدول</a:t>
            </a:r>
            <a:r>
              <a:rPr lang="ar-SA" b="1" dirty="0" smtClean="0">
                <a:cs typeface="Traditional Arabic" pitchFamily="2" charset="-78"/>
              </a:rPr>
              <a:t>.</a:t>
            </a:r>
            <a:endParaRPr lang="en-US" b="1" dirty="0" smtClean="0">
              <a:cs typeface="Traditional Arabic" pitchFamily="2" charset="-78"/>
            </a:endParaRPr>
          </a:p>
          <a:p>
            <a:pPr rtl="1"/>
            <a:r>
              <a:rPr lang="ar-SA" dirty="0" smtClean="0">
                <a:cs typeface="Traditional Arabic" pitchFamily="2" charset="-78"/>
              </a:rPr>
              <a:t>2-نستخرج </a:t>
            </a:r>
            <a:r>
              <a:rPr lang="ar-SA" b="1" dirty="0" smtClean="0">
                <a:cs typeface="Traditional Arabic" pitchFamily="2" charset="-78"/>
              </a:rPr>
              <a:t>(المضاعف المشترك البسيط)</a:t>
            </a:r>
            <a:r>
              <a:rPr lang="ar-SA" dirty="0" smtClean="0">
                <a:cs typeface="Traditional Arabic" pitchFamily="2" charset="-78"/>
              </a:rPr>
              <a:t> بين رؤوس الفريقين (2 و3) وهو (6). </a:t>
            </a:r>
            <a:endParaRPr lang="en-US" b="1" dirty="0" smtClean="0">
              <a:cs typeface="Traditional Arabic" pitchFamily="2" charset="-78"/>
            </a:endParaRPr>
          </a:p>
          <a:p>
            <a:pPr rtl="1"/>
            <a:r>
              <a:rPr lang="ar-SA" dirty="0" smtClean="0">
                <a:cs typeface="Traditional Arabic" pitchFamily="2" charset="-78"/>
              </a:rPr>
              <a:t>3-نجعل </a:t>
            </a:r>
            <a:r>
              <a:rPr lang="ar-SA" b="1" dirty="0" smtClean="0">
                <a:cs typeface="Traditional Arabic" pitchFamily="2" charset="-78"/>
              </a:rPr>
              <a:t>(المضاعف المشترك البسيط)</a:t>
            </a:r>
            <a:r>
              <a:rPr lang="ar-SA" dirty="0" smtClean="0">
                <a:cs typeface="Traditional Arabic" pitchFamily="2" charset="-78"/>
              </a:rPr>
              <a:t> (6) </a:t>
            </a:r>
            <a:r>
              <a:rPr lang="ar-SA" b="1" dirty="0" smtClean="0">
                <a:cs typeface="Traditional Arabic" pitchFamily="2" charset="-78"/>
              </a:rPr>
              <a:t>(جزءاً للسهم</a:t>
            </a:r>
            <a:r>
              <a:rPr lang="ar-SA" dirty="0" smtClean="0">
                <a:cs typeface="Traditional Arabic" pitchFamily="2" charset="-78"/>
              </a:rPr>
              <a:t>). </a:t>
            </a:r>
            <a:endParaRPr lang="en-US" b="1" dirty="0" smtClean="0">
              <a:cs typeface="Traditional Arabic" pitchFamily="2" charset="-78"/>
            </a:endParaRPr>
          </a:p>
          <a:p>
            <a:pPr rtl="1"/>
            <a:r>
              <a:rPr lang="ar-SA" dirty="0" smtClean="0">
                <a:cs typeface="Traditional Arabic" pitchFamily="2" charset="-78"/>
              </a:rPr>
              <a:t>4-نضرب </a:t>
            </a:r>
            <a:r>
              <a:rPr lang="ar-SA" b="1" dirty="0" smtClean="0">
                <a:cs typeface="Traditional Arabic" pitchFamily="2" charset="-78"/>
              </a:rPr>
              <a:t>(جزء السهم) (6)</a:t>
            </a:r>
            <a:r>
              <a:rPr lang="ar-SA" dirty="0" smtClean="0">
                <a:cs typeface="Traditional Arabic" pitchFamily="2" charset="-78"/>
              </a:rPr>
              <a:t> بأصل المسألة (24)، فينتج</a:t>
            </a:r>
            <a:r>
              <a:rPr lang="ar-SA" b="1" dirty="0" smtClean="0">
                <a:cs typeface="Traditional Arabic" pitchFamily="2" charset="-78"/>
              </a:rPr>
              <a:t> (المصحّ) </a:t>
            </a:r>
            <a:r>
              <a:rPr lang="ar-SA" dirty="0" smtClean="0">
                <a:cs typeface="Traditional Arabic" pitchFamily="2" charset="-78"/>
              </a:rPr>
              <a:t>(144).</a:t>
            </a:r>
            <a:endParaRPr lang="en-US" b="1" dirty="0" smtClean="0">
              <a:cs typeface="Traditional Arabic" pitchFamily="2" charset="-78"/>
            </a:endParaRPr>
          </a:p>
          <a:p>
            <a:pPr rtl="1"/>
            <a:r>
              <a:rPr lang="ar-SA" dirty="0" smtClean="0">
                <a:cs typeface="Traditional Arabic" pitchFamily="2" charset="-78"/>
              </a:rPr>
              <a:t>5-لا ننسى أن نضرب </a:t>
            </a:r>
            <a:r>
              <a:rPr lang="ar-SA" b="1" dirty="0" smtClean="0">
                <a:cs typeface="Traditional Arabic" pitchFamily="2" charset="-78"/>
              </a:rPr>
              <a:t>(جزء السهم)</a:t>
            </a:r>
            <a:r>
              <a:rPr lang="ar-SA" dirty="0" smtClean="0">
                <a:cs typeface="Traditional Arabic" pitchFamily="2" charset="-78"/>
              </a:rPr>
              <a:t> بسهام المسألة كلها.</a:t>
            </a:r>
            <a:endParaRPr lang="en-US" b="1" dirty="0" smtClean="0">
              <a:cs typeface="Traditional Arabic" pitchFamily="2" charset="-78"/>
            </a:endParaRPr>
          </a:p>
          <a:p>
            <a:pPr rtl="1"/>
            <a:r>
              <a:rPr lang="ar-SA" sz="2600" b="1" dirty="0" smtClean="0"/>
              <a:t>المضاعف المشترك البسيط لعددين</a:t>
            </a:r>
            <a:r>
              <a:rPr lang="en-US" sz="2600" b="1" dirty="0" smtClean="0"/>
              <a:t>: </a:t>
            </a:r>
            <a:r>
              <a:rPr lang="ar-SA" sz="2600" dirty="0" smtClean="0"/>
              <a:t>هو أكبر عدد، يُمكن قسمته على هذين العددين، بدون باقٍ. </a:t>
            </a:r>
            <a:endParaRPr lang="en-US" sz="2600" dirty="0" smtClean="0"/>
          </a:p>
          <a:p>
            <a:endParaRPr lang="ar-A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dirty="0" smtClean="0"/>
              <a:t>جدول حلّ المسألة الثالثة:</a:t>
            </a:r>
            <a:endParaRPr lang="ar-AE" dirty="0"/>
          </a:p>
        </p:txBody>
      </p:sp>
      <p:sp>
        <p:nvSpPr>
          <p:cNvPr id="3" name="Content Placeholder 2"/>
          <p:cNvSpPr>
            <a:spLocks noGrp="1"/>
          </p:cNvSpPr>
          <p:nvPr>
            <p:ph idx="1"/>
          </p:nvPr>
        </p:nvSpPr>
        <p:spPr/>
        <p:txBody>
          <a:bodyPr/>
          <a:lstStyle/>
          <a:p>
            <a:r>
              <a:rPr lang="en-US" dirty="0" smtClean="0"/>
              <a:t>.</a:t>
            </a:r>
            <a:endParaRPr lang="ar-AE"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pPr>
            <a:r>
              <a:rPr lang="ar-SA" sz="3200" dirty="0" smtClean="0"/>
              <a:t>مات (ظهير) عن: جدّة، و2 زوجة، وابن، وبنت.</a:t>
            </a:r>
            <a:endParaRPr lang="ar-AE" sz="3200" dirty="0" smtClean="0"/>
          </a:p>
          <a:p>
            <a:pPr marL="342900" indent="-342900" algn="ctr" eaLnBrk="0" hangingPunct="0">
              <a:spcBef>
                <a:spcPct val="20000"/>
              </a:spcBef>
            </a:pPr>
            <a:r>
              <a:rPr lang="ar-SA" sz="2400" dirty="0" smtClean="0"/>
              <a:t>للتصحيح نضرب</a:t>
            </a:r>
            <a:r>
              <a:rPr lang="ar-AE" sz="2400" dirty="0" smtClean="0"/>
              <a:t> الأصل</a:t>
            </a:r>
            <a:r>
              <a:rPr lang="ar-SA" sz="2400" dirty="0" smtClean="0"/>
              <a:t> بجزء السهم وهو </a:t>
            </a:r>
            <a:r>
              <a:rPr lang="ar-AE" sz="2400" dirty="0" smtClean="0"/>
              <a:t>6</a:t>
            </a:r>
            <a:r>
              <a:rPr lang="ar-SA" sz="2400" dirty="0" smtClean="0"/>
              <a:t> </a:t>
            </a:r>
            <a:r>
              <a:rPr lang="en-US" sz="2400" dirty="0" smtClean="0"/>
              <a:t>X</a:t>
            </a:r>
          </a:p>
          <a:p>
            <a:pPr marL="342900" lvl="0" indent="-342900" algn="ctr" eaLnBrk="0" hangingPunct="0">
              <a:spcBef>
                <a:spcPct val="20000"/>
              </a:spcBef>
            </a:pPr>
            <a:r>
              <a:rPr lang="ar-SA" sz="3200" dirty="0" smtClean="0"/>
              <a:t> </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3"/>
          <p:cNvGraphicFramePr>
            <a:graphicFrameLocks noGrp="1"/>
          </p:cNvGraphicFramePr>
          <p:nvPr/>
        </p:nvGraphicFramePr>
        <p:xfrm>
          <a:off x="488504" y="2780928"/>
          <a:ext cx="8985447" cy="3358576"/>
        </p:xfrm>
        <a:graphic>
          <a:graphicData uri="http://schemas.openxmlformats.org/drawingml/2006/table">
            <a:tbl>
              <a:tblPr firstRow="1" bandRow="1">
                <a:tableStyleId>{21E4AEA4-8DFA-4A89-87EB-49C32662AFE0}</a:tableStyleId>
              </a:tblPr>
              <a:tblGrid>
                <a:gridCol w="1296144"/>
                <a:gridCol w="1080120"/>
                <a:gridCol w="2664296"/>
                <a:gridCol w="1584176"/>
                <a:gridCol w="1152128"/>
                <a:gridCol w="1208583"/>
              </a:tblGrid>
              <a:tr h="762000">
                <a:tc>
                  <a:txBody>
                    <a:bodyPr/>
                    <a:lstStyle/>
                    <a:p>
                      <a:pPr algn="ctr" rtl="1"/>
                      <a:r>
                        <a:rPr lang="ar-AE" sz="2800" dirty="0" err="1" smtClean="0"/>
                        <a:t>المصح</a:t>
                      </a:r>
                      <a:endParaRPr lang="ar-AE" sz="2800" dirty="0" smtClean="0"/>
                    </a:p>
                    <a:p>
                      <a:pPr algn="ctr" rtl="1"/>
                      <a:r>
                        <a:rPr lang="ar-AE" sz="2800" dirty="0" smtClean="0"/>
                        <a:t>144</a:t>
                      </a:r>
                      <a:endParaRPr lang="ar-SA" sz="2800" dirty="0" smtClean="0"/>
                    </a:p>
                  </a:txBody>
                  <a:tcPr/>
                </a:tc>
                <a:tc>
                  <a:txBody>
                    <a:bodyPr/>
                    <a:lstStyle/>
                    <a:p>
                      <a:pPr algn="ctr" rtl="1"/>
                      <a:r>
                        <a:rPr lang="ar-SA" sz="2800" dirty="0" smtClean="0"/>
                        <a:t>الأصل</a:t>
                      </a:r>
                      <a:endParaRPr lang="ar-AE" sz="2800" dirty="0" smtClean="0"/>
                    </a:p>
                    <a:p>
                      <a:pPr algn="ctr" rtl="1"/>
                      <a:r>
                        <a:rPr lang="ar-AE" sz="2800" dirty="0" smtClean="0"/>
                        <a:t>24</a:t>
                      </a:r>
                      <a:endParaRPr lang="ar-SA" sz="2800" dirty="0" smtClean="0"/>
                    </a:p>
                  </a:txBody>
                  <a:tcPr/>
                </a:tc>
                <a:tc>
                  <a:txBody>
                    <a:bodyPr/>
                    <a:lstStyle/>
                    <a:p>
                      <a:pPr algn="ctr"/>
                      <a:r>
                        <a:rPr lang="ar-SA" sz="2800" dirty="0" smtClean="0"/>
                        <a:t>السبب</a:t>
                      </a:r>
                      <a:endParaRPr lang="en-US" sz="2800" dirty="0"/>
                    </a:p>
                  </a:txBody>
                  <a:tcPr/>
                </a:tc>
                <a:tc>
                  <a:txBody>
                    <a:bodyPr/>
                    <a:lstStyle/>
                    <a:p>
                      <a:pPr algn="ctr"/>
                      <a:r>
                        <a:rPr lang="ar-SA" sz="2800" dirty="0" smtClean="0"/>
                        <a:t>الوارثون</a:t>
                      </a:r>
                      <a:endParaRPr lang="en-US" sz="2800" dirty="0"/>
                    </a:p>
                  </a:txBody>
                  <a:tcPr/>
                </a:tc>
                <a:tc>
                  <a:txBody>
                    <a:bodyPr/>
                    <a:lstStyle/>
                    <a:p>
                      <a:pPr algn="ctr"/>
                      <a:r>
                        <a:rPr lang="ar-SA" sz="2800" dirty="0" smtClean="0"/>
                        <a:t>الأنصبة</a:t>
                      </a:r>
                      <a:endParaRPr lang="en-US" sz="2800" dirty="0"/>
                    </a:p>
                  </a:txBody>
                  <a:tcPr/>
                </a:tc>
                <a:tc>
                  <a:txBody>
                    <a:bodyPr/>
                    <a:lstStyle/>
                    <a:p>
                      <a:pPr algn="ctr"/>
                      <a:r>
                        <a:rPr lang="ar-AE" sz="2800" dirty="0" smtClean="0"/>
                        <a:t>الرؤوس</a:t>
                      </a:r>
                      <a:endParaRPr lang="en-US" sz="2800" dirty="0"/>
                    </a:p>
                  </a:txBody>
                  <a:tcPr/>
                </a:tc>
              </a:tr>
              <a:tr h="711304">
                <a:tc>
                  <a:txBody>
                    <a:bodyPr/>
                    <a:lstStyle/>
                    <a:p>
                      <a:pPr algn="ctr"/>
                      <a:r>
                        <a:rPr lang="ar-SA" dirty="0" smtClean="0"/>
                        <a:t>.......</a:t>
                      </a:r>
                      <a:endParaRPr lang="en-US" dirty="0"/>
                    </a:p>
                  </a:txBody>
                  <a:tcPr/>
                </a:tc>
                <a:tc>
                  <a:txBody>
                    <a:bodyPr/>
                    <a:lstStyle/>
                    <a:p>
                      <a:pPr algn="ctr"/>
                      <a:r>
                        <a:rPr lang="ar-SA" dirty="0" smtClean="0"/>
                        <a:t>.......</a:t>
                      </a:r>
                      <a:endParaRPr lang="en-US" dirty="0"/>
                    </a:p>
                  </a:txBody>
                  <a:tcPr/>
                </a:tc>
                <a:tc>
                  <a:txBody>
                    <a:bodyPr/>
                    <a:lstStyle/>
                    <a:p>
                      <a:pPr algn="r"/>
                      <a:r>
                        <a:rPr lang="ar-SA" sz="2800" dirty="0" smtClean="0"/>
                        <a:t>لوجود </a:t>
                      </a:r>
                      <a:r>
                        <a:rPr lang="ar-SA" sz="1800" dirty="0" smtClean="0"/>
                        <a:t>.......................</a:t>
                      </a:r>
                      <a:endParaRPr lang="en-US" sz="1800" dirty="0"/>
                    </a:p>
                  </a:txBody>
                  <a:tcPr/>
                </a:tc>
                <a:tc>
                  <a:txBody>
                    <a:bodyPr/>
                    <a:lstStyle/>
                    <a:p>
                      <a:pPr algn="ctr"/>
                      <a:r>
                        <a:rPr lang="ar-AE" sz="2800" dirty="0" smtClean="0"/>
                        <a:t>جدة</a:t>
                      </a:r>
                      <a:endParaRPr lang="en-US"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dirty="0" smtClean="0"/>
                        <a:t>.......</a:t>
                      </a:r>
                      <a:endParaRPr lang="en-US" sz="2800" dirty="0" smtClean="0"/>
                    </a:p>
                  </a:txBody>
                  <a:tcPr/>
                </a:tc>
                <a:tc>
                  <a:txBody>
                    <a:bodyPr/>
                    <a:lstStyle/>
                    <a:p>
                      <a:pPr algn="ctr"/>
                      <a:endParaRPr lang="en-US" sz="2800" dirty="0"/>
                    </a:p>
                  </a:txBody>
                  <a:tcPr/>
                </a:tc>
              </a:tr>
              <a:tr h="666072">
                <a:tc>
                  <a:txBody>
                    <a:bodyPr/>
                    <a:lstStyle/>
                    <a:p>
                      <a:pPr algn="ctr"/>
                      <a:r>
                        <a:rPr lang="ar-SA" dirty="0" smtClean="0"/>
                        <a:t>.......</a:t>
                      </a:r>
                      <a:endParaRPr lang="en-US" dirty="0"/>
                    </a:p>
                  </a:txBody>
                  <a:tcPr/>
                </a:tc>
                <a:tc>
                  <a:txBody>
                    <a:bodyPr/>
                    <a:lstStyle/>
                    <a:p>
                      <a:pPr algn="ctr"/>
                      <a:r>
                        <a:rPr lang="ar-SA" dirty="0" smtClean="0"/>
                        <a:t>.......</a:t>
                      </a:r>
                      <a:endParaRPr lang="en-US" dirty="0"/>
                    </a:p>
                  </a:txBody>
                  <a:tcPr/>
                </a:tc>
                <a:tc>
                  <a:txBody>
                    <a:bodyPr/>
                    <a:lstStyle/>
                    <a:p>
                      <a:pPr algn="r"/>
                      <a:r>
                        <a:rPr lang="ar-SA" sz="2800" dirty="0" smtClean="0"/>
                        <a:t>لأنه أقرب عصبة.</a:t>
                      </a:r>
                      <a:endParaRPr lang="en-US" sz="2800" dirty="0"/>
                    </a:p>
                  </a:txBody>
                  <a:tcPr/>
                </a:tc>
                <a:tc>
                  <a:txBody>
                    <a:bodyPr/>
                    <a:lstStyle/>
                    <a:p>
                      <a:pPr algn="ctr"/>
                      <a:r>
                        <a:rPr lang="ar-AE" sz="2800" dirty="0" smtClean="0"/>
                        <a:t>2 زوجة</a:t>
                      </a:r>
                      <a:endParaRPr lang="en-US"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dirty="0" smtClean="0"/>
                        <a:t>.......</a:t>
                      </a:r>
                      <a:endParaRPr lang="en-US" sz="2800" dirty="0" smtClean="0"/>
                    </a:p>
                  </a:txBody>
                  <a:tcPr/>
                </a:tc>
                <a:tc>
                  <a:txBody>
                    <a:bodyPr/>
                    <a:lstStyle/>
                    <a:p>
                      <a:pPr algn="ctr"/>
                      <a:r>
                        <a:rPr lang="ar-SA" sz="2800" dirty="0" smtClean="0"/>
                        <a:t>.......</a:t>
                      </a:r>
                      <a:endParaRPr lang="en-US" sz="2800" dirty="0"/>
                    </a:p>
                  </a:txBody>
                  <a:tcPr/>
                </a:tc>
              </a:tr>
              <a:tr h="333036">
                <a:tc>
                  <a:txBody>
                    <a:bodyPr/>
                    <a:lstStyle/>
                    <a:p>
                      <a:pPr algn="ctr"/>
                      <a:r>
                        <a:rPr lang="en-US" dirty="0" smtClean="0"/>
                        <a:t>68</a:t>
                      </a:r>
                      <a:endParaRPr lang="en-US" dirty="0"/>
                    </a:p>
                  </a:txBody>
                  <a:tcPr/>
                </a:tc>
                <a:tc rowSpan="2">
                  <a:txBody>
                    <a:bodyPr/>
                    <a:lstStyle/>
                    <a:p>
                      <a:pPr algn="ctr"/>
                      <a:endParaRPr lang="en-US" dirty="0" smtClean="0"/>
                    </a:p>
                    <a:p>
                      <a:pPr algn="ctr"/>
                      <a:r>
                        <a:rPr lang="en-US" dirty="0" smtClean="0"/>
                        <a:t>17</a:t>
                      </a:r>
                      <a:endParaRPr lang="ar-AE" dirty="0" smtClean="0"/>
                    </a:p>
                  </a:txBody>
                  <a:tcPr/>
                </a:tc>
                <a:tc rowSpan="2">
                  <a:txBody>
                    <a:bodyPr/>
                    <a:lstStyle/>
                    <a:p>
                      <a:pPr algn="ctr"/>
                      <a:endParaRPr lang="ar-AE" sz="2000" dirty="0" smtClean="0"/>
                    </a:p>
                    <a:p>
                      <a:pPr algn="ctr"/>
                      <a:r>
                        <a:rPr lang="ar-SA" sz="2000" dirty="0" smtClean="0"/>
                        <a:t>.......................</a:t>
                      </a:r>
                      <a:endParaRPr lang="en-US" sz="2000" dirty="0"/>
                    </a:p>
                  </a:txBody>
                  <a:tcPr/>
                </a:tc>
                <a:tc>
                  <a:txBody>
                    <a:bodyPr/>
                    <a:lstStyle/>
                    <a:p>
                      <a:pPr algn="ctr"/>
                      <a:r>
                        <a:rPr lang="ar-AE" sz="2800" dirty="0" smtClean="0"/>
                        <a:t>ابن</a:t>
                      </a:r>
                      <a:endParaRPr lang="en-US" sz="2800" dirty="0"/>
                    </a:p>
                  </a:txBody>
                  <a:tcPr/>
                </a:tc>
                <a:tc rowSpan="2">
                  <a:txBody>
                    <a:bodyPr/>
                    <a:lstStyle/>
                    <a:p>
                      <a:pPr algn="ctr"/>
                      <a:endParaRPr lang="ar-AE" sz="2800" dirty="0" smtClean="0"/>
                    </a:p>
                    <a:p>
                      <a:pPr algn="ctr"/>
                      <a:r>
                        <a:rPr lang="ar-AE" sz="2800" dirty="0" smtClean="0"/>
                        <a:t>ع</a:t>
                      </a:r>
                    </a:p>
                  </a:txBody>
                  <a:tcPr/>
                </a:tc>
                <a:tc rowSpan="2">
                  <a:txBody>
                    <a:bodyPr/>
                    <a:lstStyle/>
                    <a:p>
                      <a:pPr algn="ctr"/>
                      <a:endParaRPr lang="en-US" sz="2800" dirty="0" smtClean="0"/>
                    </a:p>
                    <a:p>
                      <a:pPr algn="ctr"/>
                      <a:r>
                        <a:rPr lang="ar-AE" sz="2800" dirty="0" smtClean="0"/>
                        <a:t>3</a:t>
                      </a:r>
                    </a:p>
                  </a:txBody>
                  <a:tcPr/>
                </a:tc>
              </a:tr>
              <a:tr h="333036">
                <a:tc>
                  <a:txBody>
                    <a:bodyPr/>
                    <a:lstStyle/>
                    <a:p>
                      <a:pPr algn="ctr"/>
                      <a:r>
                        <a:rPr lang="en-US" dirty="0" smtClean="0"/>
                        <a:t>34</a:t>
                      </a:r>
                      <a:endParaRPr lang="en-US" dirty="0"/>
                    </a:p>
                  </a:txBody>
                  <a:tcPr/>
                </a:tc>
                <a:tc vMerge="1">
                  <a:txBody>
                    <a:bodyPr/>
                    <a:lstStyle/>
                    <a:p>
                      <a:pPr rtl="1"/>
                      <a:endParaRPr lang="ar-AE"/>
                    </a:p>
                  </a:txBody>
                  <a:tcPr/>
                </a:tc>
                <a:tc vMerge="1">
                  <a:txBody>
                    <a:bodyPr/>
                    <a:lstStyle/>
                    <a:p>
                      <a:pPr rtl="1"/>
                      <a:endParaRPr lang="ar-AE"/>
                    </a:p>
                  </a:txBody>
                  <a:tcPr/>
                </a:tc>
                <a:tc>
                  <a:txBody>
                    <a:bodyPr/>
                    <a:lstStyle/>
                    <a:p>
                      <a:pPr algn="ctr"/>
                      <a:r>
                        <a:rPr lang="ar-AE" sz="2800" dirty="0" smtClean="0"/>
                        <a:t>بنت</a:t>
                      </a:r>
                      <a:endParaRPr lang="en-US" sz="2800" dirty="0"/>
                    </a:p>
                  </a:txBody>
                  <a:tcPr/>
                </a:tc>
                <a:tc vMerge="1">
                  <a:txBody>
                    <a:bodyPr/>
                    <a:lstStyle/>
                    <a:p>
                      <a:pPr rtl="1"/>
                      <a:endParaRPr lang="ar-AE"/>
                    </a:p>
                  </a:txBody>
                  <a:tcPr/>
                </a:tc>
                <a:tc vMerge="1">
                  <a:txBody>
                    <a:bodyPr/>
                    <a:lstStyle/>
                    <a:p>
                      <a:pPr rtl="1"/>
                      <a:endParaRPr lang="ar-AE"/>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1"/>
            <a:r>
              <a:rPr lang="ar-AE" sz="4000" b="1" dirty="0" smtClean="0"/>
              <a:t>تابع - </a:t>
            </a:r>
            <a:r>
              <a:rPr lang="ar-SA" sz="4000" b="1" dirty="0" smtClean="0"/>
              <a:t>حالات </a:t>
            </a:r>
            <a:r>
              <a:rPr lang="ar-SA" sz="4000" b="1" dirty="0" err="1" smtClean="0"/>
              <a:t>ال</a:t>
            </a:r>
            <a:r>
              <a:rPr lang="ar-AE" sz="4000" b="1" dirty="0" smtClean="0"/>
              <a:t>ا</a:t>
            </a:r>
            <a:r>
              <a:rPr lang="ar-SA" sz="4000" b="1" dirty="0" err="1" smtClean="0"/>
              <a:t>نكسار</a:t>
            </a:r>
            <a:r>
              <a:rPr lang="ar-SA" sz="4000" b="1" dirty="0" smtClean="0"/>
              <a:t> في المسائل</a:t>
            </a:r>
            <a:r>
              <a:rPr lang="ar-AE" sz="4000" b="1" dirty="0" smtClean="0"/>
              <a:t> -الحالة الرابعة</a:t>
            </a:r>
            <a:endParaRPr lang="ar-AE" sz="4000" dirty="0"/>
          </a:p>
        </p:txBody>
      </p:sp>
      <p:sp>
        <p:nvSpPr>
          <p:cNvPr id="3" name="Content Placeholder 2"/>
          <p:cNvSpPr>
            <a:spLocks noGrp="1"/>
          </p:cNvSpPr>
          <p:nvPr>
            <p:ph idx="1"/>
          </p:nvPr>
        </p:nvSpPr>
        <p:spPr/>
        <p:txBody>
          <a:bodyPr/>
          <a:lstStyle/>
          <a:p>
            <a:pPr rtl="1"/>
            <a:r>
              <a:rPr lang="en-US" sz="3300" dirty="0" smtClean="0"/>
              <a:t>		</a:t>
            </a:r>
            <a:r>
              <a:rPr lang="ar-SA" sz="3300" dirty="0" smtClean="0"/>
              <a:t>الانكسار في </a:t>
            </a:r>
            <a:r>
              <a:rPr lang="ar-SA" sz="3300" b="1" dirty="0" smtClean="0"/>
              <a:t>ثلاثة فرقاء:</a:t>
            </a:r>
            <a:endParaRPr lang="en-US" sz="3300" dirty="0" smtClean="0"/>
          </a:p>
          <a:p>
            <a:pPr rtl="1"/>
            <a:r>
              <a:rPr lang="ar-SA" sz="3300" dirty="0" smtClean="0"/>
              <a:t>ولتصحيح المسألة، نتبع </a:t>
            </a:r>
            <a:r>
              <a:rPr lang="ar-SA" sz="3300" b="1" dirty="0" smtClean="0"/>
              <a:t>الخطوات السابقة، </a:t>
            </a:r>
            <a:r>
              <a:rPr lang="ar-SA" sz="3300" dirty="0" smtClean="0"/>
              <a:t>فهي نفسها، لكنها</a:t>
            </a:r>
            <a:r>
              <a:rPr lang="en-US" sz="3300" dirty="0" smtClean="0"/>
              <a:t> </a:t>
            </a:r>
            <a:r>
              <a:rPr lang="ar-AE" sz="3300" dirty="0" smtClean="0"/>
              <a:t>بشكل</a:t>
            </a:r>
            <a:r>
              <a:rPr lang="ar-SA" sz="3300" dirty="0" smtClean="0"/>
              <a:t> أوسع</a:t>
            </a:r>
            <a:r>
              <a:rPr lang="ar-SA" sz="3300" b="1" dirty="0" smtClean="0"/>
              <a:t>.</a:t>
            </a:r>
            <a:r>
              <a:rPr lang="ar-SA" sz="3300" dirty="0" smtClean="0"/>
              <a:t> </a:t>
            </a:r>
            <a:endParaRPr lang="en-US" sz="3300" b="1" dirty="0" smtClean="0"/>
          </a:p>
          <a:p>
            <a:endParaRPr lang="ar-AE" sz="800" dirty="0" smtClean="0"/>
          </a:p>
          <a:p>
            <a:r>
              <a:rPr lang="en-US" sz="800" dirty="0" smtClean="0"/>
              <a:t>.</a:t>
            </a:r>
            <a:endParaRPr lang="ar-AE" sz="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dirty="0" smtClean="0"/>
              <a:t>جدول حلّ المسألة الرابعة:</a:t>
            </a:r>
            <a:endParaRPr lang="ar-AE" dirty="0"/>
          </a:p>
        </p:txBody>
      </p:sp>
      <p:sp>
        <p:nvSpPr>
          <p:cNvPr id="3" name="Content Placeholder 2"/>
          <p:cNvSpPr>
            <a:spLocks noGrp="1"/>
          </p:cNvSpPr>
          <p:nvPr>
            <p:ph idx="1"/>
          </p:nvPr>
        </p:nvSpPr>
        <p:spPr>
          <a:xfrm>
            <a:off x="560512" y="1628800"/>
            <a:ext cx="8915400" cy="4525963"/>
          </a:xfrm>
        </p:spPr>
        <p:txBody>
          <a:bodyPr/>
          <a:lstStyle/>
          <a:p>
            <a:r>
              <a:rPr lang="ar-SA" dirty="0" smtClean="0"/>
              <a:t>مات (عاصم) عن: 4 زوجات و3 بنات و2 أخت شقيقة.</a:t>
            </a:r>
            <a:endParaRPr lang="en-US" dirty="0" smtClean="0"/>
          </a:p>
          <a:p>
            <a:r>
              <a:rPr lang="en-US" sz="800" dirty="0" smtClean="0"/>
              <a:t>.</a:t>
            </a:r>
            <a:endParaRPr lang="ar-AE" sz="800" dirty="0"/>
          </a:p>
        </p:txBody>
      </p:sp>
      <p:sp>
        <p:nvSpPr>
          <p:cNvPr id="5" name="TextBox 4"/>
          <p:cNvSpPr txBox="1"/>
          <p:nvPr/>
        </p:nvSpPr>
        <p:spPr>
          <a:xfrm>
            <a:off x="2648744" y="2132856"/>
            <a:ext cx="5832648" cy="400110"/>
          </a:xfrm>
          <a:prstGeom prst="rect">
            <a:avLst/>
          </a:prstGeom>
          <a:noFill/>
        </p:spPr>
        <p:txBody>
          <a:bodyPr wrap="square" rtlCol="1">
            <a:spAutoFit/>
          </a:bodyPr>
          <a:lstStyle/>
          <a:p>
            <a:r>
              <a:rPr lang="ar-SA" sz="2000" dirty="0" smtClean="0"/>
              <a:t>للتصحيح نضرب بجزء السهم، وهو هنا عدد الرؤوس </a:t>
            </a:r>
            <a:r>
              <a:rPr lang="en-US" sz="2000" dirty="0" smtClean="0"/>
              <a:t>12X</a:t>
            </a:r>
            <a:r>
              <a:rPr lang="ar-AE" sz="2000" dirty="0" smtClean="0"/>
              <a:t> الأصل</a:t>
            </a:r>
            <a:endParaRPr lang="ar-AE" sz="2000" dirty="0"/>
          </a:p>
        </p:txBody>
      </p:sp>
      <p:graphicFrame>
        <p:nvGraphicFramePr>
          <p:cNvPr id="6" name="Content Placeholder 4"/>
          <p:cNvGraphicFramePr>
            <a:graphicFrameLocks/>
          </p:cNvGraphicFramePr>
          <p:nvPr/>
        </p:nvGraphicFramePr>
        <p:xfrm>
          <a:off x="344488" y="2636912"/>
          <a:ext cx="8496943" cy="3416226"/>
        </p:xfrm>
        <a:graphic>
          <a:graphicData uri="http://schemas.openxmlformats.org/drawingml/2006/table">
            <a:tbl>
              <a:tblPr rtl="1" firstRow="1" bandRow="1">
                <a:tableStyleId>{5C22544A-7EE6-4342-B048-85BDC9FD1C3A}</a:tableStyleId>
              </a:tblPr>
              <a:tblGrid>
                <a:gridCol w="1213849"/>
                <a:gridCol w="1213849"/>
                <a:gridCol w="1451785"/>
                <a:gridCol w="2189762"/>
                <a:gridCol w="1066196"/>
                <a:gridCol w="1361502"/>
              </a:tblGrid>
              <a:tr h="877482">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24</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algn="ctr" rtl="1"/>
                      <a:r>
                        <a:rPr lang="ar-AE" sz="2800" dirty="0" smtClean="0"/>
                        <a:t>288</a:t>
                      </a:r>
                      <a:endParaRPr lang="ar-AE" sz="2800" dirty="0"/>
                    </a:p>
                  </a:txBody>
                  <a:tcPr/>
                </a:tc>
              </a:tr>
              <a:tr h="783312">
                <a:tc>
                  <a:txBody>
                    <a:bodyPr/>
                    <a:lstStyle/>
                    <a:p>
                      <a:pPr algn="ctr" rtl="1"/>
                      <a:r>
                        <a:rPr lang="ar-AE" sz="2800" dirty="0" smtClean="0"/>
                        <a:t>4</a:t>
                      </a:r>
                      <a:endParaRPr lang="ar-AE" sz="2800" dirty="0"/>
                    </a:p>
                  </a:txBody>
                  <a:tcPr/>
                </a:tc>
                <a:tc>
                  <a:txBody>
                    <a:bodyPr/>
                    <a:lstStyle/>
                    <a:p>
                      <a:pPr algn="ctr" rtl="1"/>
                      <a:r>
                        <a:rPr lang="ar-AE" sz="2800" dirty="0" smtClean="0"/>
                        <a:t>.......</a:t>
                      </a:r>
                      <a:endParaRPr lang="ar-AE" sz="2800" dirty="0"/>
                    </a:p>
                  </a:txBody>
                  <a:tcPr/>
                </a:tc>
                <a:tc>
                  <a:txBody>
                    <a:bodyPr/>
                    <a:lstStyle/>
                    <a:p>
                      <a:pPr algn="ctr" rtl="1"/>
                      <a:r>
                        <a:rPr lang="ar-AE" sz="2800" dirty="0" smtClean="0"/>
                        <a:t>4 زوجات</a:t>
                      </a:r>
                      <a:endParaRPr lang="ar-AE" sz="2800" dirty="0"/>
                    </a:p>
                  </a:txBody>
                  <a:tcPr/>
                </a:tc>
                <a:tc>
                  <a:txBody>
                    <a:bodyPr/>
                    <a:lstStyle/>
                    <a:p>
                      <a:pPr algn="ctr" rtl="1"/>
                      <a:r>
                        <a:rPr lang="ar-AE" sz="2800" dirty="0" smtClean="0"/>
                        <a:t>................</a:t>
                      </a:r>
                      <a:endParaRPr lang="ar-AE" sz="2800" dirty="0"/>
                    </a:p>
                  </a:txBody>
                  <a:tcPr/>
                </a:tc>
                <a:tc>
                  <a:txBody>
                    <a:bodyPr/>
                    <a:lstStyle/>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r>
              <a:tr h="936104">
                <a:tc>
                  <a:txBody>
                    <a:bodyPr/>
                    <a:lstStyle/>
                    <a:p>
                      <a:pPr algn="ctr" rtl="1"/>
                      <a:r>
                        <a:rPr lang="ar-AE" sz="2800" dirty="0" smtClean="0"/>
                        <a:t>3</a:t>
                      </a:r>
                      <a:endParaRPr lang="ar-AE" sz="2800" dirty="0"/>
                    </a:p>
                  </a:txBody>
                  <a:tcPr/>
                </a:tc>
                <a:tc>
                  <a:txBody>
                    <a:bodyPr/>
                    <a:lstStyle/>
                    <a:p>
                      <a:pPr algn="ctr" rtl="1"/>
                      <a:r>
                        <a:rPr lang="ar-AE" sz="2800" dirty="0" smtClean="0"/>
                        <a:t>.......</a:t>
                      </a:r>
                      <a:endParaRPr lang="ar-AE" sz="2800" dirty="0"/>
                    </a:p>
                  </a:txBody>
                  <a:tcPr/>
                </a:tc>
                <a:tc>
                  <a:txBody>
                    <a:bodyPr/>
                    <a:lstStyle/>
                    <a:p>
                      <a:pPr algn="ctr" rtl="1"/>
                      <a:r>
                        <a:rPr lang="ar-AE" sz="2800" dirty="0" smtClean="0"/>
                        <a:t>3</a:t>
                      </a:r>
                      <a:r>
                        <a:rPr lang="ar-AE" sz="2800" baseline="0" dirty="0" smtClean="0"/>
                        <a:t> بنت</a:t>
                      </a:r>
                      <a:endParaRPr lang="ar-AE" sz="2800" dirty="0"/>
                    </a:p>
                  </a:txBody>
                  <a:tcPr/>
                </a:tc>
                <a:tc>
                  <a:txBody>
                    <a:bodyPr/>
                    <a:lstStyle/>
                    <a:p>
                      <a:pPr algn="ctr" rtl="1"/>
                      <a:r>
                        <a:rPr lang="ar-AE" sz="2800" dirty="0" smtClean="0"/>
                        <a:t>................</a:t>
                      </a:r>
                      <a:endParaRPr lang="ar-AE" sz="2800" dirty="0"/>
                    </a:p>
                  </a:txBody>
                  <a:tcPr/>
                </a:tc>
                <a:tc>
                  <a:txBody>
                    <a:bodyPr/>
                    <a:lstStyle/>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192</a:t>
                      </a:r>
                    </a:p>
                  </a:txBody>
                  <a:tcPr/>
                </a:tc>
              </a:tr>
              <a:tr h="751930">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2800" dirty="0" smtClean="0"/>
                        <a:t>2 أخت </a:t>
                      </a:r>
                      <a:r>
                        <a:rPr lang="ar-AE" sz="2800" dirty="0" err="1" smtClean="0"/>
                        <a:t>ش</a:t>
                      </a:r>
                      <a:endParaRPr lang="ar-AE" sz="28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sz="4000" b="1" dirty="0" smtClean="0"/>
              <a:t>تابع - </a:t>
            </a:r>
            <a:r>
              <a:rPr lang="ar-SA" sz="4000" b="1" dirty="0" smtClean="0"/>
              <a:t>حالات </a:t>
            </a:r>
            <a:r>
              <a:rPr lang="ar-SA" sz="4000" b="1" dirty="0" err="1" smtClean="0"/>
              <a:t>ال</a:t>
            </a:r>
            <a:r>
              <a:rPr lang="ar-AE" sz="4000" b="1" dirty="0" smtClean="0"/>
              <a:t>ا</a:t>
            </a:r>
            <a:r>
              <a:rPr lang="ar-SA" sz="4000" b="1" dirty="0" err="1" smtClean="0"/>
              <a:t>نكسار</a:t>
            </a:r>
            <a:r>
              <a:rPr lang="ar-SA" sz="4000" b="1" dirty="0" smtClean="0"/>
              <a:t> في المسائل</a:t>
            </a:r>
            <a:r>
              <a:rPr lang="ar-AE" sz="4000" b="1" dirty="0" smtClean="0"/>
              <a:t>- الحالة الخامسة</a:t>
            </a:r>
            <a:endParaRPr lang="ar-AE" sz="4000" dirty="0"/>
          </a:p>
        </p:txBody>
      </p:sp>
      <p:sp>
        <p:nvSpPr>
          <p:cNvPr id="3" name="Content Placeholder 2"/>
          <p:cNvSpPr>
            <a:spLocks noGrp="1"/>
          </p:cNvSpPr>
          <p:nvPr>
            <p:ph idx="1"/>
          </p:nvPr>
        </p:nvSpPr>
        <p:spPr/>
        <p:txBody>
          <a:bodyPr/>
          <a:lstStyle/>
          <a:p>
            <a:pPr rtl="1"/>
            <a:r>
              <a:rPr lang="en-US" dirty="0" smtClean="0"/>
              <a:t>	</a:t>
            </a:r>
            <a:r>
              <a:rPr lang="ar-SA" dirty="0" smtClean="0"/>
              <a:t>الانكسار في </a:t>
            </a:r>
            <a:r>
              <a:rPr lang="ar-AE" b="1" dirty="0" smtClean="0"/>
              <a:t>أربعة</a:t>
            </a:r>
            <a:r>
              <a:rPr lang="ar-SA" b="1" dirty="0" smtClean="0"/>
              <a:t> </a:t>
            </a:r>
            <a:r>
              <a:rPr lang="ar-SA" b="1" dirty="0" err="1" smtClean="0"/>
              <a:t>فرقاء</a:t>
            </a:r>
            <a:r>
              <a:rPr lang="ar-SA" b="1" dirty="0" smtClean="0"/>
              <a:t>:</a:t>
            </a:r>
            <a:endParaRPr lang="en-US" dirty="0" smtClean="0"/>
          </a:p>
          <a:p>
            <a:pPr rtl="1"/>
            <a:r>
              <a:rPr lang="ar-SA" dirty="0" smtClean="0"/>
              <a:t>ولتصحيح المسألة، نتبع </a:t>
            </a:r>
            <a:r>
              <a:rPr lang="ar-SA" b="1" dirty="0" smtClean="0"/>
              <a:t>الخطوات السابقة، </a:t>
            </a:r>
            <a:r>
              <a:rPr lang="ar-SA" dirty="0" smtClean="0"/>
              <a:t>فهي نفسها، لكنها</a:t>
            </a:r>
            <a:r>
              <a:rPr lang="en-US" dirty="0" smtClean="0"/>
              <a:t> </a:t>
            </a:r>
            <a:r>
              <a:rPr lang="ar-AE" dirty="0" smtClean="0"/>
              <a:t>بشكل</a:t>
            </a:r>
            <a:r>
              <a:rPr lang="ar-SA" dirty="0" smtClean="0"/>
              <a:t> أوسع</a:t>
            </a:r>
            <a:r>
              <a:rPr lang="ar-SA" b="1" dirty="0" smtClean="0"/>
              <a:t>.</a:t>
            </a:r>
            <a:r>
              <a:rPr lang="ar-SA" dirty="0" smtClean="0"/>
              <a:t> </a:t>
            </a:r>
            <a:endParaRPr lang="en-US" b="1" dirty="0" smtClean="0"/>
          </a:p>
          <a:p>
            <a:r>
              <a:rPr lang="ar-AE" sz="800" dirty="0" smtClean="0"/>
              <a:t>.</a:t>
            </a:r>
            <a:endParaRPr lang="ar-AE" sz="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dirty="0" smtClean="0"/>
              <a:t>جدول حلّ المسألة الخامسة:</a:t>
            </a:r>
            <a:endParaRPr lang="ar-AE" dirty="0"/>
          </a:p>
        </p:txBody>
      </p:sp>
      <p:sp>
        <p:nvSpPr>
          <p:cNvPr id="3" name="Content Placeholder 2"/>
          <p:cNvSpPr>
            <a:spLocks noGrp="1"/>
          </p:cNvSpPr>
          <p:nvPr>
            <p:ph idx="1"/>
          </p:nvPr>
        </p:nvSpPr>
        <p:spPr/>
        <p:txBody>
          <a:bodyPr/>
          <a:lstStyle/>
          <a:p>
            <a:pPr rtl="1"/>
            <a:r>
              <a:rPr lang="ar-SA" sz="2800" dirty="0" smtClean="0"/>
              <a:t>مات (عاقل) عن: 2 زوجة، و3 جدّات، و3 أخت لأمّ، و2 عمّ.</a:t>
            </a:r>
            <a:endParaRPr lang="en-US" sz="2800" dirty="0" smtClean="0"/>
          </a:p>
          <a:p>
            <a:endParaRPr lang="ar-AE" dirty="0"/>
          </a:p>
        </p:txBody>
      </p:sp>
      <p:sp>
        <p:nvSpPr>
          <p:cNvPr id="7" name="Title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ar-AE"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9" name="TextBox 8"/>
          <p:cNvSpPr txBox="1"/>
          <p:nvPr/>
        </p:nvSpPr>
        <p:spPr>
          <a:xfrm>
            <a:off x="1856656" y="2132856"/>
            <a:ext cx="5832648" cy="707886"/>
          </a:xfrm>
          <a:prstGeom prst="rect">
            <a:avLst/>
          </a:prstGeom>
          <a:noFill/>
        </p:spPr>
        <p:txBody>
          <a:bodyPr wrap="square" rtlCol="1">
            <a:spAutoFit/>
          </a:bodyPr>
          <a:lstStyle/>
          <a:p>
            <a:r>
              <a:rPr lang="ar-SA" sz="2000" dirty="0" smtClean="0"/>
              <a:t>للتصحيح نضرب</a:t>
            </a:r>
            <a:r>
              <a:rPr lang="ar-AE" sz="2000" dirty="0" smtClean="0"/>
              <a:t> الأصل</a:t>
            </a:r>
            <a:r>
              <a:rPr lang="ar-SA" sz="2000" dirty="0" smtClean="0"/>
              <a:t> بجزء السهم، وهو هنا عدد الرؤوس </a:t>
            </a:r>
            <a:r>
              <a:rPr lang="en-US" sz="2000" dirty="0" smtClean="0"/>
              <a:t>X6</a:t>
            </a:r>
            <a:r>
              <a:rPr lang="ar-AE" sz="2000" dirty="0" smtClean="0"/>
              <a:t> الأصل</a:t>
            </a:r>
            <a:endParaRPr lang="ar-AE" sz="2000" dirty="0"/>
          </a:p>
        </p:txBody>
      </p:sp>
      <p:graphicFrame>
        <p:nvGraphicFramePr>
          <p:cNvPr id="10" name="Content Placeholder 4"/>
          <p:cNvGraphicFramePr>
            <a:graphicFrameLocks/>
          </p:cNvGraphicFramePr>
          <p:nvPr/>
        </p:nvGraphicFramePr>
        <p:xfrm>
          <a:off x="416496" y="2492896"/>
          <a:ext cx="8496943" cy="3704258"/>
        </p:xfrm>
        <a:graphic>
          <a:graphicData uri="http://schemas.openxmlformats.org/drawingml/2006/table">
            <a:tbl>
              <a:tblPr rtl="1" firstRow="1" bandRow="1">
                <a:tableStyleId>{5C22544A-7EE6-4342-B048-85BDC9FD1C3A}</a:tableStyleId>
              </a:tblPr>
              <a:tblGrid>
                <a:gridCol w="1213849"/>
                <a:gridCol w="1213849"/>
                <a:gridCol w="1451785"/>
                <a:gridCol w="2189762"/>
                <a:gridCol w="1066196"/>
                <a:gridCol w="1361502"/>
              </a:tblGrid>
              <a:tr h="703858">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12</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r>
              <a:tr h="639296">
                <a:tc>
                  <a:txBody>
                    <a:bodyPr/>
                    <a:lstStyle/>
                    <a:p>
                      <a:pPr algn="ctr" rtl="1"/>
                      <a:r>
                        <a:rPr lang="ar-AE" sz="2800" dirty="0" smtClean="0"/>
                        <a:t>2</a:t>
                      </a:r>
                      <a:endParaRPr lang="ar-AE" sz="2800" dirty="0"/>
                    </a:p>
                  </a:txBody>
                  <a:tcPr/>
                </a:tc>
                <a:tc>
                  <a:txBody>
                    <a:bodyPr/>
                    <a:lstStyle/>
                    <a:p>
                      <a:pPr algn="ctr" rtl="1"/>
                      <a:r>
                        <a:rPr lang="ar-AE" sz="2800" dirty="0" smtClean="0"/>
                        <a:t>.......</a:t>
                      </a:r>
                      <a:endParaRPr lang="ar-AE" sz="2800" dirty="0"/>
                    </a:p>
                  </a:txBody>
                  <a:tcPr/>
                </a:tc>
                <a:tc>
                  <a:txBody>
                    <a:bodyPr/>
                    <a:lstStyle/>
                    <a:p>
                      <a:pPr algn="ctr" rtl="1"/>
                      <a:r>
                        <a:rPr lang="ar-AE" sz="2800" dirty="0" smtClean="0"/>
                        <a:t>2 زوجة</a:t>
                      </a:r>
                      <a:endParaRPr lang="ar-AE" sz="2800" dirty="0"/>
                    </a:p>
                  </a:txBody>
                  <a:tcPr/>
                </a:tc>
                <a:tc>
                  <a:txBody>
                    <a:bodyPr/>
                    <a:lstStyle/>
                    <a:p>
                      <a:pPr algn="ctr" rtl="1"/>
                      <a:r>
                        <a:rPr lang="ar-AE" sz="2800" dirty="0" smtClean="0"/>
                        <a:t>................</a:t>
                      </a:r>
                      <a:endParaRPr lang="ar-AE" sz="2800" dirty="0"/>
                    </a:p>
                  </a:txBody>
                  <a:tcPr/>
                </a:tc>
                <a:tc>
                  <a:txBody>
                    <a:bodyPr/>
                    <a:lstStyle/>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r>
              <a:tr h="576064">
                <a:tc>
                  <a:txBody>
                    <a:bodyPr/>
                    <a:lstStyle/>
                    <a:p>
                      <a:pPr algn="ctr" rtl="1"/>
                      <a:r>
                        <a:rPr lang="ar-AE" sz="2800" dirty="0" smtClean="0"/>
                        <a:t>3</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c>
                  <a:txBody>
                    <a:bodyPr/>
                    <a:lstStyle/>
                    <a:p>
                      <a:pPr algn="ctr" rtl="1"/>
                      <a:r>
                        <a:rPr lang="ar-AE" sz="2800" dirty="0" smtClean="0"/>
                        <a:t>3 جدّات</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192</a:t>
                      </a:r>
                    </a:p>
                  </a:txBody>
                  <a:tcPr/>
                </a:tc>
              </a:tr>
              <a:tr h="79208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3</a:t>
                      </a:r>
                    </a:p>
                  </a:txBody>
                  <a:tcPr/>
                </a:tc>
                <a:tc>
                  <a:txBody>
                    <a:bodyPr/>
                    <a:lstStyle/>
                    <a:p>
                      <a:pPr algn="ctr" rtl="1"/>
                      <a:r>
                        <a:rPr lang="ar-AE" sz="2800" dirty="0" smtClean="0"/>
                        <a:t>.......</a:t>
                      </a:r>
                      <a:endParaRPr lang="ar-AE" sz="2800" dirty="0"/>
                    </a:p>
                  </a:txBody>
                  <a:tcPr/>
                </a:tc>
                <a:tc>
                  <a:txBody>
                    <a:bodyPr/>
                    <a:lstStyle/>
                    <a:p>
                      <a:pPr algn="ctr" rtl="1"/>
                      <a:r>
                        <a:rPr lang="ar-AE" sz="2800" dirty="0" smtClean="0"/>
                        <a:t>3 أخت لأمّ</a:t>
                      </a:r>
                      <a:endParaRPr lang="ar-AE" sz="2800" dirty="0"/>
                    </a:p>
                  </a:txBody>
                  <a:tcPr/>
                </a:tc>
                <a:tc>
                  <a:txBody>
                    <a:bodyPr/>
                    <a:lstStyle/>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r>
              <a:tr h="751930">
                <a:tc>
                  <a:txBody>
                    <a:bodyPr/>
                    <a:lstStyle/>
                    <a:p>
                      <a:pPr algn="ctr" rtl="1"/>
                      <a:r>
                        <a:rPr lang="ar-AE" sz="3200" dirty="0" smtClean="0"/>
                        <a:t>4</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SA" sz="2800" dirty="0" smtClean="0"/>
                        <a:t>2 عمّ</a:t>
                      </a:r>
                      <a:endParaRPr lang="ar-AE" sz="28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7006</TotalTime>
  <Words>862</Words>
  <Application>Microsoft Office PowerPoint</Application>
  <PresentationFormat>A4 Paper (210x297 mm)</PresentationFormat>
  <Paragraphs>249</Paragraphs>
  <Slides>19</Slides>
  <Notes>0</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Office Theme</vt:lpstr>
      <vt:lpstr>عرض تقديمي في PowerPoint</vt:lpstr>
      <vt:lpstr>المحاضرة الأولى تصحيح المسائل</vt:lpstr>
      <vt:lpstr>الغرض من تصحيح المسائل</vt:lpstr>
      <vt:lpstr>مصطلحات في تصحيح المسائل: </vt:lpstr>
      <vt:lpstr>أمثلة على جزء السهم: </vt:lpstr>
      <vt:lpstr>حالات الانكسار في المسائل ثلاث:  </vt:lpstr>
      <vt:lpstr>مثال الحالة الأولى:</vt:lpstr>
      <vt:lpstr>جدول حلّ مسألة الحالة الأولى:</vt:lpstr>
      <vt:lpstr>تابع - حالات الانكسار في المسائل</vt:lpstr>
      <vt:lpstr>مثال الحالة الثانية:</vt:lpstr>
      <vt:lpstr>جدول حلّ المسألة:</vt:lpstr>
      <vt:lpstr>تابع - حالات الانكسار في المسائل</vt:lpstr>
      <vt:lpstr>مثال الحالة الثالثة:</vt:lpstr>
      <vt:lpstr>جدول حلّ المسألة الثالثة:</vt:lpstr>
      <vt:lpstr>تابع - حالات الانكسار في المسائل -الحالة الرابعة</vt:lpstr>
      <vt:lpstr>جدول حلّ المسألة الرابعة:</vt:lpstr>
      <vt:lpstr>تابع - حالات الانكسار في المسائل- الحالة الخامسة</vt:lpstr>
      <vt:lpstr>جدول حلّ المسألة الخامسة: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hp z600</cp:lastModifiedBy>
  <cp:revision>812</cp:revision>
  <dcterms:created xsi:type="dcterms:W3CDTF">2009-10-14T19:14:34Z</dcterms:created>
  <dcterms:modified xsi:type="dcterms:W3CDTF">2012-02-08T11:01:51Z</dcterms:modified>
</cp:coreProperties>
</file>