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85" d="100"/>
          <a:sy n="85" d="100"/>
        </p:scale>
        <p:origin x="-112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D8A99F10-F1D0-4CBE-88F2-DA7A64F51A52}" type="datetimeFigureOut">
              <a:rPr lang="ar-SA" smtClean="0"/>
              <a:t>22/03/1433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692DECE-CA29-4418-93EE-43210531E5D3}"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8A99F10-F1D0-4CBE-88F2-DA7A64F51A52}" type="datetimeFigureOut">
              <a:rPr lang="ar-SA" smtClean="0"/>
              <a:t>22/03/1433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692DECE-CA29-4418-93EE-43210531E5D3}"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D8A99F10-F1D0-4CBE-88F2-DA7A64F51A52}" type="datetimeFigureOut">
              <a:rPr lang="ar-SA" smtClean="0"/>
              <a:t>22/03/1433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692DECE-CA29-4418-93EE-43210531E5D3}"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D8A99F10-F1D0-4CBE-88F2-DA7A64F51A52}" type="datetimeFigureOut">
              <a:rPr lang="ar-SA" smtClean="0"/>
              <a:t>22/03/1433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692DECE-CA29-4418-93EE-43210531E5D3}"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D8A99F10-F1D0-4CBE-88F2-DA7A64F51A52}" type="datetimeFigureOut">
              <a:rPr lang="ar-SA" smtClean="0"/>
              <a:t>22/03/1433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A692DECE-CA29-4418-93EE-43210531E5D3}"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D8A99F10-F1D0-4CBE-88F2-DA7A64F51A52}" type="datetimeFigureOut">
              <a:rPr lang="ar-SA" smtClean="0"/>
              <a:t>22/03/1433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A692DECE-CA29-4418-93EE-43210531E5D3}"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8A99F10-F1D0-4CBE-88F2-DA7A64F51A52}" type="datetimeFigureOut">
              <a:rPr lang="ar-SA" smtClean="0"/>
              <a:t>22/03/1433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A692DECE-CA29-4418-93EE-43210531E5D3}"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8A99F10-F1D0-4CBE-88F2-DA7A64F51A52}" type="datetimeFigureOut">
              <a:rPr lang="ar-SA" smtClean="0"/>
              <a:t>22/03/1433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692DECE-CA29-4418-93EE-43210531E5D3}"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8A99F10-F1D0-4CBE-88F2-DA7A64F51A52}" type="datetimeFigureOut">
              <a:rPr lang="ar-SA" smtClean="0"/>
              <a:t>22/03/1433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692DECE-CA29-4418-93EE-43210531E5D3}"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8A99F10-F1D0-4CBE-88F2-DA7A64F51A52}" type="datetimeFigureOut">
              <a:rPr lang="ar-SA" smtClean="0"/>
              <a:t>22/03/1433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692DECE-CA29-4418-93EE-43210531E5D3}"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8A99F10-F1D0-4CBE-88F2-DA7A64F51A52}" type="datetimeFigureOut">
              <a:rPr lang="ar-SA" smtClean="0"/>
              <a:t>22/03/1433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692DECE-CA29-4418-93EE-43210531E5D3}"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8A99F10-F1D0-4CBE-88F2-DA7A64F51A52}" type="datetimeFigureOut">
              <a:rPr lang="ar-SA" smtClean="0"/>
              <a:t>22/03/1433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692DECE-CA29-4418-93EE-43210531E5D3}"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2</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7620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375031" y="4648200"/>
            <a:ext cx="3768969"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endParaRPr lang="ar-SA" sz="7200" b="1" dirty="0" smtClean="0">
              <a:solidFill>
                <a:srgbClr val="FF0000"/>
              </a:solidFill>
              <a:latin typeface="AYM Wadiy S_U normal."/>
              <a:cs typeface="Times New Roman" pitchFamily="18" charset="0"/>
            </a:endParaRPr>
          </a:p>
          <a:p>
            <a:pPr algn="ctr"/>
            <a:endParaRPr lang="ar-SA" sz="7200" b="1" dirty="0" smtClean="0">
              <a:solidFill>
                <a:srgbClr val="FF0000"/>
              </a:solidFill>
              <a:latin typeface="AYM Wadiy S_U normal."/>
              <a:cs typeface="Times New Roman" pitchFamily="18" charset="0"/>
            </a:endParaRPr>
          </a:p>
          <a:p>
            <a:pPr algn="ctr"/>
            <a:r>
              <a:rPr lang="ar-SA" sz="7200" b="1" dirty="0" smtClean="0">
                <a:solidFill>
                  <a:srgbClr val="FF0000"/>
                </a:solidFill>
                <a:latin typeface="AYM Wadiy S_U normal."/>
                <a:cs typeface="Times New Roman" pitchFamily="18" charset="0"/>
              </a:rPr>
              <a:t>فقه المواريث </a:t>
            </a:r>
            <a:r>
              <a:rPr lang="ar-SA" sz="5400" b="1" dirty="0" smtClean="0">
                <a:solidFill>
                  <a:srgbClr val="FF0000"/>
                </a:solidFill>
                <a:latin typeface="AYM Wadiy S_U normal."/>
                <a:cs typeface="Times New Roman" pitchFamily="18" charset="0"/>
              </a:rPr>
              <a:t>(</a:t>
            </a:r>
            <a:r>
              <a:rPr lang="en-US" sz="5400" b="1" dirty="0" smtClean="0">
                <a:solidFill>
                  <a:srgbClr val="FF0000"/>
                </a:solidFill>
                <a:latin typeface="AYM Wadiy S_U normal."/>
                <a:cs typeface="Times New Roman" pitchFamily="18" charset="0"/>
              </a:rPr>
              <a:t>2</a:t>
            </a:r>
            <a:r>
              <a:rPr lang="ar-SA" sz="5400" b="1" dirty="0" err="1" smtClean="0">
                <a:solidFill>
                  <a:srgbClr val="FF0000"/>
                </a:solidFill>
                <a:latin typeface="AYM Wadiy S_U normal."/>
                <a:cs typeface="Times New Roman" pitchFamily="18" charset="0"/>
              </a:rPr>
              <a:t>)</a:t>
            </a:r>
            <a:endParaRPr lang="ar-SA" sz="5400" b="1" dirty="0" smtClean="0">
              <a:solidFill>
                <a:srgbClr val="FF0000"/>
              </a:solidFill>
              <a:latin typeface="AYM Wadiy S_U normal."/>
              <a:cs typeface="Times New Roman" pitchFamily="18" charset="0"/>
            </a:endParaRPr>
          </a:p>
          <a:p>
            <a:pPr algn="ctr"/>
            <a:r>
              <a:rPr lang="ar-SA" sz="5400" b="1" dirty="0" smtClean="0">
                <a:solidFill>
                  <a:srgbClr val="009900"/>
                </a:solidFill>
                <a:latin typeface="AYM Wadiy S_U normal."/>
                <a:cs typeface="Times New Roman" pitchFamily="18" charset="0"/>
              </a:rPr>
              <a:t>الجزئية الأولى</a:t>
            </a:r>
            <a:endParaRPr lang="ar-SA" sz="4800" b="1" dirty="0" smtClean="0">
              <a:solidFill>
                <a:srgbClr val="0070C0"/>
              </a:solidFill>
              <a:latin typeface="AYM Wadiy S_U normal."/>
              <a:cs typeface="Times New Roman" pitchFamily="18" charset="0"/>
            </a:endParaRPr>
          </a:p>
          <a:p>
            <a:pPr algn="ctr"/>
            <a:r>
              <a:rPr lang="ar-SA" sz="5300" b="1" dirty="0" err="1" smtClean="0">
                <a:solidFill>
                  <a:srgbClr val="0070C0"/>
                </a:solidFill>
                <a:latin typeface="AYM Wadiy S_U normal."/>
                <a:cs typeface="Times New Roman" pitchFamily="18" charset="0"/>
              </a:rPr>
              <a:t>د.</a:t>
            </a:r>
            <a:r>
              <a:rPr lang="ar-SA" sz="5300" b="1" dirty="0" smtClean="0">
                <a:solidFill>
                  <a:srgbClr val="0070C0"/>
                </a:solidFill>
                <a:latin typeface="AYM Wadiy S_U normal."/>
                <a:cs typeface="Times New Roman" pitchFamily="18" charset="0"/>
              </a:rPr>
              <a:t> منير عبد الله </a:t>
            </a:r>
            <a:r>
              <a:rPr lang="ar-SA" sz="5300" b="1" dirty="0" err="1" smtClean="0">
                <a:solidFill>
                  <a:srgbClr val="0070C0"/>
                </a:solidFill>
                <a:latin typeface="AYM Wadiy S_U normal."/>
                <a:cs typeface="Times New Roman" pitchFamily="18" charset="0"/>
              </a:rPr>
              <a:t>خضير</a:t>
            </a:r>
            <a:endParaRPr lang="ar-SA" sz="5300" b="1" dirty="0">
              <a:solidFill>
                <a:srgbClr val="0070C0"/>
              </a:solidFill>
              <a:latin typeface="AYM Wadiy S_U normal."/>
              <a:cs typeface="Times New Roman" pitchFamily="18"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2</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FF0000"/>
                </a:solidFill>
              </a:rPr>
              <a:t>المحاضرة </a:t>
            </a:r>
            <a:r>
              <a:rPr lang="ar-SA" b="1" dirty="0" err="1" smtClean="0">
                <a:solidFill>
                  <a:srgbClr val="FF0000"/>
                </a:solidFill>
              </a:rPr>
              <a:t>ال</a:t>
            </a:r>
            <a:r>
              <a:rPr lang="ar-AE" b="1" dirty="0" smtClean="0">
                <a:solidFill>
                  <a:srgbClr val="FF0000"/>
                </a:solidFill>
              </a:rPr>
              <a:t>ثانية</a:t>
            </a:r>
            <a:r>
              <a:rPr lang="en-US" b="1" dirty="0" smtClean="0"/>
              <a:t/>
            </a:r>
            <a:br>
              <a:rPr lang="en-US" b="1" dirty="0" smtClean="0"/>
            </a:br>
            <a:r>
              <a:rPr lang="ar-AE" b="1" dirty="0" smtClean="0"/>
              <a:t>الـــــردُّ</a:t>
            </a:r>
            <a:endParaRPr lang="en-US" dirty="0"/>
          </a:p>
        </p:txBody>
      </p:sp>
      <p:sp>
        <p:nvSpPr>
          <p:cNvPr id="3" name="عنصر نائب للمحتوى 2"/>
          <p:cNvSpPr>
            <a:spLocks noGrp="1"/>
          </p:cNvSpPr>
          <p:nvPr>
            <p:ph idx="1"/>
          </p:nvPr>
        </p:nvSpPr>
        <p:spPr/>
        <p:txBody>
          <a:bodyPr/>
          <a:lstStyle/>
          <a:p>
            <a:pPr rtl="1"/>
            <a:r>
              <a:rPr lang="ar-SA" sz="3000" b="1" dirty="0" smtClean="0">
                <a:cs typeface="+mn-cs"/>
              </a:rPr>
              <a:t>الردّ لغة: </a:t>
            </a:r>
            <a:r>
              <a:rPr lang="ar-SA" sz="3000" dirty="0" smtClean="0">
                <a:cs typeface="+mn-cs"/>
              </a:rPr>
              <a:t>الإعادة والرجوع والصرف، ورادَّه الشيءَ، ردَّه عليه.</a:t>
            </a:r>
            <a:endParaRPr lang="en-US" sz="3000" b="1" dirty="0" smtClean="0">
              <a:cs typeface="+mn-cs"/>
            </a:endParaRPr>
          </a:p>
          <a:p>
            <a:pPr rtl="1"/>
            <a:r>
              <a:rPr lang="ar-SA" sz="3000" b="1" dirty="0" smtClean="0">
                <a:cs typeface="+mn-cs"/>
              </a:rPr>
              <a:t>الردّ اصطلاحاً:</a:t>
            </a:r>
            <a:r>
              <a:rPr lang="ar-SA" sz="3000" dirty="0" smtClean="0">
                <a:cs typeface="+mn-cs"/>
              </a:rPr>
              <a:t> إعادة ما زاد من </a:t>
            </a:r>
            <a:r>
              <a:rPr lang="ar-SA" sz="3000" dirty="0" err="1" smtClean="0">
                <a:cs typeface="+mn-cs"/>
              </a:rPr>
              <a:t>أنصباء</a:t>
            </a:r>
            <a:r>
              <a:rPr lang="ar-SA" sz="3000" dirty="0" smtClean="0">
                <a:cs typeface="+mn-cs"/>
              </a:rPr>
              <a:t> أصحاب الفروض، إليهم، عند عدم العاصب، حسب نسبهم، عدا الزوجين.</a:t>
            </a:r>
            <a:endParaRPr lang="en-US" sz="3000" b="1" dirty="0" smtClean="0">
              <a:cs typeface="+mn-cs"/>
            </a:endParaRPr>
          </a:p>
          <a:p>
            <a:pPr rtl="1"/>
            <a:r>
              <a:rPr lang="ar-SA" sz="3000" dirty="0" smtClean="0">
                <a:cs typeface="+mn-cs"/>
              </a:rPr>
              <a:t>ويكون عند زيادة </a:t>
            </a:r>
            <a:r>
              <a:rPr lang="ar-SA" sz="3000" dirty="0" err="1" smtClean="0">
                <a:cs typeface="+mn-cs"/>
              </a:rPr>
              <a:t>الأنصباء</a:t>
            </a:r>
            <a:r>
              <a:rPr lang="ar-SA" sz="3000" dirty="0" smtClean="0">
                <a:cs typeface="+mn-cs"/>
              </a:rPr>
              <a:t>، ونقص السهام، وعدم العاصب. وهو عكس </a:t>
            </a:r>
            <a:r>
              <a:rPr lang="ar-SA" sz="3000" dirty="0" err="1" smtClean="0">
                <a:cs typeface="+mn-cs"/>
              </a:rPr>
              <a:t>العَوْل</a:t>
            </a:r>
            <a:r>
              <a:rPr lang="ar-SA" sz="3000" dirty="0" smtClean="0">
                <a:cs typeface="+mn-cs"/>
              </a:rPr>
              <a:t>.</a:t>
            </a:r>
            <a:endParaRPr lang="en-US" sz="3000" dirty="0" smtClean="0">
              <a:cs typeface="+mn-cs"/>
            </a:endParaRPr>
          </a:p>
          <a:p>
            <a:pPr rtl="1"/>
            <a:r>
              <a:rPr lang="ar-SA" sz="3000" b="1" dirty="0" smtClean="0"/>
              <a:t>العلاقة بين التعريفين اللغوي والاصطلاحي</a:t>
            </a:r>
            <a:r>
              <a:rPr lang="ar-SA" sz="3000" dirty="0" smtClean="0"/>
              <a:t>: </a:t>
            </a:r>
            <a:endParaRPr lang="en-US" sz="3000" b="1" dirty="0" smtClean="0"/>
          </a:p>
          <a:p>
            <a:pPr rtl="1"/>
            <a:r>
              <a:rPr lang="ar-SA" sz="3000" dirty="0" smtClean="0"/>
              <a:t>-الردّ الإعادة، أي إعادة المال الزائد عن أصحاب الفروض إليهم. </a:t>
            </a:r>
            <a:endParaRPr lang="en-US" sz="3000" b="1" dirty="0" smtClean="0"/>
          </a:p>
          <a:p>
            <a:pPr rtl="1"/>
            <a:r>
              <a:rPr lang="ar-SA" sz="3000" dirty="0" smtClean="0"/>
              <a:t>-والردّ الرجوع، أي رجوع أصحاب الفروض إلى المال الزائد. </a:t>
            </a:r>
            <a:endParaRPr lang="en-US" sz="3000" b="1" dirty="0" smtClean="0"/>
          </a:p>
          <a:p>
            <a:pPr rtl="1"/>
            <a:r>
              <a:rPr lang="ar-SA" sz="3000" dirty="0" smtClean="0"/>
              <a:t>-والردّ الصرف، أي صرف المال الزائد إلى أصحاب الفروض.</a:t>
            </a:r>
            <a:endParaRPr lang="en-US" sz="3000" b="1" dirty="0" smtClean="0"/>
          </a:p>
          <a:p>
            <a:pPr rtl="1"/>
            <a:endParaRPr lang="en-US" dirty="0" smtClean="0">
              <a:cs typeface="+mn-cs"/>
            </a:endParaRPr>
          </a:p>
          <a:p>
            <a:pPr rtl="1"/>
            <a:endParaRPr lang="en-US" b="1" dirty="0" smtClean="0">
              <a:cs typeface="+mn-cs"/>
            </a:endParaRPr>
          </a:p>
          <a:p>
            <a:endParaRPr lang="en-US"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7200" b="1" dirty="0" smtClean="0"/>
              <a:t>الغرض من الردّ</a:t>
            </a:r>
            <a:endParaRPr lang="ar-SA" sz="7200" b="1" dirty="0"/>
          </a:p>
        </p:txBody>
      </p:sp>
      <p:sp>
        <p:nvSpPr>
          <p:cNvPr id="3" name="عنصر نائب للمحتوى 2"/>
          <p:cNvSpPr>
            <a:spLocks noGrp="1"/>
          </p:cNvSpPr>
          <p:nvPr>
            <p:ph idx="1"/>
          </p:nvPr>
        </p:nvSpPr>
        <p:spPr>
          <a:xfrm>
            <a:off x="457200" y="1600201"/>
            <a:ext cx="8229600" cy="4343400"/>
          </a:xfrm>
        </p:spPr>
        <p:txBody>
          <a:bodyPr/>
          <a:lstStyle/>
          <a:p>
            <a:pPr rtl="1"/>
            <a:r>
              <a:rPr lang="ar-SA" b="1" dirty="0" smtClean="0"/>
              <a:t>		الغرض من الردّ:</a:t>
            </a:r>
            <a:endParaRPr lang="en-US" sz="1400" dirty="0" smtClean="0"/>
          </a:p>
          <a:p>
            <a:pPr rtl="1"/>
            <a:r>
              <a:rPr lang="ar-SA" dirty="0" smtClean="0"/>
              <a:t>قد تقصُر سهام التركة عن إتمام عملية (تقسيم التركة)، بسبب زيادة أنصباء الورثة عليها، فتبقى هذه السهام معلّقة بلا صاحب يملكها! فنردُّها ونصرفها إلى أصحاب الفروض حسب نِسبِهم. </a:t>
            </a:r>
            <a:endParaRPr lang="en-US" sz="2000" b="1" dirty="0" smtClean="0"/>
          </a:p>
          <a:p>
            <a:pPr lvl="5" algn="just" rtl="1">
              <a:buNone/>
            </a:pPr>
            <a:endParaRPr lang="ar-SA" sz="2400" b="1" dirty="0">
              <a:solidFill>
                <a:srgbClr val="002060"/>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7200" b="1" dirty="0" smtClean="0"/>
              <a:t>أركان الردّ ثلاثة</a:t>
            </a:r>
            <a:endParaRPr lang="ar-SA" sz="7200" dirty="0"/>
          </a:p>
        </p:txBody>
      </p:sp>
      <p:sp>
        <p:nvSpPr>
          <p:cNvPr id="3" name="عنصر نائب للمحتوى 2"/>
          <p:cNvSpPr>
            <a:spLocks noGrp="1"/>
          </p:cNvSpPr>
          <p:nvPr>
            <p:ph idx="1"/>
          </p:nvPr>
        </p:nvSpPr>
        <p:spPr>
          <a:xfrm>
            <a:off x="457200" y="1600200"/>
            <a:ext cx="8229600" cy="4800600"/>
          </a:xfrm>
        </p:spPr>
        <p:txBody>
          <a:bodyPr/>
          <a:lstStyle/>
          <a:p>
            <a:pPr rtl="1"/>
            <a:r>
              <a:rPr lang="ar-SA" sz="4000" b="1" dirty="0" smtClean="0">
                <a:latin typeface="Simplified Arabic" pitchFamily="18" charset="-78"/>
                <a:cs typeface="Simplified Arabic" pitchFamily="18" charset="-78"/>
              </a:rPr>
              <a:t> </a:t>
            </a:r>
          </a:p>
          <a:p>
            <a:pPr rtl="1"/>
            <a:r>
              <a:rPr lang="ar-SA" sz="4000" b="1" dirty="0" smtClean="0">
                <a:cs typeface="Simplified Arabic" pitchFamily="18" charset="-78"/>
              </a:rPr>
              <a:t>	</a:t>
            </a:r>
            <a:r>
              <a:rPr lang="ar-SA" sz="4000" b="1" dirty="0" smtClean="0">
                <a:cs typeface="+mn-cs"/>
              </a:rPr>
              <a:t>أركان الردّ ثلاثة:</a:t>
            </a:r>
            <a:endParaRPr lang="en-US" sz="4000" dirty="0" smtClean="0">
              <a:cs typeface="+mn-cs"/>
            </a:endParaRPr>
          </a:p>
          <a:p>
            <a:pPr rtl="1"/>
            <a:r>
              <a:rPr lang="ar-SA" sz="4000" dirty="0" smtClean="0">
                <a:cs typeface="+mn-cs"/>
              </a:rPr>
              <a:t>1-وجود (نسبة زائدة) من المال بعد توزيع الفروض. </a:t>
            </a:r>
            <a:endParaRPr lang="en-US" sz="4000" dirty="0" smtClean="0">
              <a:cs typeface="+mn-cs"/>
            </a:endParaRPr>
          </a:p>
          <a:p>
            <a:pPr rtl="1"/>
            <a:r>
              <a:rPr lang="ar-SA" sz="4000" dirty="0" smtClean="0">
                <a:cs typeface="+mn-cs"/>
              </a:rPr>
              <a:t>2-عدم وجود عاصب يأخذ  هذه النسبة الزائدة. </a:t>
            </a:r>
            <a:endParaRPr lang="en-US" sz="4000" dirty="0" smtClean="0">
              <a:cs typeface="+mn-cs"/>
            </a:endParaRPr>
          </a:p>
          <a:p>
            <a:pPr rtl="1"/>
            <a:r>
              <a:rPr lang="ar-SA" sz="4000" dirty="0" smtClean="0">
                <a:cs typeface="+mn-cs"/>
              </a:rPr>
              <a:t>3-وجود صاحب فرض، لتردّ عليه هذه النسبة الزائدة. </a:t>
            </a:r>
            <a:endParaRPr lang="en-US" sz="4000" dirty="0" smtClean="0">
              <a:cs typeface="+mn-cs"/>
            </a:endParaRPr>
          </a:p>
          <a:p>
            <a:pPr rtl="1"/>
            <a:endParaRPr lang="ar-SA"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6600" b="1" dirty="0" smtClean="0"/>
              <a:t>ثلاثة آراء للعلماء في الردّ</a:t>
            </a:r>
            <a:endParaRPr lang="ar-SA" sz="6600" b="1" dirty="0"/>
          </a:p>
        </p:txBody>
      </p:sp>
      <p:sp>
        <p:nvSpPr>
          <p:cNvPr id="4" name="عنصر نائب للمحتوى 3"/>
          <p:cNvSpPr>
            <a:spLocks noGrp="1"/>
          </p:cNvSpPr>
          <p:nvPr>
            <p:ph idx="1"/>
          </p:nvPr>
        </p:nvSpPr>
        <p:spPr>
          <a:xfrm>
            <a:off x="517396" y="1340768"/>
            <a:ext cx="8229600" cy="5184576"/>
          </a:xfrm>
        </p:spPr>
        <p:txBody>
          <a:bodyPr/>
          <a:lstStyle/>
          <a:p>
            <a:pPr algn="just" rtl="1"/>
            <a:r>
              <a:rPr lang="ar-SA" sz="3000" b="1" dirty="0" smtClean="0">
                <a:cs typeface="Traditional Arabic" pitchFamily="2" charset="-78"/>
              </a:rPr>
              <a:t>1-الرد على أصحاب الفروض، عدا </a:t>
            </a:r>
            <a:r>
              <a:rPr lang="ar-SA" sz="3000" b="1" dirty="0" err="1" smtClean="0">
                <a:cs typeface="Traditional Arabic" pitchFamily="2" charset="-78"/>
              </a:rPr>
              <a:t>الزوجين:</a:t>
            </a:r>
            <a:r>
              <a:rPr lang="ar-SA" sz="3000" b="1" dirty="0" smtClean="0">
                <a:cs typeface="Traditional Arabic" pitchFamily="2" charset="-78"/>
              </a:rPr>
              <a:t> </a:t>
            </a:r>
            <a:endParaRPr lang="ar-SA" sz="3000" dirty="0" smtClean="0">
              <a:cs typeface="Traditional Arabic" pitchFamily="2" charset="-78"/>
            </a:endParaRPr>
          </a:p>
          <a:p>
            <a:pPr algn="just" rtl="1"/>
            <a:r>
              <a:rPr lang="ar-SA" sz="3000" dirty="0" smtClean="0">
                <a:cs typeface="Traditional Arabic" pitchFamily="2" charset="-78"/>
              </a:rPr>
              <a:t>وهو مروي عن عليّ، وهو قول الحنفية، وقد أفتى </a:t>
            </a:r>
            <a:r>
              <a:rPr lang="ar-SA" sz="3000" dirty="0" err="1" smtClean="0">
                <a:cs typeface="Traditional Arabic" pitchFamily="2" charset="-78"/>
              </a:rPr>
              <a:t>متأخرو</a:t>
            </a:r>
            <a:r>
              <a:rPr lang="ar-SA" sz="3000" dirty="0" smtClean="0">
                <a:cs typeface="Traditional Arabic" pitchFamily="2" charset="-78"/>
              </a:rPr>
              <a:t> المالكية والشافعية بهذا القول إذا</a:t>
            </a:r>
          </a:p>
          <a:p>
            <a:pPr algn="just" rtl="1"/>
            <a:r>
              <a:rPr lang="ar-SA" sz="3000" dirty="0" smtClean="0">
                <a:cs typeface="Traditional Arabic" pitchFamily="2" charset="-78"/>
              </a:rPr>
              <a:t>كان بيت المال غير منتظم، أو كان الأمير غير عادل، ولا يعطي أصحاب الحقوق</a:t>
            </a:r>
          </a:p>
          <a:p>
            <a:pPr algn="just" rtl="1"/>
            <a:r>
              <a:rPr lang="ar-SA" sz="3000" dirty="0" smtClean="0">
                <a:cs typeface="Traditional Arabic" pitchFamily="2" charset="-78"/>
              </a:rPr>
              <a:t>حقوقهم من بيت المال</a:t>
            </a:r>
            <a:r>
              <a:rPr lang="ar-SA" sz="3000" b="1" dirty="0" smtClean="0">
                <a:cs typeface="Traditional Arabic" pitchFamily="2" charset="-78"/>
              </a:rPr>
              <a:t>.</a:t>
            </a:r>
            <a:r>
              <a:rPr lang="ar-SA" sz="3000" dirty="0" smtClean="0">
                <a:cs typeface="Traditional Arabic" pitchFamily="2" charset="-78"/>
              </a:rPr>
              <a:t> </a:t>
            </a:r>
            <a:endParaRPr lang="en-US" sz="3000" dirty="0" smtClean="0">
              <a:cs typeface="Traditional Arabic" pitchFamily="2" charset="-78"/>
            </a:endParaRPr>
          </a:p>
          <a:p>
            <a:pPr algn="just" rtl="1"/>
            <a:r>
              <a:rPr lang="ar-SA" sz="3000" b="1" dirty="0" smtClean="0">
                <a:cs typeface="Traditional Arabic" pitchFamily="2" charset="-78"/>
              </a:rPr>
              <a:t>2-عدم الردّ: </a:t>
            </a:r>
            <a:endParaRPr lang="en-US" sz="3000" dirty="0" smtClean="0">
              <a:cs typeface="Traditional Arabic" pitchFamily="2" charset="-78"/>
            </a:endParaRPr>
          </a:p>
          <a:p>
            <a:pPr algn="just" rtl="1"/>
            <a:r>
              <a:rPr lang="ar-SA" sz="3000" dirty="0" smtClean="0">
                <a:cs typeface="Traditional Arabic" pitchFamily="2" charset="-78"/>
              </a:rPr>
              <a:t>ويكون الباقي في بيت المال، لأن الله تعالى أعطى لكل وارث نصيبه، والردّ زيادة على هذا، فلا يجوز، وهو قول زيد وعروة –رضي الله عنهما، والزهري، وهو قول مالك والشافعي بشرط انتظام بيت المال</a:t>
            </a:r>
            <a:r>
              <a:rPr lang="ar-AE" sz="3000" dirty="0" smtClean="0">
                <a:cs typeface="Traditional Arabic" pitchFamily="2" charset="-78"/>
              </a:rPr>
              <a:t>.</a:t>
            </a:r>
          </a:p>
          <a:p>
            <a:pPr algn="just" rtl="1"/>
            <a:r>
              <a:rPr lang="ar-SA" sz="3000" b="1" dirty="0" smtClean="0">
                <a:cs typeface="Traditional Arabic" pitchFamily="2" charset="-78"/>
              </a:rPr>
              <a:t>3-الرد على أصحاب الفروض، والزوجين معهم: </a:t>
            </a:r>
            <a:endParaRPr lang="en-US" sz="3000" dirty="0" smtClean="0">
              <a:cs typeface="Traditional Arabic" pitchFamily="2" charset="-78"/>
            </a:endParaRPr>
          </a:p>
          <a:p>
            <a:pPr algn="just" rtl="1"/>
            <a:r>
              <a:rPr lang="ar-SA" sz="3000" dirty="0" smtClean="0">
                <a:cs typeface="Traditional Arabic" pitchFamily="2" charset="-78"/>
              </a:rPr>
              <a:t>القاعدة:</a:t>
            </a:r>
            <a:r>
              <a:rPr lang="ar-SA" sz="3000" b="1" dirty="0" smtClean="0">
                <a:cs typeface="Traditional Arabic" pitchFamily="2" charset="-78"/>
              </a:rPr>
              <a:t>(الغنم بالغرم)</a:t>
            </a:r>
            <a:r>
              <a:rPr lang="ar-SA" sz="3000" dirty="0" smtClean="0">
                <a:cs typeface="Traditional Arabic" pitchFamily="2" charset="-78"/>
              </a:rPr>
              <a:t>والزوجان ممن يدخل عليهم العول،وهو قول عثمان-رضي </a:t>
            </a:r>
            <a:r>
              <a:rPr lang="ar-SA" dirty="0" smtClean="0">
                <a:cs typeface="Traditional Arabic" pitchFamily="2" charset="-78"/>
              </a:rPr>
              <a:t>الله عنه </a:t>
            </a:r>
            <a:endParaRPr lang="en-US" dirty="0" smtClean="0">
              <a:cs typeface="Traditional Arabic" pitchFamily="2" charset="-78"/>
            </a:endParaRPr>
          </a:p>
          <a:p>
            <a:pPr algn="just" rtl="1"/>
            <a:r>
              <a:rPr lang="ar-AE" sz="3000" dirty="0" smtClean="0"/>
              <a:t>0</a:t>
            </a:r>
            <a:endParaRPr lang="en-US" sz="3000"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6600" b="1" dirty="0" smtClean="0"/>
              <a:t>أدلة مشروعية الردّ</a:t>
            </a:r>
            <a:endParaRPr lang="en-US" sz="6600" b="1" dirty="0" smtClean="0"/>
          </a:p>
        </p:txBody>
      </p:sp>
      <p:sp>
        <p:nvSpPr>
          <p:cNvPr id="3" name="عنصر نائب للمحتوى 2"/>
          <p:cNvSpPr>
            <a:spLocks noGrp="1"/>
          </p:cNvSpPr>
          <p:nvPr>
            <p:ph idx="1"/>
          </p:nvPr>
        </p:nvSpPr>
        <p:spPr>
          <a:xfrm>
            <a:off x="457200" y="1484785"/>
            <a:ext cx="8229600" cy="4687416"/>
          </a:xfrm>
        </p:spPr>
        <p:txBody>
          <a:bodyPr/>
          <a:lstStyle/>
          <a:p>
            <a:pPr algn="just" rtl="1"/>
            <a:r>
              <a:rPr lang="ar-SA" sz="2700" b="1" dirty="0" smtClean="0"/>
              <a:t>أولاً-من الكتاب:</a:t>
            </a:r>
            <a:r>
              <a:rPr lang="ar-SA" sz="2700" dirty="0" smtClean="0"/>
              <a:t> </a:t>
            </a:r>
            <a:endParaRPr lang="ar-AE" sz="2700" dirty="0" smtClean="0"/>
          </a:p>
          <a:p>
            <a:pPr algn="just" rtl="1"/>
            <a:r>
              <a:rPr lang="ar-SA" sz="2700" dirty="0" smtClean="0"/>
              <a:t>قوله تعالى: </a:t>
            </a:r>
            <a:r>
              <a:rPr lang="ar-SA" sz="2700" b="1" dirty="0" smtClean="0"/>
              <a:t>(وَأُوْلُواْ الأَرْحَامِ بَعْضُهُمْ أَوْلَى بِبَعْضٍ فِي كِتَابِ اللّهِ). (الأنفال 75).</a:t>
            </a:r>
            <a:r>
              <a:rPr lang="ar-SA" sz="2700" dirty="0" smtClean="0"/>
              <a:t> ولما كان الزوجان من غير أولي الأرحام، فلا يرد عليهم.</a:t>
            </a:r>
            <a:endParaRPr lang="en-US" sz="2700" dirty="0" smtClean="0"/>
          </a:p>
          <a:p>
            <a:pPr algn="just" rtl="1"/>
            <a:r>
              <a:rPr lang="ar-SA" sz="2700" b="1" dirty="0" smtClean="0"/>
              <a:t>ثانياً-من السنة المطهرة:</a:t>
            </a:r>
            <a:r>
              <a:rPr lang="ar-SA" sz="2700" dirty="0" smtClean="0"/>
              <a:t> قوله-صلى الله عليه وسلم-لسعد بن أبي وقاص-رضي الله عنه: </a:t>
            </a:r>
            <a:r>
              <a:rPr lang="ar-SA" sz="2700" b="1" dirty="0" smtClean="0"/>
              <a:t>(إنك إن تذر ورثتك أغنياء خير من أن تذرهم عالة يتكففون الناس). </a:t>
            </a:r>
            <a:r>
              <a:rPr lang="ar-SA" sz="2700" dirty="0" smtClean="0"/>
              <a:t>ولم يكن له وارث إلا ابنة واحدة!</a:t>
            </a:r>
            <a:endParaRPr lang="ar-AE" sz="2700" b="1" dirty="0" smtClean="0">
              <a:latin typeface="Simplified Arabic" pitchFamily="18" charset="-78"/>
              <a:cs typeface="Simplified Arabic" pitchFamily="18" charset="-78"/>
            </a:endParaRPr>
          </a:p>
          <a:p>
            <a:pPr algn="just" rtl="1"/>
            <a:r>
              <a:rPr lang="ar-SA" sz="2700" b="1" dirty="0" smtClean="0"/>
              <a:t>ثالثاً-من العرف الشرعي:</a:t>
            </a:r>
            <a:r>
              <a:rPr lang="ar-SA" sz="2700" dirty="0" smtClean="0"/>
              <a:t> حيث إنّ المال الزائد عن أصحاب الفروض، له طريقان؛ إما أن يعطى إلى ذوي الأرحام، وهذا لا ينبغي، لأنّ أصحاب الفروض أقرب إلى الميت منهم، أو يوضع في بيت المال، وهذا لا ينبغي أيضاً، لأن بيت المال يوضع فيه ما من لا وارث له، وأصحاب الفروض وارثون، فهم أولى بهذا المال الزائد.</a:t>
            </a:r>
            <a:endParaRPr lang="en-US" sz="2700" dirty="0" smtClean="0"/>
          </a:p>
          <a:p>
            <a:pPr algn="just" rtl="1"/>
            <a:endParaRPr lang="en-US" sz="2800" dirty="0" smtClean="0"/>
          </a:p>
          <a:p>
            <a:pPr algn="just" rtl="1"/>
            <a:endParaRPr lang="en-US" sz="28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7200" b="1" dirty="0" smtClean="0"/>
              <a:t>حلُّ مسائل الردّ</a:t>
            </a:r>
            <a:endParaRPr lang="en-US" sz="7200" b="1" dirty="0" smtClean="0"/>
          </a:p>
        </p:txBody>
      </p:sp>
      <p:sp>
        <p:nvSpPr>
          <p:cNvPr id="3" name="عنصر نائب للمحتوى 2"/>
          <p:cNvSpPr>
            <a:spLocks noGrp="1"/>
          </p:cNvSpPr>
          <p:nvPr>
            <p:ph idx="1"/>
          </p:nvPr>
        </p:nvSpPr>
        <p:spPr>
          <a:xfrm>
            <a:off x="450927" y="1412776"/>
            <a:ext cx="8229600" cy="4800600"/>
          </a:xfrm>
        </p:spPr>
        <p:txBody>
          <a:bodyPr/>
          <a:lstStyle/>
          <a:p>
            <a:pPr rtl="1"/>
            <a:r>
              <a:rPr lang="ar-SA" sz="2800" dirty="0" smtClean="0"/>
              <a:t> مسائل الردّ تأتي في حالتين من </a:t>
            </a:r>
            <a:r>
              <a:rPr lang="ar-SA" sz="2800" dirty="0" err="1" smtClean="0"/>
              <a:t>حيث </a:t>
            </a:r>
            <a:r>
              <a:rPr lang="ar-SA" sz="2800" dirty="0" smtClean="0"/>
              <a:t>(الحالة الزوجيّة</a:t>
            </a:r>
            <a:r>
              <a:rPr lang="ar-SA" sz="2800" dirty="0" err="1" smtClean="0"/>
              <a:t>):</a:t>
            </a:r>
            <a:endParaRPr lang="en-US" sz="2800" dirty="0" smtClean="0"/>
          </a:p>
          <a:p>
            <a:pPr rtl="1"/>
            <a:r>
              <a:rPr lang="ar-SA" sz="2600" b="1" dirty="0" smtClean="0"/>
              <a:t>الحالة الأولى-عدم وجود أحد الزوجين مع أصحاب الفروض، وفيها ثلاث صوَر:</a:t>
            </a:r>
            <a:endParaRPr lang="en-US" sz="2600" dirty="0" smtClean="0"/>
          </a:p>
          <a:p>
            <a:pPr rtl="1"/>
            <a:r>
              <a:rPr lang="ar-SA" sz="2800" b="1" dirty="0" smtClean="0"/>
              <a:t>الصورة 1-</a:t>
            </a:r>
            <a:r>
              <a:rPr lang="ar-SA" sz="2800" dirty="0" smtClean="0"/>
              <a:t>أن يكون صاحب الفرض شخصاً واحداً. فيأخذ المال كله، فرضاً ورداً.</a:t>
            </a:r>
            <a:endParaRPr lang="en-US" sz="2800" dirty="0" smtClean="0"/>
          </a:p>
          <a:p>
            <a:pPr rtl="1"/>
            <a:r>
              <a:rPr lang="ar-SA" sz="2800" dirty="0" smtClean="0"/>
              <a:t>المسألة (1): مات (سمّاك) عن: بنت واحدة.  وترك 1000  ديناراً.</a:t>
            </a:r>
            <a:endParaRPr lang="en-US" sz="2800" dirty="0" smtClean="0"/>
          </a:p>
          <a:p>
            <a:pPr algn="ctr" rtl="1"/>
            <a:endParaRPr lang="ar-SA" sz="2400" dirty="0" smtClean="0"/>
          </a:p>
          <a:p>
            <a:pPr algn="ctr" rtl="1"/>
            <a:endParaRPr lang="ar-SA" sz="2400" dirty="0" smtClean="0"/>
          </a:p>
          <a:p>
            <a:pPr algn="ctr" rtl="1"/>
            <a:endParaRPr lang="ar-SA" sz="2400" dirty="0" smtClean="0"/>
          </a:p>
          <a:p>
            <a:pPr algn="ctr" rtl="1"/>
            <a:endParaRPr lang="ar-SA" sz="2400" dirty="0" smtClean="0"/>
          </a:p>
          <a:p>
            <a:pPr algn="ctr" rtl="1"/>
            <a:endParaRPr lang="ar-SA" sz="2400" dirty="0" smtClean="0"/>
          </a:p>
          <a:p>
            <a:pPr rtl="1"/>
            <a:r>
              <a:rPr lang="ar-SA" sz="2400" dirty="0" smtClean="0"/>
              <a:t>تأخذ هذه البنت نصف المال فرضاً، وتأخذ نصفه رداً.</a:t>
            </a:r>
            <a:endParaRPr lang="en-US" sz="2400" dirty="0" smtClean="0"/>
          </a:p>
          <a:p>
            <a:pPr rtl="1"/>
            <a:endParaRPr lang="ar-SA" sz="2400" dirty="0" smtClean="0"/>
          </a:p>
        </p:txBody>
      </p:sp>
      <p:graphicFrame>
        <p:nvGraphicFramePr>
          <p:cNvPr id="5" name="Content Placeholder 4"/>
          <p:cNvGraphicFramePr>
            <a:graphicFrameLocks/>
          </p:cNvGraphicFramePr>
          <p:nvPr/>
        </p:nvGraphicFramePr>
        <p:xfrm>
          <a:off x="916209" y="4030970"/>
          <a:ext cx="6848501" cy="1737360"/>
        </p:xfrm>
        <a:graphic>
          <a:graphicData uri="http://schemas.openxmlformats.org/drawingml/2006/table">
            <a:tbl>
              <a:tblPr rtl="1" firstRow="1" bandRow="1">
                <a:tableStyleId>{5C22544A-7EE6-4342-B048-85BDC9FD1C3A}</a:tableStyleId>
              </a:tblPr>
              <a:tblGrid>
                <a:gridCol w="1142657"/>
                <a:gridCol w="1366638"/>
                <a:gridCol w="2053893"/>
                <a:gridCol w="1003663"/>
                <a:gridCol w="1281650"/>
              </a:tblGrid>
              <a:tr h="826770">
                <a:tc>
                  <a:txBody>
                    <a:bodyPr/>
                    <a:lstStyle/>
                    <a:p>
                      <a:pPr algn="ctr" rtl="1"/>
                      <a:r>
                        <a:rPr lang="ar-AE" sz="2800" dirty="0" smtClean="0"/>
                        <a:t>أنصبة</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سبب</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endParaRPr lang="ar-AE" sz="2800" dirty="0"/>
                    </a:p>
                  </a:txBody>
                  <a:tcPr marL="84406" marR="84406"/>
                </a:tc>
                <a:tc>
                  <a:txBody>
                    <a:bodyPr/>
                    <a:lstStyle/>
                    <a:p>
                      <a:pPr algn="ctr" rtl="1"/>
                      <a:r>
                        <a:rPr lang="ar-AE" sz="2800" dirty="0" smtClean="0"/>
                        <a:t>تركة</a:t>
                      </a:r>
                      <a:endParaRPr lang="ar-AE" sz="2800" dirty="0"/>
                    </a:p>
                  </a:txBody>
                  <a:tcPr marL="84406" marR="84406"/>
                </a:tc>
              </a:tr>
              <a:tr h="685398">
                <a:tc>
                  <a:txBody>
                    <a:bodyPr/>
                    <a:lstStyle/>
                    <a:p>
                      <a:pPr algn="ctr" rtl="1">
                        <a:spcAft>
                          <a:spcPts val="0"/>
                        </a:spcAft>
                      </a:pPr>
                      <a:r>
                        <a:rPr lang="ar-SA" sz="2800" dirty="0">
                          <a:latin typeface="Times New Roman"/>
                          <a:ea typeface="Times New Roman"/>
                          <a:cs typeface="Traditional Arabic"/>
                        </a:rPr>
                        <a:t>2/1+2/1</a:t>
                      </a:r>
                      <a:endParaRPr lang="en-US" sz="2800" dirty="0">
                        <a:latin typeface="Times New Roman"/>
                        <a:ea typeface="Times New Roman"/>
                        <a:cs typeface="Traditional Arabic"/>
                      </a:endParaRPr>
                    </a:p>
                  </a:txBody>
                  <a:tcPr marL="63305" marR="63305" marT="0" marB="0"/>
                </a:tc>
                <a:tc>
                  <a:txBody>
                    <a:bodyPr/>
                    <a:lstStyle/>
                    <a:p>
                      <a:pPr algn="ctr" rtl="1"/>
                      <a:r>
                        <a:rPr lang="ar-AE" sz="2800" dirty="0" smtClean="0"/>
                        <a:t>بنت واحدة</a:t>
                      </a:r>
                      <a:endParaRPr lang="ar-AE" sz="2800" dirty="0"/>
                    </a:p>
                  </a:txBody>
                  <a:tcPr marL="84406" marR="84406"/>
                </a:tc>
                <a:tc>
                  <a:txBody>
                    <a:bodyPr/>
                    <a:lstStyle/>
                    <a:p>
                      <a:pPr algn="justLow" rtl="1">
                        <a:spcAft>
                          <a:spcPts val="0"/>
                        </a:spcAft>
                      </a:pPr>
                      <a:r>
                        <a:rPr lang="ar-SA" sz="2600" dirty="0" smtClean="0">
                          <a:latin typeface="Times New Roman"/>
                          <a:ea typeface="Times New Roman"/>
                          <a:cs typeface="Traditional Arabic"/>
                        </a:rPr>
                        <a:t>تأخذ</a:t>
                      </a:r>
                      <a:r>
                        <a:rPr lang="ar-AE" sz="2600" baseline="0" dirty="0" smtClean="0">
                          <a:latin typeface="Times New Roman"/>
                          <a:ea typeface="Times New Roman"/>
                          <a:cs typeface="Traditional Arabic"/>
                        </a:rPr>
                        <a:t> </a:t>
                      </a:r>
                      <a:r>
                        <a:rPr lang="ar-SA" sz="2600" dirty="0" smtClean="0">
                          <a:latin typeface="Times New Roman"/>
                          <a:ea typeface="Times New Roman"/>
                          <a:cs typeface="Traditional Arabic"/>
                        </a:rPr>
                        <a:t>المال </a:t>
                      </a:r>
                      <a:r>
                        <a:rPr lang="ar-SA" sz="2600" dirty="0">
                          <a:latin typeface="Times New Roman"/>
                          <a:ea typeface="Times New Roman"/>
                          <a:cs typeface="Traditional Arabic"/>
                        </a:rPr>
                        <a:t>فرضاً + ردّاً.</a:t>
                      </a:r>
                      <a:endParaRPr lang="en-US" sz="2600" dirty="0">
                        <a:latin typeface="Times New Roman"/>
                        <a:ea typeface="Times New Roman"/>
                        <a:cs typeface="Traditional Arabic"/>
                      </a:endParaRPr>
                    </a:p>
                  </a:txBody>
                  <a:tcPr marL="63305" marR="63305" marT="0" marB="0"/>
                </a:tc>
                <a:tc>
                  <a:txBody>
                    <a:bodyPr/>
                    <a:lstStyle/>
                    <a:p>
                      <a:pPr algn="ctr" rtl="1"/>
                      <a:r>
                        <a:rPr lang="ar-AE" sz="2800" dirty="0" smtClean="0"/>
                        <a:t>1</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1000</a:t>
                      </a:r>
                    </a:p>
                  </a:txBody>
                  <a:tcPr marL="84406" marR="84406"/>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7200" b="1" dirty="0" smtClean="0"/>
              <a:t>تابع - حلُّ مسائل الردّ</a:t>
            </a:r>
            <a:endParaRPr lang="ar-SA" sz="7200" dirty="0"/>
          </a:p>
        </p:txBody>
      </p:sp>
      <p:sp>
        <p:nvSpPr>
          <p:cNvPr id="3" name="عنصر نائب للمحتوى 2"/>
          <p:cNvSpPr>
            <a:spLocks noGrp="1"/>
          </p:cNvSpPr>
          <p:nvPr>
            <p:ph idx="1"/>
          </p:nvPr>
        </p:nvSpPr>
        <p:spPr>
          <a:xfrm>
            <a:off x="251520" y="1412776"/>
            <a:ext cx="8405446" cy="4800600"/>
          </a:xfrm>
        </p:spPr>
        <p:txBody>
          <a:bodyPr/>
          <a:lstStyle/>
          <a:p>
            <a:pPr rtl="1"/>
            <a:r>
              <a:rPr lang="ar-SA" sz="800" b="1" dirty="0" smtClean="0"/>
              <a:t>.</a:t>
            </a:r>
            <a:r>
              <a:rPr lang="ar-SA" b="1" dirty="0" smtClean="0"/>
              <a:t>الصورة 2-</a:t>
            </a:r>
            <a:r>
              <a:rPr lang="ar-SA" dirty="0" smtClean="0"/>
              <a:t>أن يكون المردود عليهم صنفاً واحداً متعدداً، فيتقاسمون المال، وأصل المسألة عدد رؤوسهم.</a:t>
            </a:r>
            <a:endParaRPr lang="en-US" dirty="0" smtClean="0"/>
          </a:p>
          <a:p>
            <a:pPr rtl="1"/>
            <a:r>
              <a:rPr lang="ar-SA" dirty="0" smtClean="0"/>
              <a:t>المسألة (2): مات (سهل) عن: 5 بنات ابن.  وترك 500 ديناراً.</a:t>
            </a:r>
          </a:p>
          <a:p>
            <a:pPr rtl="1"/>
            <a:endParaRPr lang="ar-SA" dirty="0" smtClean="0"/>
          </a:p>
          <a:p>
            <a:pPr rtl="1"/>
            <a:endParaRPr lang="ar-SA" dirty="0" smtClean="0"/>
          </a:p>
          <a:p>
            <a:pPr rtl="1"/>
            <a:endParaRPr lang="en-US" sz="2400" dirty="0" smtClean="0"/>
          </a:p>
          <a:p>
            <a:pPr rtl="1"/>
            <a:endParaRPr lang="ar-SA" sz="2400" b="1" dirty="0" smtClean="0">
              <a:latin typeface="Simplified Arabic" pitchFamily="18" charset="-78"/>
              <a:cs typeface="Simplified Arabic" pitchFamily="18" charset="-78"/>
            </a:endParaRPr>
          </a:p>
        </p:txBody>
      </p:sp>
      <p:sp>
        <p:nvSpPr>
          <p:cNvPr id="4" name="عنصر نائب للمحتوى 2"/>
          <p:cNvSpPr txBox="1">
            <a:spLocks/>
          </p:cNvSpPr>
          <p:nvPr/>
        </p:nvSpPr>
        <p:spPr bwMode="auto">
          <a:xfrm>
            <a:off x="450927" y="1412776"/>
            <a:ext cx="8229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p:txBody>
      </p:sp>
      <p:graphicFrame>
        <p:nvGraphicFramePr>
          <p:cNvPr id="5" name="Content Placeholder 4"/>
          <p:cNvGraphicFramePr>
            <a:graphicFrameLocks/>
          </p:cNvGraphicFramePr>
          <p:nvPr/>
        </p:nvGraphicFramePr>
        <p:xfrm>
          <a:off x="716802" y="3573016"/>
          <a:ext cx="7739568" cy="1728192"/>
        </p:xfrm>
        <a:graphic>
          <a:graphicData uri="http://schemas.openxmlformats.org/drawingml/2006/table">
            <a:tbl>
              <a:tblPr rtl="1" firstRow="1" bandRow="1">
                <a:tableStyleId>{5C22544A-7EE6-4342-B048-85BDC9FD1C3A}</a:tableStyleId>
              </a:tblPr>
              <a:tblGrid>
                <a:gridCol w="1065792"/>
                <a:gridCol w="1218417"/>
                <a:gridCol w="3037909"/>
                <a:gridCol w="702927"/>
                <a:gridCol w="769396"/>
                <a:gridCol w="945127"/>
              </a:tblGrid>
              <a:tr h="877482">
                <a:tc>
                  <a:txBody>
                    <a:bodyPr/>
                    <a:lstStyle/>
                    <a:p>
                      <a:pPr algn="ctr" rtl="1"/>
                      <a:r>
                        <a:rPr lang="ar-AE" sz="2800" dirty="0" smtClean="0"/>
                        <a:t>رؤوس</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سبب</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endParaRPr lang="ar-AE" sz="2800" dirty="0"/>
                    </a:p>
                  </a:txBody>
                  <a:tcPr marL="84406" marR="84406"/>
                </a:tc>
                <a:tc>
                  <a:txBody>
                    <a:bodyPr/>
                    <a:lstStyle/>
                    <a:p>
                      <a:pPr algn="ctr" rtl="1"/>
                      <a:r>
                        <a:rPr lang="ar-SA" sz="2800" dirty="0" smtClean="0"/>
                        <a:t>مردّ</a:t>
                      </a:r>
                      <a:endParaRPr lang="ar-AE" sz="2800" dirty="0"/>
                    </a:p>
                  </a:txBody>
                  <a:tcPr marL="84406" marR="84406"/>
                </a:tc>
                <a:tc>
                  <a:txBody>
                    <a:bodyPr/>
                    <a:lstStyle/>
                    <a:p>
                      <a:pPr algn="ctr" rtl="1"/>
                      <a:r>
                        <a:rPr lang="ar-AE" sz="2800" dirty="0" smtClean="0"/>
                        <a:t>تركة</a:t>
                      </a:r>
                      <a:endParaRPr lang="ar-AE" sz="2800" dirty="0"/>
                    </a:p>
                  </a:txBody>
                  <a:tcPr marL="84406" marR="84406"/>
                </a:tc>
              </a:tr>
              <a:tr h="783312">
                <a:tc>
                  <a:txBody>
                    <a:bodyPr/>
                    <a:lstStyle/>
                    <a:p>
                      <a:pPr algn="ctr" rtl="1">
                        <a:spcAft>
                          <a:spcPts val="0"/>
                        </a:spcAft>
                      </a:pPr>
                      <a:r>
                        <a:rPr lang="ar-SA" sz="2800" dirty="0" smtClean="0">
                          <a:latin typeface="Times New Roman"/>
                          <a:ea typeface="Times New Roman"/>
                          <a:cs typeface="Traditional Arabic"/>
                        </a:rPr>
                        <a:t>5</a:t>
                      </a:r>
                      <a:endParaRPr lang="en-US" sz="2800" dirty="0">
                        <a:latin typeface="Times New Roman"/>
                        <a:ea typeface="Times New Roman"/>
                        <a:cs typeface="Traditional Arabic"/>
                      </a:endParaRPr>
                    </a:p>
                  </a:txBody>
                  <a:tcPr marL="63305" marR="63305" marT="0" marB="0"/>
                </a:tc>
                <a:tc>
                  <a:txBody>
                    <a:bodyPr/>
                    <a:lstStyle/>
                    <a:p>
                      <a:pPr algn="ctr" rtl="1"/>
                      <a:r>
                        <a:rPr lang="ar-AE" sz="2800" dirty="0" smtClean="0"/>
                        <a:t>بنات</a:t>
                      </a:r>
                      <a:r>
                        <a:rPr lang="ar-AE" sz="2800" baseline="0" dirty="0" smtClean="0"/>
                        <a:t> ابن</a:t>
                      </a:r>
                      <a:endParaRPr lang="ar-AE" sz="2800" dirty="0"/>
                    </a:p>
                  </a:txBody>
                  <a:tcPr marL="84406" marR="84406"/>
                </a:tc>
                <a:tc>
                  <a:txBody>
                    <a:bodyPr/>
                    <a:lstStyle/>
                    <a:p>
                      <a:pPr algn="justLow" rtl="1">
                        <a:spcAft>
                          <a:spcPts val="0"/>
                        </a:spcAft>
                      </a:pPr>
                      <a:r>
                        <a:rPr lang="ar-SA" sz="2800" dirty="0" smtClean="0">
                          <a:latin typeface="Times New Roman"/>
                          <a:ea typeface="Times New Roman"/>
                          <a:cs typeface="Traditional Arabic"/>
                        </a:rPr>
                        <a:t>أصحاب </a:t>
                      </a:r>
                      <a:r>
                        <a:rPr lang="ar-SA" sz="2800" dirty="0">
                          <a:latin typeface="Times New Roman"/>
                          <a:ea typeface="Times New Roman"/>
                          <a:cs typeface="Traditional Arabic"/>
                        </a:rPr>
                        <a:t>فروض، وعدم عاصب</a:t>
                      </a:r>
                      <a:endParaRPr lang="en-US" sz="2800" dirty="0">
                        <a:latin typeface="Times New Roman"/>
                        <a:ea typeface="Times New Roman"/>
                        <a:cs typeface="Traditional Arabic"/>
                      </a:endParaRPr>
                    </a:p>
                  </a:txBody>
                  <a:tcPr marL="63305" marR="63305" marT="0" marB="0"/>
                </a:tc>
                <a:tc>
                  <a:txBody>
                    <a:bodyPr/>
                    <a:lstStyle/>
                    <a:p>
                      <a:pPr algn="ctr" rtl="1"/>
                      <a:r>
                        <a:rPr lang="ar-SA" sz="2800" dirty="0" smtClean="0"/>
                        <a:t>5</a:t>
                      </a:r>
                      <a:endParaRPr lang="ar-AE" sz="2800" dirty="0"/>
                    </a:p>
                  </a:txBody>
                  <a:tcPr marL="84406" marR="84406"/>
                </a:tc>
                <a:tc>
                  <a:txBody>
                    <a:bodyPr/>
                    <a:lstStyle/>
                    <a:p>
                      <a:pPr algn="ctr" rtl="1"/>
                      <a:r>
                        <a:rPr lang="ar-SA" sz="2800" dirty="0" smtClean="0"/>
                        <a:t>5</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500</a:t>
                      </a:r>
                      <a:endParaRPr lang="ar-AE" sz="2800" dirty="0" smtClean="0"/>
                    </a:p>
                  </a:txBody>
                  <a:tcPr marL="84406" marR="84406"/>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6600" b="1" dirty="0" smtClean="0"/>
              <a:t>تابع - حلُّ مسائل الردّ</a:t>
            </a:r>
            <a:endParaRPr lang="ar-SA" sz="6600" dirty="0"/>
          </a:p>
        </p:txBody>
      </p:sp>
      <p:sp>
        <p:nvSpPr>
          <p:cNvPr id="3" name="عنصر نائب للمحتوى 2"/>
          <p:cNvSpPr>
            <a:spLocks noGrp="1"/>
          </p:cNvSpPr>
          <p:nvPr>
            <p:ph idx="1"/>
          </p:nvPr>
        </p:nvSpPr>
        <p:spPr>
          <a:xfrm>
            <a:off x="251520" y="1600200"/>
            <a:ext cx="8640960" cy="4724400"/>
          </a:xfrm>
        </p:spPr>
        <p:txBody>
          <a:bodyPr/>
          <a:lstStyle/>
          <a:p>
            <a:pPr algn="just" rtl="1"/>
            <a:r>
              <a:rPr lang="ar-SA" sz="3400" b="1" dirty="0" smtClean="0">
                <a:cs typeface="Traditional Arabic" pitchFamily="2" charset="-78"/>
              </a:rPr>
              <a:t>الصورة 3-</a:t>
            </a:r>
            <a:r>
              <a:rPr lang="ar-SA" sz="3400" dirty="0" smtClean="0">
                <a:cs typeface="Traditional Arabic" pitchFamily="2" charset="-78"/>
              </a:rPr>
              <a:t>أن يكون المردود عليهم أصنافاً متعددةً، فمردّ المسألة مجموع سهامهم.</a:t>
            </a:r>
            <a:endParaRPr lang="en-US" sz="3400" dirty="0" smtClean="0">
              <a:cs typeface="Traditional Arabic" pitchFamily="2" charset="-78"/>
            </a:endParaRPr>
          </a:p>
          <a:p>
            <a:pPr algn="just" rtl="1"/>
            <a:r>
              <a:rPr lang="ar-SA" sz="3400" dirty="0" smtClean="0">
                <a:cs typeface="Traditional Arabic" pitchFamily="2" charset="-78"/>
              </a:rPr>
              <a:t>	شرح كيفية الانتقال من رقم (الأصل) إلى رقم (المردّ).</a:t>
            </a:r>
            <a:endParaRPr lang="en-US" sz="3400" dirty="0" smtClean="0">
              <a:cs typeface="Traditional Arabic" pitchFamily="2" charset="-78"/>
            </a:endParaRPr>
          </a:p>
          <a:p>
            <a:pPr algn="just" rtl="1"/>
            <a:r>
              <a:rPr lang="ar-SA" sz="3400" b="1" dirty="0" smtClean="0">
                <a:cs typeface="Traditional Arabic" pitchFamily="2" charset="-78"/>
              </a:rPr>
              <a:t>اشتقاق رقم (المردّ) رياضياً:</a:t>
            </a:r>
            <a:endParaRPr lang="en-US" sz="3400" dirty="0" smtClean="0">
              <a:cs typeface="Traditional Arabic" pitchFamily="2" charset="-78"/>
            </a:endParaRPr>
          </a:p>
          <a:p>
            <a:pPr algn="just" rtl="1"/>
            <a:r>
              <a:rPr lang="ar-SA" sz="3400" dirty="0" smtClean="0">
                <a:cs typeface="Traditional Arabic" pitchFamily="2" charset="-78"/>
              </a:rPr>
              <a:t>آ-نجمع سهام الورثة.</a:t>
            </a:r>
            <a:endParaRPr lang="en-US" sz="3400" dirty="0" smtClean="0">
              <a:cs typeface="Traditional Arabic" pitchFamily="2" charset="-78"/>
            </a:endParaRPr>
          </a:p>
          <a:p>
            <a:pPr algn="just" rtl="1"/>
            <a:r>
              <a:rPr lang="ar-SA" sz="3400" dirty="0" smtClean="0">
                <a:cs typeface="Traditional Arabic" pitchFamily="2" charset="-78"/>
              </a:rPr>
              <a:t>ب-نطرح مجموع سهام الورثة من (الأصل).</a:t>
            </a:r>
            <a:endParaRPr lang="en-US" sz="3400" dirty="0" smtClean="0">
              <a:cs typeface="Traditional Arabic" pitchFamily="2" charset="-78"/>
            </a:endParaRPr>
          </a:p>
          <a:p>
            <a:pPr algn="just" rtl="1"/>
            <a:r>
              <a:rPr lang="ar-SA" sz="3400" dirty="0" smtClean="0">
                <a:cs typeface="Traditional Arabic" pitchFamily="2" charset="-78"/>
              </a:rPr>
              <a:t>ج-الرقم الناتج هو (المردّ)، ونضعه في حقله العموديّ.</a:t>
            </a:r>
            <a:endParaRPr lang="en-US" sz="3400" dirty="0" smtClean="0">
              <a:cs typeface="Traditional Arabic" pitchFamily="2" charset="-78"/>
            </a:endParaRPr>
          </a:p>
          <a:p>
            <a:pPr algn="just" rtl="1"/>
            <a:r>
              <a:rPr lang="ar-SA" sz="3400" dirty="0" smtClean="0">
                <a:cs typeface="Traditional Arabic" pitchFamily="2" charset="-78"/>
              </a:rPr>
              <a:t>وهذه العمليات الرياضية تعني بمعناها الآخر، توزيع المال الزائد على الورثة، حسب نِسبَ سهامهم.</a:t>
            </a:r>
            <a:endParaRPr lang="en-US" sz="3400" dirty="0" smtClean="0">
              <a:cs typeface="Traditional Arabic" pitchFamily="2" charset="-78"/>
            </a:endParaRPr>
          </a:p>
          <a:p>
            <a:pPr rtl="1"/>
            <a:endParaRPr lang="ar-SA" sz="28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8000" b="1" dirty="0" smtClean="0"/>
              <a:t>تابع - حلُّ مسائل الردّ</a:t>
            </a:r>
            <a:endParaRPr lang="ar-SA" sz="8000" b="1" dirty="0"/>
          </a:p>
        </p:txBody>
      </p:sp>
      <p:sp>
        <p:nvSpPr>
          <p:cNvPr id="3" name="عنصر نائب للمحتوى 2"/>
          <p:cNvSpPr>
            <a:spLocks noGrp="1"/>
          </p:cNvSpPr>
          <p:nvPr>
            <p:ph idx="1"/>
          </p:nvPr>
        </p:nvSpPr>
        <p:spPr>
          <a:xfrm>
            <a:off x="422031" y="1447800"/>
            <a:ext cx="8721969" cy="4953000"/>
          </a:xfrm>
        </p:spPr>
        <p:txBody>
          <a:bodyPr/>
          <a:lstStyle/>
          <a:p>
            <a:pPr rtl="1"/>
            <a:r>
              <a:rPr lang="ar-SA" sz="2800" dirty="0" smtClean="0"/>
              <a:t>حلّ المسألة التالية، ثم فكّر بنتائجها لتتأكّد من إعادة التوزيع:</a:t>
            </a:r>
            <a:endParaRPr lang="en-US" sz="2800" dirty="0" smtClean="0"/>
          </a:p>
          <a:p>
            <a:pPr rtl="1"/>
            <a:r>
              <a:rPr lang="ar-SA" sz="2800" dirty="0" smtClean="0"/>
              <a:t>المسألة (3): مات  (سهيل) عن: بنت، وبنت ابن، وأم، وترك 150 ديناراً</a:t>
            </a:r>
            <a:r>
              <a:rPr lang="ar-AE" sz="2800" dirty="0" smtClean="0"/>
              <a:t>.</a:t>
            </a:r>
            <a:endParaRPr lang="en-US" sz="2800" dirty="0" smtClean="0"/>
          </a:p>
          <a:p>
            <a:pPr rtl="1"/>
            <a:endParaRPr lang="en-US" dirty="0" smtClean="0"/>
          </a:p>
          <a:p>
            <a:pPr rtl="1"/>
            <a:endParaRPr lang="ar-SA" dirty="0"/>
          </a:p>
        </p:txBody>
      </p:sp>
      <p:sp>
        <p:nvSpPr>
          <p:cNvPr id="4" name="Content Placeholder 2"/>
          <p:cNvSpPr txBox="1">
            <a:spLocks/>
          </p:cNvSpPr>
          <p:nvPr/>
        </p:nvSpPr>
        <p:spPr bwMode="auto">
          <a:xfrm>
            <a:off x="517396" y="16288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en-US" sz="800" b="0" i="0" u="none" strike="noStrike" kern="1200" cap="none" spc="0" normalizeH="0" baseline="0" noProof="0" dirty="0" smtClean="0">
                <a:ln>
                  <a:noFill/>
                </a:ln>
                <a:solidFill>
                  <a:schemeClr val="tx1"/>
                </a:solidFill>
                <a:effectLst/>
                <a:uLnTx/>
                <a:uFillTx/>
                <a:latin typeface="+mn-lt"/>
                <a:ea typeface="+mn-ea"/>
                <a:cs typeface="Arial" charset="0"/>
              </a:rPr>
              <a:t>.</a:t>
            </a:r>
            <a:endParaRPr kumimoji="0" lang="ar-AE" sz="8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6" name="Content Placeholder 4"/>
          <p:cNvGraphicFramePr>
            <a:graphicFrameLocks/>
          </p:cNvGraphicFramePr>
          <p:nvPr/>
        </p:nvGraphicFramePr>
        <p:xfrm>
          <a:off x="325106" y="2420888"/>
          <a:ext cx="7904165" cy="3510840"/>
        </p:xfrm>
        <a:graphic>
          <a:graphicData uri="http://schemas.openxmlformats.org/drawingml/2006/table">
            <a:tbl>
              <a:tblPr rtl="1" firstRow="1" bandRow="1">
                <a:tableStyleId>{5C22544A-7EE6-4342-B048-85BDC9FD1C3A}</a:tableStyleId>
              </a:tblPr>
              <a:tblGrid>
                <a:gridCol w="971732"/>
                <a:gridCol w="866572"/>
                <a:gridCol w="3095460"/>
                <a:gridCol w="904414"/>
                <a:gridCol w="1012638"/>
                <a:gridCol w="1053349"/>
              </a:tblGrid>
              <a:tr h="728856">
                <a:tc>
                  <a:txBody>
                    <a:bodyPr/>
                    <a:lstStyle/>
                    <a:p>
                      <a:pPr algn="ctr" rtl="1"/>
                      <a:r>
                        <a:rPr lang="ar-SA" sz="2800" dirty="0" smtClean="0"/>
                        <a:t>أنصبة</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سبب</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6</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مرد</a:t>
                      </a:r>
                    </a:p>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5</a:t>
                      </a:r>
                    </a:p>
                  </a:txBody>
                  <a:tcPr marL="84406" marR="84406"/>
                </a:tc>
                <a:tc>
                  <a:txBody>
                    <a:bodyPr/>
                    <a:lstStyle/>
                    <a:p>
                      <a:pPr algn="ctr" rtl="1"/>
                      <a:r>
                        <a:rPr lang="ar-AE" sz="2800" dirty="0" smtClean="0"/>
                        <a:t>تركة</a:t>
                      </a:r>
                    </a:p>
                    <a:p>
                      <a:pPr algn="ctr" rtl="1"/>
                      <a:r>
                        <a:rPr lang="ar-AE" sz="2800" dirty="0" smtClean="0"/>
                        <a:t>150</a:t>
                      </a:r>
                      <a:endParaRPr lang="ar-AE" sz="2800" dirty="0"/>
                    </a:p>
                  </a:txBody>
                  <a:tcPr marL="84406" marR="84406"/>
                </a:tc>
              </a:tr>
              <a:tr h="783312">
                <a:tc>
                  <a:txBody>
                    <a:bodyPr/>
                    <a:lstStyle/>
                    <a:p>
                      <a:pPr algn="ctr" rtl="1">
                        <a:spcAft>
                          <a:spcPts val="0"/>
                        </a:spcAft>
                      </a:pP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بنت </a:t>
                      </a:r>
                      <a:endParaRPr lang="en-US" sz="2800" dirty="0">
                        <a:latin typeface="Times New Roman"/>
                        <a:ea typeface="Times New Roman"/>
                        <a:cs typeface="Traditional Arabic"/>
                      </a:endParaRPr>
                    </a:p>
                  </a:txBody>
                  <a:tcPr marL="63305" marR="63305" marT="0" marB="0"/>
                </a:tc>
                <a:tc>
                  <a:txBody>
                    <a:bodyPr/>
                    <a:lstStyle/>
                    <a:p>
                      <a:pPr algn="r" rtl="0">
                        <a:spcAft>
                          <a:spcPts val="0"/>
                        </a:spcAft>
                      </a:pPr>
                      <a:r>
                        <a:rPr lang="ar-SA" sz="2800" dirty="0" smtClean="0">
                          <a:latin typeface="Times New Roman"/>
                          <a:ea typeface="Times New Roman"/>
                          <a:cs typeface="Traditional Arabic"/>
                        </a:rPr>
                        <a:t>انفرادها</a:t>
                      </a:r>
                      <a:r>
                        <a:rPr lang="ar-SA" sz="2800" dirty="0">
                          <a:latin typeface="Times New Roman"/>
                          <a:ea typeface="Times New Roman"/>
                          <a:cs typeface="Traditional Arabic"/>
                        </a:rPr>
                        <a:t>، وعدم وجود</a:t>
                      </a: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3</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3</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90</a:t>
                      </a:r>
                      <a:endParaRPr lang="en-US" sz="2800" dirty="0">
                        <a:latin typeface="Times New Roman"/>
                        <a:ea typeface="Times New Roman"/>
                        <a:cs typeface="Traditional Arabic"/>
                      </a:endParaRPr>
                    </a:p>
                  </a:txBody>
                  <a:tcPr marL="63305" marR="63305" marT="0" marB="0"/>
                </a:tc>
              </a:tr>
              <a:tr h="936104">
                <a:tc>
                  <a:txBody>
                    <a:bodyPr/>
                    <a:lstStyle/>
                    <a:p>
                      <a:pPr algn="ctr" rtl="1">
                        <a:spcAft>
                          <a:spcPts val="0"/>
                        </a:spcAft>
                      </a:pPr>
                      <a:r>
                        <a:rPr lang="ar-SA" sz="2800" dirty="0">
                          <a:latin typeface="Times New Roman"/>
                          <a:ea typeface="Times New Roman"/>
                          <a:cs typeface="Traditional Arabic"/>
                        </a:rPr>
                        <a:t>6/1</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بنت ابن</a:t>
                      </a:r>
                      <a:endParaRPr lang="en-US" sz="2800">
                        <a:latin typeface="Times New Roman"/>
                        <a:ea typeface="Times New Roman"/>
                        <a:cs typeface="Traditional Arabic"/>
                      </a:endParaRPr>
                    </a:p>
                  </a:txBody>
                  <a:tcPr marL="63305" marR="63305" marT="0" marB="0"/>
                </a:tc>
                <a:tc>
                  <a:txBody>
                    <a:bodyPr/>
                    <a:lstStyle/>
                    <a:p>
                      <a:pPr algn="justLow" rtl="1">
                        <a:spcAft>
                          <a:spcPts val="0"/>
                        </a:spcAft>
                      </a:pP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1</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r>
              <a:tr h="846544">
                <a:tc>
                  <a:txBody>
                    <a:bodyPr/>
                    <a:lstStyle/>
                    <a:p>
                      <a:pPr algn="ctr" rtl="1">
                        <a:spcAft>
                          <a:spcPts val="0"/>
                        </a:spcAft>
                      </a:pPr>
                      <a:r>
                        <a:rPr lang="ar-SA" sz="2800">
                          <a:latin typeface="Times New Roman"/>
                          <a:ea typeface="Times New Roman"/>
                          <a:cs typeface="Traditional Arabic"/>
                        </a:rPr>
                        <a:t>6/1</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أم</a:t>
                      </a:r>
                      <a:endParaRPr lang="en-US" sz="2800">
                        <a:latin typeface="Times New Roman"/>
                        <a:ea typeface="Times New Roman"/>
                        <a:cs typeface="Traditional Arabic"/>
                      </a:endParaRPr>
                    </a:p>
                  </a:txBody>
                  <a:tcPr marL="63305" marR="63305" marT="0" marB="0"/>
                </a:tc>
                <a:tc>
                  <a:txBody>
                    <a:bodyPr/>
                    <a:lstStyle/>
                    <a:p>
                      <a:pPr algn="justLow" rtl="1">
                        <a:spcAft>
                          <a:spcPts val="0"/>
                        </a:spcAft>
                      </a:pP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1</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0"/>
            <a:ext cx="8229600" cy="4876800"/>
          </a:xfrm>
        </p:spPr>
        <p:txBody>
          <a:bodyPr/>
          <a:lstStyle/>
          <a:p>
            <a:pPr rtl="1"/>
            <a:r>
              <a:rPr lang="ar-SA" sz="4000" b="1" dirty="0" smtClean="0">
                <a:cs typeface="Traditional Arabic" pitchFamily="2" charset="-78"/>
              </a:rPr>
              <a:t>الحالة الثانية-وجود أحد الزوجين مع أصحاب الفروض، وفيها ثلاث صوَر:</a:t>
            </a:r>
            <a:endParaRPr lang="en-US" sz="4000" dirty="0" smtClean="0">
              <a:cs typeface="Traditional Arabic" pitchFamily="2" charset="-78"/>
            </a:endParaRPr>
          </a:p>
          <a:p>
            <a:pPr rtl="1"/>
            <a:r>
              <a:rPr lang="ar-SA" sz="4000" b="1" dirty="0" smtClean="0">
                <a:cs typeface="Traditional Arabic" pitchFamily="2" charset="-78"/>
              </a:rPr>
              <a:t>الصورة 1-</a:t>
            </a:r>
            <a:r>
              <a:rPr lang="ar-SA" sz="4000" dirty="0" smtClean="0">
                <a:cs typeface="Traditional Arabic" pitchFamily="2" charset="-78"/>
              </a:rPr>
              <a:t>أن يكون مع أحد الزوجين (صاحب فرض واحد).</a:t>
            </a:r>
            <a:endParaRPr lang="en-US" sz="4000" dirty="0" smtClean="0">
              <a:cs typeface="Traditional Arabic" pitchFamily="2" charset="-78"/>
            </a:endParaRPr>
          </a:p>
          <a:p>
            <a:pPr rtl="1"/>
            <a:r>
              <a:rPr lang="ar-SA" sz="4000" dirty="0" smtClean="0">
                <a:cs typeface="Traditional Arabic" pitchFamily="2" charset="-78"/>
              </a:rPr>
              <a:t>في هذه الصورة، يكون أصل المسألة، مقام فرض صاحب الزوجية، ويُعطى سهمه، ثم يأخذ صاحب الفرض باقي التركة، فرضاً ورداً. </a:t>
            </a:r>
            <a:endParaRPr lang="en-US" sz="4000" dirty="0" smtClean="0">
              <a:cs typeface="Traditional Arabic" pitchFamily="2" charset="-78"/>
            </a:endParaRPr>
          </a:p>
          <a:p>
            <a:pPr rtl="1"/>
            <a:endParaRPr lang="en-US" sz="2400" dirty="0" smtClean="0"/>
          </a:p>
          <a:p>
            <a:pPr rtl="1"/>
            <a:endParaRPr lang="ar-SA" sz="2400" b="1" dirty="0">
              <a:latin typeface="Simplified Arabic" pitchFamily="18" charset="-78"/>
              <a:cs typeface="Simplified Arabic" pitchFamily="18" charset="-78"/>
            </a:endParaRPr>
          </a:p>
        </p:txBody>
      </p:sp>
      <p:sp>
        <p:nvSpPr>
          <p:cNvPr id="4" name="عنوان 1"/>
          <p:cNvSpPr>
            <a:spLocks noGrp="1"/>
          </p:cNvSpPr>
          <p:nvPr>
            <p:ph type="title"/>
          </p:nvPr>
        </p:nvSpPr>
        <p:spPr/>
        <p:txBody>
          <a:bodyPr/>
          <a:lstStyle/>
          <a:p>
            <a:pPr algn="ctr" rtl="1"/>
            <a:r>
              <a:rPr lang="ar-SA" sz="6000" b="1" dirty="0" smtClean="0"/>
              <a:t>تابع - حلُّ مسائل الردّ</a:t>
            </a:r>
            <a:endParaRPr lang="ar-SA" sz="60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7200" b="1" dirty="0" smtClean="0"/>
              <a:t>تابع - حلُّ مسائل الردّ</a:t>
            </a:r>
            <a:endParaRPr lang="ar-SA" sz="7200" dirty="0"/>
          </a:p>
        </p:txBody>
      </p:sp>
      <p:sp>
        <p:nvSpPr>
          <p:cNvPr id="3" name="عنصر نائب للمحتوى 2"/>
          <p:cNvSpPr>
            <a:spLocks noGrp="1"/>
          </p:cNvSpPr>
          <p:nvPr>
            <p:ph idx="1"/>
          </p:nvPr>
        </p:nvSpPr>
        <p:spPr/>
        <p:txBody>
          <a:bodyPr/>
          <a:lstStyle/>
          <a:p>
            <a:pPr rtl="1"/>
            <a:r>
              <a:rPr lang="ar-SA" sz="2800" b="1" dirty="0" smtClean="0">
                <a:solidFill>
                  <a:srgbClr val="0070C0"/>
                </a:solidFill>
                <a:latin typeface="Simplified Arabic" pitchFamily="18" charset="-78"/>
                <a:cs typeface="+mn-cs"/>
              </a:rPr>
              <a:t>.</a:t>
            </a:r>
            <a:r>
              <a:rPr lang="ar-SA" sz="2800" dirty="0" smtClean="0"/>
              <a:t> المسألة (1): ماتت (وحشية) عن: زوج، وبنت واحدة، وتركت 400 ديناراً.</a:t>
            </a:r>
            <a:endParaRPr lang="en-US" sz="2800" dirty="0" smtClean="0"/>
          </a:p>
          <a:p>
            <a:pPr rtl="1"/>
            <a:endParaRPr lang="ar-SA" sz="800" b="1" dirty="0">
              <a:solidFill>
                <a:srgbClr val="0070C0"/>
              </a:solidFill>
              <a:latin typeface="Simplified Arabic" pitchFamily="18" charset="-78"/>
              <a:cs typeface="+mn-cs"/>
            </a:endParaRPr>
          </a:p>
        </p:txBody>
      </p:sp>
      <p:sp>
        <p:nvSpPr>
          <p:cNvPr id="4" name="عنوان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ar-SA" sz="7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6" name="عنصر نائب للمحتوى 2"/>
          <p:cNvSpPr txBox="1">
            <a:spLocks/>
          </p:cNvSpPr>
          <p:nvPr/>
        </p:nvSpPr>
        <p:spPr bwMode="auto">
          <a:xfrm>
            <a:off x="450927" y="1412776"/>
            <a:ext cx="8229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p:txBody>
      </p:sp>
      <p:graphicFrame>
        <p:nvGraphicFramePr>
          <p:cNvPr id="7" name="Content Placeholder 4"/>
          <p:cNvGraphicFramePr>
            <a:graphicFrameLocks/>
          </p:cNvGraphicFramePr>
          <p:nvPr/>
        </p:nvGraphicFramePr>
        <p:xfrm>
          <a:off x="811588" y="2852936"/>
          <a:ext cx="7615610" cy="2581632"/>
        </p:xfrm>
        <a:graphic>
          <a:graphicData uri="http://schemas.openxmlformats.org/drawingml/2006/table">
            <a:tbl>
              <a:tblPr rtl="1" firstRow="1" bandRow="1">
                <a:tableStyleId>{5C22544A-7EE6-4342-B048-85BDC9FD1C3A}</a:tableStyleId>
              </a:tblPr>
              <a:tblGrid>
                <a:gridCol w="1098686"/>
                <a:gridCol w="959221"/>
                <a:gridCol w="2982774"/>
                <a:gridCol w="753318"/>
                <a:gridCol w="1821612"/>
              </a:tblGrid>
              <a:tr h="877482">
                <a:tc>
                  <a:txBody>
                    <a:bodyPr/>
                    <a:lstStyle/>
                    <a:p>
                      <a:pPr algn="ctr" rtl="1"/>
                      <a:r>
                        <a:rPr lang="ar-SA" sz="2800" dirty="0" smtClean="0"/>
                        <a:t>أنصبة </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سبب</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SA" sz="2800" dirty="0" smtClean="0"/>
                        <a:t>4</a:t>
                      </a:r>
                      <a:endParaRPr lang="ar-AE" sz="2800" dirty="0"/>
                    </a:p>
                  </a:txBody>
                  <a:tcPr marL="84406" marR="84406"/>
                </a:tc>
                <a:tc>
                  <a:txBody>
                    <a:bodyPr/>
                    <a:lstStyle/>
                    <a:p>
                      <a:pPr algn="ctr" rtl="1"/>
                      <a:r>
                        <a:rPr lang="ar-AE" sz="2800" dirty="0" smtClean="0"/>
                        <a:t>تركة</a:t>
                      </a:r>
                    </a:p>
                    <a:p>
                      <a:pPr algn="ctr" rtl="1"/>
                      <a:r>
                        <a:rPr lang="ar-AE" sz="2800" dirty="0" smtClean="0"/>
                        <a:t>400</a:t>
                      </a:r>
                      <a:endParaRPr lang="ar-AE" sz="2800" dirty="0"/>
                    </a:p>
                  </a:txBody>
                  <a:tcPr marL="84406" marR="84406"/>
                </a:tc>
              </a:tr>
              <a:tr h="783312">
                <a:tc>
                  <a:txBody>
                    <a:bodyPr/>
                    <a:lstStyle/>
                    <a:p>
                      <a:pPr algn="ctr" rtl="1">
                        <a:spcAft>
                          <a:spcPts val="0"/>
                        </a:spcAft>
                      </a:pPr>
                      <a:r>
                        <a:rPr lang="ar-SA" sz="2800" dirty="0" smtClean="0">
                          <a:latin typeface="Times New Roman"/>
                          <a:ea typeface="Times New Roman"/>
                          <a:cs typeface="Traditional Arabic"/>
                        </a:rPr>
                        <a:t>1/4</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زوج</a:t>
                      </a:r>
                      <a:endParaRPr lang="en-US" sz="2800" dirty="0">
                        <a:latin typeface="Times New Roman"/>
                        <a:ea typeface="Times New Roman"/>
                        <a:cs typeface="Traditional Arabic"/>
                      </a:endParaRPr>
                    </a:p>
                  </a:txBody>
                  <a:tcPr marL="63305" marR="63305" marT="0" marB="0"/>
                </a:tc>
                <a:tc>
                  <a:txBody>
                    <a:bodyPr/>
                    <a:lstStyle/>
                    <a:p>
                      <a:pPr algn="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1</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r>
              <a:tr h="783312">
                <a:tc>
                  <a:txBody>
                    <a:bodyPr/>
                    <a:lstStyle/>
                    <a:p>
                      <a:pPr algn="ctr" rtl="1">
                        <a:spcAft>
                          <a:spcPts val="0"/>
                        </a:spcAft>
                      </a:pPr>
                      <a:r>
                        <a:rPr lang="ar-SA" sz="2800" dirty="0" smtClean="0">
                          <a:latin typeface="Times New Roman"/>
                          <a:ea typeface="Times New Roman"/>
                          <a:cs typeface="Traditional Arabic"/>
                        </a:rPr>
                        <a:t>1/2</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بنت </a:t>
                      </a:r>
                      <a:endParaRPr lang="en-US" sz="2800">
                        <a:latin typeface="Times New Roman"/>
                        <a:ea typeface="Times New Roman"/>
                        <a:cs typeface="Traditional Arabic"/>
                      </a:endParaRPr>
                    </a:p>
                  </a:txBody>
                  <a:tcPr marL="63305" marR="63305" marT="0" marB="0"/>
                </a:tc>
                <a:tc>
                  <a:txBody>
                    <a:bodyPr/>
                    <a:lstStyle/>
                    <a:p>
                      <a:pPr algn="r" rtl="1">
                        <a:spcAft>
                          <a:spcPts val="0"/>
                        </a:spcAft>
                      </a:pPr>
                      <a:r>
                        <a:rPr lang="ar-SA" sz="2800" dirty="0">
                          <a:latin typeface="Times New Roman"/>
                          <a:ea typeface="Times New Roman"/>
                          <a:cs typeface="Traditional Arabic"/>
                        </a:rPr>
                        <a:t>تأخذ الباقي </a:t>
                      </a:r>
                      <a:r>
                        <a:rPr lang="ar-SA" sz="2800" dirty="0" smtClean="0">
                          <a:latin typeface="Times New Roman"/>
                          <a:ea typeface="Times New Roman"/>
                          <a:cs typeface="Traditional Arabic"/>
                        </a:rPr>
                        <a:t>1/2فرضاً و1/4 </a:t>
                      </a:r>
                      <a:r>
                        <a:rPr lang="ar-SA" sz="2800" dirty="0">
                          <a:latin typeface="Times New Roman"/>
                          <a:ea typeface="Times New Roman"/>
                          <a:cs typeface="Traditional Arabic"/>
                        </a:rPr>
                        <a:t>رداً.</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3 </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7200" b="1" dirty="0" smtClean="0"/>
              <a:t>تابع - حلُّ مسائل الردّ</a:t>
            </a:r>
            <a:endParaRPr lang="ar-SA" sz="7200" dirty="0"/>
          </a:p>
        </p:txBody>
      </p:sp>
      <p:sp>
        <p:nvSpPr>
          <p:cNvPr id="3" name="عنصر نائب للمحتوى 2"/>
          <p:cNvSpPr>
            <a:spLocks noGrp="1"/>
          </p:cNvSpPr>
          <p:nvPr>
            <p:ph idx="1"/>
          </p:nvPr>
        </p:nvSpPr>
        <p:spPr>
          <a:xfrm>
            <a:off x="457200" y="1600200"/>
            <a:ext cx="8229600" cy="4724400"/>
          </a:xfrm>
        </p:spPr>
        <p:txBody>
          <a:bodyPr/>
          <a:lstStyle/>
          <a:p>
            <a:pPr algn="just" rtl="1"/>
            <a:r>
              <a:rPr lang="ar-SA" sz="4000" b="1" dirty="0" smtClean="0">
                <a:cs typeface="Traditional Arabic" pitchFamily="2" charset="-78"/>
              </a:rPr>
              <a:t>الصورة </a:t>
            </a:r>
            <a:r>
              <a:rPr lang="ar-SA" sz="4000" b="1" dirty="0" err="1" smtClean="0">
                <a:cs typeface="Traditional Arabic" pitchFamily="2" charset="-78"/>
              </a:rPr>
              <a:t>2-</a:t>
            </a:r>
            <a:endParaRPr lang="ar-SA" sz="4000" b="1" smtClean="0">
              <a:cs typeface="Traditional Arabic" pitchFamily="2" charset="-78"/>
            </a:endParaRPr>
          </a:p>
          <a:p>
            <a:pPr algn="just" rtl="1"/>
            <a:r>
              <a:rPr lang="ar-SA" sz="4000" smtClean="0">
                <a:cs typeface="Traditional Arabic" pitchFamily="2" charset="-78"/>
              </a:rPr>
              <a:t>أن </a:t>
            </a:r>
            <a:r>
              <a:rPr lang="ar-SA" sz="4000" dirty="0" smtClean="0">
                <a:cs typeface="Traditional Arabic" pitchFamily="2" charset="-78"/>
              </a:rPr>
              <a:t>يكون مع أحد الزوجين، (صنف واحد متعدد الرؤوس).</a:t>
            </a:r>
            <a:endParaRPr lang="en-US" sz="4000" dirty="0" smtClean="0">
              <a:cs typeface="Traditional Arabic" pitchFamily="2" charset="-78"/>
            </a:endParaRPr>
          </a:p>
          <a:p>
            <a:pPr algn="just" rtl="1"/>
            <a:r>
              <a:rPr lang="ar-SA" sz="4000" dirty="0" smtClean="0">
                <a:cs typeface="Traditional Arabic" pitchFamily="2" charset="-78"/>
              </a:rPr>
              <a:t>وفي هذه الصورة، يكون أصل المسألة، مقام فرض صاحب الزوجية، ويُعطى سهمه، ثم يأخذ الورثة الآخرون باقيَ التركة، فرضاً ورداً. </a:t>
            </a:r>
            <a:endParaRPr lang="en-US" sz="4000" dirty="0" smtClean="0">
              <a:cs typeface="Traditional Arabic" pitchFamily="2" charset="-78"/>
            </a:endParaRPr>
          </a:p>
          <a:p>
            <a:pPr algn="just" rtl="1"/>
            <a:endParaRPr lang="en-US" sz="2400" dirty="0" smtClean="0"/>
          </a:p>
          <a:p>
            <a:pPr rtl="1"/>
            <a:endParaRPr lang="ar-SA" sz="2400" b="1" dirty="0" smtClean="0">
              <a:latin typeface="Simplified Arabic" pitchFamily="18" charset="-78"/>
              <a:ea typeface="Arial Unicode MS"/>
              <a:cs typeface="Simplified Arabic" pitchFamily="18"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7200" b="1" dirty="0" smtClean="0"/>
              <a:t>تابع - حلُّ مسائل الردّ</a:t>
            </a:r>
            <a:endParaRPr lang="ar-SA" sz="7200" dirty="0"/>
          </a:p>
        </p:txBody>
      </p:sp>
      <p:sp>
        <p:nvSpPr>
          <p:cNvPr id="3" name="عنصر نائب للمحتوى 2"/>
          <p:cNvSpPr>
            <a:spLocks noGrp="1"/>
          </p:cNvSpPr>
          <p:nvPr>
            <p:ph idx="1"/>
          </p:nvPr>
        </p:nvSpPr>
        <p:spPr>
          <a:xfrm>
            <a:off x="251520" y="1600200"/>
            <a:ext cx="8640960" cy="4724400"/>
          </a:xfrm>
        </p:spPr>
        <p:txBody>
          <a:bodyPr/>
          <a:lstStyle/>
          <a:p>
            <a:pPr rtl="1"/>
            <a:r>
              <a:rPr lang="ar-SA" dirty="0" smtClean="0"/>
              <a:t>المسألة (2): مات (شجاع) عن: زوجة، و 3 بنات، وترك 240 ديناراً</a:t>
            </a:r>
            <a:r>
              <a:rPr lang="ar-AE" dirty="0" smtClean="0"/>
              <a:t>.</a:t>
            </a:r>
            <a:endParaRPr lang="ar-SA" b="1" dirty="0">
              <a:latin typeface="Simplified Arabic" pitchFamily="18" charset="-78"/>
              <a:cs typeface="Simplified Arabic" pitchFamily="18" charset="-78"/>
            </a:endParaRPr>
          </a:p>
        </p:txBody>
      </p:sp>
      <p:sp>
        <p:nvSpPr>
          <p:cNvPr id="5" name="عنصر نائب للمحتوى 2"/>
          <p:cNvSpPr txBox="1">
            <a:spLocks/>
          </p:cNvSpPr>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800" b="1" i="0" u="none" strike="noStrike" kern="1200" cap="none" spc="0" normalizeH="0" baseline="0" noProof="0" dirty="0">
              <a:ln>
                <a:noFill/>
              </a:ln>
              <a:solidFill>
                <a:srgbClr val="0070C0"/>
              </a:solidFill>
              <a:effectLst/>
              <a:uLnTx/>
              <a:uFillTx/>
              <a:latin typeface="Simplified Arabic" pitchFamily="18" charset="-78"/>
              <a:ea typeface="+mn-ea"/>
              <a:cs typeface="+mn-cs"/>
            </a:endParaRPr>
          </a:p>
        </p:txBody>
      </p:sp>
      <p:sp>
        <p:nvSpPr>
          <p:cNvPr id="6" name="عنصر نائب للمحتوى 2"/>
          <p:cNvSpPr txBox="1">
            <a:spLocks/>
          </p:cNvSpPr>
          <p:nvPr/>
        </p:nvSpPr>
        <p:spPr bwMode="auto">
          <a:xfrm>
            <a:off x="450927" y="1412776"/>
            <a:ext cx="8229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p:txBody>
      </p:sp>
      <p:graphicFrame>
        <p:nvGraphicFramePr>
          <p:cNvPr id="7" name="Content Placeholder 4"/>
          <p:cNvGraphicFramePr>
            <a:graphicFrameLocks/>
          </p:cNvGraphicFramePr>
          <p:nvPr/>
        </p:nvGraphicFramePr>
        <p:xfrm>
          <a:off x="384458" y="2564904"/>
          <a:ext cx="8375085" cy="2581632"/>
        </p:xfrm>
        <a:graphic>
          <a:graphicData uri="http://schemas.openxmlformats.org/drawingml/2006/table">
            <a:tbl>
              <a:tblPr rtl="1" firstRow="1" bandRow="1">
                <a:tableStyleId>{5C22544A-7EE6-4342-B048-85BDC9FD1C3A}</a:tableStyleId>
              </a:tblPr>
              <a:tblGrid>
                <a:gridCol w="1055919"/>
                <a:gridCol w="1055919"/>
                <a:gridCol w="745098"/>
                <a:gridCol w="3133255"/>
                <a:gridCol w="944838"/>
                <a:gridCol w="1440056"/>
              </a:tblGrid>
              <a:tr h="877482">
                <a:tc>
                  <a:txBody>
                    <a:bodyPr/>
                    <a:lstStyle/>
                    <a:p>
                      <a:pPr algn="ctr" rtl="1"/>
                      <a:r>
                        <a:rPr lang="ar-SA" sz="2800" dirty="0" smtClean="0"/>
                        <a:t>رؤوس</a:t>
                      </a:r>
                      <a:endParaRPr lang="ar-AE" sz="2800" dirty="0"/>
                    </a:p>
                  </a:txBody>
                  <a:tcPr marL="84406" marR="84406"/>
                </a:tc>
                <a:tc>
                  <a:txBody>
                    <a:bodyPr/>
                    <a:lstStyle/>
                    <a:p>
                      <a:pPr algn="ctr" rtl="1"/>
                      <a:r>
                        <a:rPr lang="ar-SA" sz="2800" dirty="0" smtClean="0"/>
                        <a:t>أنصبة </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سبب</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24</a:t>
                      </a:r>
                      <a:endParaRPr lang="ar-AE" sz="2800" dirty="0"/>
                    </a:p>
                  </a:txBody>
                  <a:tcPr marL="84406" marR="84406"/>
                </a:tc>
                <a:tc>
                  <a:txBody>
                    <a:bodyPr/>
                    <a:lstStyle/>
                    <a:p>
                      <a:pPr algn="ctr" rtl="1"/>
                      <a:r>
                        <a:rPr lang="ar-AE" sz="2800" dirty="0" smtClean="0"/>
                        <a:t>تركة</a:t>
                      </a:r>
                    </a:p>
                    <a:p>
                      <a:pPr algn="ctr" rtl="1"/>
                      <a:r>
                        <a:rPr lang="ar-AE" sz="2800" dirty="0" smtClean="0"/>
                        <a:t>240</a:t>
                      </a:r>
                      <a:endParaRPr lang="ar-AE" sz="2800" dirty="0"/>
                    </a:p>
                  </a:txBody>
                  <a:tcPr marL="84406" marR="84406"/>
                </a:tc>
              </a:tr>
              <a:tr h="783312">
                <a:tc>
                  <a:txBody>
                    <a:bodyPr/>
                    <a:lstStyle/>
                    <a:p>
                      <a:pPr algn="ctr" rtl="1">
                        <a:spcAft>
                          <a:spcPts val="0"/>
                        </a:spcAft>
                      </a:pPr>
                      <a:r>
                        <a:rPr lang="ar-SA" sz="2800" dirty="0">
                          <a:latin typeface="Times New Roman"/>
                          <a:ea typeface="Times New Roman"/>
                          <a:cs typeface="Traditional Arabic"/>
                        </a:rPr>
                        <a:t>1</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زوجة</a:t>
                      </a:r>
                      <a:endParaRPr lang="en-US" sz="2800" dirty="0">
                        <a:latin typeface="Times New Roman"/>
                        <a:ea typeface="Times New Roman"/>
                        <a:cs typeface="Traditional Arabic"/>
                      </a:endParaRPr>
                    </a:p>
                  </a:txBody>
                  <a:tcPr marL="63305" marR="63305" marT="0" marB="0"/>
                </a:tc>
                <a:tc>
                  <a:txBody>
                    <a:bodyPr/>
                    <a:lstStyle/>
                    <a:p>
                      <a:pPr algn="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3</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r>
              <a:tr h="783312">
                <a:tc>
                  <a:txBody>
                    <a:bodyPr/>
                    <a:lstStyle/>
                    <a:p>
                      <a:pPr algn="ctr" rtl="1">
                        <a:spcAft>
                          <a:spcPts val="0"/>
                        </a:spcAft>
                      </a:pPr>
                      <a:r>
                        <a:rPr lang="ar-SA" sz="2800" dirty="0">
                          <a:latin typeface="Times New Roman"/>
                          <a:ea typeface="Times New Roman"/>
                          <a:cs typeface="Traditional Arabic"/>
                        </a:rPr>
                        <a:t>3</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3 بنت </a:t>
                      </a:r>
                      <a:endParaRPr lang="en-US" sz="2800">
                        <a:latin typeface="Times New Roman"/>
                        <a:ea typeface="Times New Roman"/>
                        <a:cs typeface="Traditional Arabic"/>
                      </a:endParaRPr>
                    </a:p>
                  </a:txBody>
                  <a:tcPr marL="63305" marR="63305" marT="0" marB="0"/>
                </a:tc>
                <a:tc>
                  <a:txBody>
                    <a:bodyPr/>
                    <a:lstStyle/>
                    <a:p>
                      <a:pPr algn="r" rtl="1">
                        <a:spcAft>
                          <a:spcPts val="0"/>
                        </a:spcAft>
                      </a:pPr>
                      <a:r>
                        <a:rPr lang="ar-SA" sz="2800" dirty="0">
                          <a:latin typeface="Times New Roman"/>
                          <a:ea typeface="Times New Roman"/>
                          <a:cs typeface="Traditional Arabic"/>
                        </a:rPr>
                        <a:t>يأخذون الباقي </a:t>
                      </a:r>
                      <a:r>
                        <a:rPr lang="ar-SA" sz="2800" dirty="0" smtClean="0">
                          <a:latin typeface="Times New Roman"/>
                          <a:ea typeface="Times New Roman"/>
                          <a:cs typeface="Traditional Arabic"/>
                        </a:rPr>
                        <a:t>1/2فرضاً و2/3رداً</a:t>
                      </a: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21 </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5400" b="1" dirty="0" smtClean="0"/>
              <a:t>تابع - حلُّ مسائل الردّ</a:t>
            </a:r>
            <a:endParaRPr lang="ar-SA" sz="7200" dirty="0"/>
          </a:p>
        </p:txBody>
      </p:sp>
      <p:sp>
        <p:nvSpPr>
          <p:cNvPr id="3" name="عنصر نائب للمحتوى 2"/>
          <p:cNvSpPr>
            <a:spLocks noGrp="1"/>
          </p:cNvSpPr>
          <p:nvPr>
            <p:ph idx="1"/>
          </p:nvPr>
        </p:nvSpPr>
        <p:spPr>
          <a:xfrm>
            <a:off x="317989" y="1600201"/>
            <a:ext cx="8574491" cy="4525963"/>
          </a:xfrm>
        </p:spPr>
        <p:txBody>
          <a:bodyPr/>
          <a:lstStyle/>
          <a:p>
            <a:pPr algn="just" rtl="1"/>
            <a:r>
              <a:rPr lang="ar-SA" sz="3000" b="1" dirty="0" smtClean="0"/>
              <a:t>الصورة 3-</a:t>
            </a:r>
            <a:r>
              <a:rPr lang="ar-SA" sz="3000" dirty="0" smtClean="0"/>
              <a:t>أن يكون مع أحد الزوجين(أصناف مختلفة)من أصحاب الفروض. </a:t>
            </a:r>
            <a:endParaRPr lang="en-US" sz="3000" b="1" dirty="0" smtClean="0"/>
          </a:p>
          <a:p>
            <a:pPr algn="just" rtl="1"/>
            <a:r>
              <a:rPr lang="ar-SA" dirty="0" smtClean="0"/>
              <a:t>المسألة (3): مات (شمّاس) عن: زوجة، وبنت ابن، وجدَّة. وترك 320 ديناراً</a:t>
            </a:r>
            <a:r>
              <a:rPr lang="ar-AE" dirty="0" smtClean="0"/>
              <a:t>.</a:t>
            </a:r>
            <a:endParaRPr lang="en-US" dirty="0" smtClean="0"/>
          </a:p>
          <a:p>
            <a:pPr algn="just" rtl="1"/>
            <a:r>
              <a:rPr lang="ar-SA" b="1" dirty="0" smtClean="0"/>
              <a:t>	نتبع في حلِّها الخطوات التالية:</a:t>
            </a:r>
            <a:endParaRPr lang="en-US" b="1" dirty="0" smtClean="0"/>
          </a:p>
          <a:p>
            <a:pPr algn="just" rtl="1"/>
            <a:r>
              <a:rPr lang="ar-SA" dirty="0" smtClean="0"/>
              <a:t>1</a:t>
            </a:r>
            <a:r>
              <a:rPr lang="ar-AE" dirty="0" smtClean="0"/>
              <a:t>-نضع الجدول الرئيس لجميع الورثة.</a:t>
            </a:r>
            <a:endParaRPr lang="en-US" dirty="0" smtClean="0"/>
          </a:p>
          <a:p>
            <a:pPr algn="just" rtl="1"/>
            <a:r>
              <a:rPr lang="ar-AE" dirty="0" smtClean="0"/>
              <a:t>2-نجعل أصل المسألة مقام فرض الزوجية، وتأخذ الزوجة فرضها 8/1، وتبقى أسهم أصحاب الردّ 7. </a:t>
            </a:r>
            <a:endParaRPr lang="en-US" dirty="0" smtClean="0"/>
          </a:p>
          <a:p>
            <a:pPr algn="just" rtl="1"/>
            <a:r>
              <a:rPr lang="ar-AE" dirty="0" smtClean="0"/>
              <a:t>3-إذا احتاج الجدول الرئيس إلى تصحيح، نصححه.</a:t>
            </a:r>
            <a:endParaRPr lang="en-US" dirty="0" smtClean="0"/>
          </a:p>
          <a:p>
            <a:pPr rtl="1"/>
            <a:endParaRPr lang="ar-SA"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5400" b="1" dirty="0" smtClean="0"/>
              <a:t>تابع - حلُّ مسألة الصورة الثالثة</a:t>
            </a:r>
            <a:endParaRPr lang="ar-SA" sz="5400" dirty="0"/>
          </a:p>
        </p:txBody>
      </p:sp>
      <p:sp>
        <p:nvSpPr>
          <p:cNvPr id="3" name="عنصر نائب للمحتوى 2"/>
          <p:cNvSpPr>
            <a:spLocks noGrp="1"/>
          </p:cNvSpPr>
          <p:nvPr>
            <p:ph idx="1"/>
          </p:nvPr>
        </p:nvSpPr>
        <p:spPr>
          <a:xfrm>
            <a:off x="457200" y="1600200"/>
            <a:ext cx="8229600" cy="4648200"/>
          </a:xfrm>
        </p:spPr>
        <p:txBody>
          <a:bodyPr/>
          <a:lstStyle/>
          <a:p>
            <a:pPr rtl="1"/>
            <a:endParaRPr lang="en-US" sz="2400" dirty="0" smtClean="0"/>
          </a:p>
          <a:p>
            <a:pPr rtl="1"/>
            <a:endParaRPr lang="ar-SA" sz="2400" b="1" dirty="0">
              <a:latin typeface="Simplified Arabic" pitchFamily="18" charset="-78"/>
              <a:cs typeface="Simplified Arabic" pitchFamily="18" charset="-78"/>
            </a:endParaRPr>
          </a:p>
        </p:txBody>
      </p:sp>
      <p:sp>
        <p:nvSpPr>
          <p:cNvPr id="4" name="عنوان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ar-SA" sz="8000" b="1"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graphicFrame>
        <p:nvGraphicFramePr>
          <p:cNvPr id="5" name="Content Placeholder 4"/>
          <p:cNvGraphicFramePr>
            <a:graphicFrameLocks/>
          </p:cNvGraphicFramePr>
          <p:nvPr/>
        </p:nvGraphicFramePr>
        <p:xfrm>
          <a:off x="384458" y="2420888"/>
          <a:ext cx="8218178" cy="3510840"/>
        </p:xfrm>
        <a:graphic>
          <a:graphicData uri="http://schemas.openxmlformats.org/drawingml/2006/table">
            <a:tbl>
              <a:tblPr rtl="1" firstRow="1" bandRow="1">
                <a:tableStyleId>{5C22544A-7EE6-4342-B048-85BDC9FD1C3A}</a:tableStyleId>
              </a:tblPr>
              <a:tblGrid>
                <a:gridCol w="1101853"/>
                <a:gridCol w="982611"/>
                <a:gridCol w="2673569"/>
                <a:gridCol w="732985"/>
                <a:gridCol w="1552710"/>
                <a:gridCol w="1174451"/>
              </a:tblGrid>
              <a:tr h="728856">
                <a:tc>
                  <a:txBody>
                    <a:bodyPr/>
                    <a:lstStyle/>
                    <a:p>
                      <a:pPr algn="ctr" rtl="1"/>
                      <a:r>
                        <a:rPr lang="ar-SA" sz="2800" dirty="0" smtClean="0"/>
                        <a:t>أنصبة</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سبب</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8</a:t>
                      </a:r>
                      <a:endParaRPr lang="ar-AE" sz="2800" dirty="0"/>
                    </a:p>
                  </a:txBody>
                  <a:tcPr marL="84406" marR="84406"/>
                </a:tc>
                <a:tc>
                  <a:txBody>
                    <a:bodyPr/>
                    <a:lstStyle/>
                    <a:p>
                      <a:pPr algn="ctr" rtl="1"/>
                      <a:r>
                        <a:rPr lang="ar-SA" sz="2400" dirty="0" smtClean="0"/>
                        <a:t>الأصل الجامع</a:t>
                      </a:r>
                    </a:p>
                    <a:p>
                      <a:pPr algn="ctr" rtl="1"/>
                      <a:r>
                        <a:rPr lang="ar-SA" sz="2400" dirty="0" smtClean="0"/>
                        <a:t>32</a:t>
                      </a:r>
                      <a:endParaRPr lang="ar-AE" sz="24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التركة320</a:t>
                      </a:r>
                      <a:endParaRPr lang="ar-AE" sz="2800" dirty="0" smtClean="0"/>
                    </a:p>
                  </a:txBody>
                  <a:tcPr marL="84406" marR="84406"/>
                </a:tc>
              </a:tr>
              <a:tr h="783312">
                <a:tc>
                  <a:txBody>
                    <a:bodyPr/>
                    <a:lstStyle/>
                    <a:p>
                      <a:pPr algn="ctr"/>
                      <a:r>
                        <a:rPr lang="ar-SA" sz="2800" dirty="0" smtClean="0">
                          <a:latin typeface="Times New Roman"/>
                          <a:ea typeface="Times New Roman"/>
                          <a:cs typeface="Traditional Arabic"/>
                        </a:rPr>
                        <a:t>.....</a:t>
                      </a:r>
                      <a:endParaRPr lang="ar-AE" sz="2800" dirty="0"/>
                    </a:p>
                  </a:txBody>
                  <a:tcPr marL="63305" marR="63305" marT="0" marB="0"/>
                </a:tc>
                <a:tc>
                  <a:txBody>
                    <a:bodyPr/>
                    <a:lstStyle/>
                    <a:p>
                      <a:pPr algn="ctr" rtl="1">
                        <a:spcAft>
                          <a:spcPts val="0"/>
                        </a:spcAft>
                      </a:pPr>
                      <a:r>
                        <a:rPr lang="ar-SA" sz="2800" dirty="0">
                          <a:latin typeface="Times New Roman"/>
                          <a:ea typeface="Times New Roman"/>
                          <a:cs typeface="Traditional Arabic"/>
                        </a:rPr>
                        <a:t>زوجة </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4</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3305" marR="63305" marT="0" marB="0"/>
                </a:tc>
              </a:tr>
              <a:tr h="936104">
                <a:tc>
                  <a:txBody>
                    <a:bodyPr/>
                    <a:lstStyle/>
                    <a:p>
                      <a:pPr algn="ctr"/>
                      <a:r>
                        <a:rPr lang="ar-SA" sz="2800" dirty="0" smtClean="0">
                          <a:latin typeface="Times New Roman"/>
                          <a:ea typeface="Times New Roman"/>
                          <a:cs typeface="Traditional Arabic"/>
                        </a:rPr>
                        <a:t>.....</a:t>
                      </a:r>
                      <a:endParaRPr lang="ar-AE" sz="2800" dirty="0"/>
                    </a:p>
                  </a:txBody>
                  <a:tcPr marL="63305" marR="63305" marT="0" marB="0"/>
                </a:tc>
                <a:tc>
                  <a:txBody>
                    <a:bodyPr/>
                    <a:lstStyle/>
                    <a:p>
                      <a:pPr algn="ctr" rtl="1">
                        <a:spcAft>
                          <a:spcPts val="0"/>
                        </a:spcAft>
                      </a:pPr>
                      <a:r>
                        <a:rPr lang="ar-SA" sz="2800" dirty="0">
                          <a:latin typeface="Times New Roman"/>
                          <a:ea typeface="Times New Roman"/>
                          <a:cs typeface="Traditional Arabic"/>
                        </a:rPr>
                        <a:t>بنت ابن</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rowSpan="2">
                  <a:txBody>
                    <a:bodyPr/>
                    <a:lstStyle/>
                    <a:p>
                      <a:pPr algn="ctr" rtl="1">
                        <a:spcAft>
                          <a:spcPts val="0"/>
                        </a:spcAft>
                      </a:pPr>
                      <a:endParaRPr lang="ar-SA" sz="4000" dirty="0">
                        <a:latin typeface="Times New Roman"/>
                        <a:ea typeface="Times New Roman"/>
                        <a:cs typeface="Traditional Arabic"/>
                      </a:endParaRPr>
                    </a:p>
                    <a:p>
                      <a:pPr algn="ctr" rtl="1">
                        <a:spcAft>
                          <a:spcPts val="0"/>
                        </a:spcAft>
                      </a:pPr>
                      <a:r>
                        <a:rPr lang="ar-SA" sz="2800" dirty="0">
                          <a:latin typeface="Times New Roman"/>
                          <a:ea typeface="Times New Roman"/>
                          <a:cs typeface="Traditional Arabic"/>
                        </a:rPr>
                        <a:t>7</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3305" marR="63305" marT="0" marB="0"/>
                </a:tc>
              </a:tr>
              <a:tr h="846544">
                <a:tc>
                  <a:txBody>
                    <a:bodyPr/>
                    <a:lstStyle/>
                    <a:p>
                      <a:pPr algn="ctr"/>
                      <a:r>
                        <a:rPr lang="ar-SA" sz="2800" dirty="0" smtClean="0">
                          <a:latin typeface="Times New Roman"/>
                          <a:ea typeface="Times New Roman"/>
                          <a:cs typeface="Traditional Arabic"/>
                        </a:rPr>
                        <a:t>.....</a:t>
                      </a:r>
                      <a:endParaRPr lang="ar-AE" sz="2800" dirty="0"/>
                    </a:p>
                  </a:txBody>
                  <a:tcPr marL="63305" marR="63305" marT="0" marB="0"/>
                </a:tc>
                <a:tc>
                  <a:txBody>
                    <a:bodyPr/>
                    <a:lstStyle/>
                    <a:p>
                      <a:pPr algn="ctr" rtl="1">
                        <a:spcAft>
                          <a:spcPts val="0"/>
                        </a:spcAft>
                      </a:pPr>
                      <a:r>
                        <a:rPr lang="ar-SA" sz="2800" dirty="0">
                          <a:latin typeface="Times New Roman"/>
                          <a:ea typeface="Times New Roman"/>
                          <a:cs typeface="Traditional Arabic"/>
                        </a:rPr>
                        <a:t>جدة</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3305" marR="63305" marT="0" marB="0"/>
                </a:tc>
                <a:tc vMerge="1">
                  <a:txBody>
                    <a:bodyPr/>
                    <a:lstStyle/>
                    <a:p>
                      <a:pPr rtl="1"/>
                      <a:endParaRPr lang="ar-AE"/>
                    </a:p>
                  </a:txBody>
                  <a:tcPr/>
                </a:tc>
                <a:tc>
                  <a:txBody>
                    <a:bodyPr/>
                    <a:lstStyle/>
                    <a:p>
                      <a:pPr algn="ctr" rtl="1">
                        <a:spcAft>
                          <a:spcPts val="0"/>
                        </a:spcAft>
                      </a:pPr>
                      <a:r>
                        <a:rPr lang="ar-SA" sz="2800" dirty="0">
                          <a:latin typeface="Times New Roman"/>
                          <a:ea typeface="Times New Roman"/>
                          <a:cs typeface="Traditional Arabic"/>
                        </a:rPr>
                        <a:t>21</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r>
            </a:tbl>
          </a:graphicData>
        </a:graphic>
      </p:graphicFrame>
      <p:sp>
        <p:nvSpPr>
          <p:cNvPr id="6" name="TextBox 5"/>
          <p:cNvSpPr txBox="1"/>
          <p:nvPr/>
        </p:nvSpPr>
        <p:spPr>
          <a:xfrm>
            <a:off x="2046182" y="1772816"/>
            <a:ext cx="5820379" cy="954107"/>
          </a:xfrm>
          <a:prstGeom prst="rect">
            <a:avLst/>
          </a:prstGeom>
          <a:noFill/>
        </p:spPr>
        <p:txBody>
          <a:bodyPr wrap="square" rtlCol="1">
            <a:spAutoFit/>
          </a:bodyPr>
          <a:lstStyle/>
          <a:p>
            <a:r>
              <a:rPr lang="ar-SA" sz="2800" dirty="0" smtClean="0"/>
              <a:t>نجعل المردّ جزءاً للسهم، ونضربه بأصل الأولى 4 </a:t>
            </a:r>
            <a:r>
              <a:rPr lang="en-US" sz="2800" dirty="0" smtClean="0"/>
              <a:t>X</a:t>
            </a:r>
            <a:endParaRPr lang="ar-AE"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7200" b="1" dirty="0" smtClean="0"/>
              <a:t>تابع - حلُّ مسائل الردّ</a:t>
            </a:r>
            <a:endParaRPr lang="ar-SA" sz="7200" dirty="0"/>
          </a:p>
        </p:txBody>
      </p:sp>
      <p:sp>
        <p:nvSpPr>
          <p:cNvPr id="3" name="عنصر نائب للمحتوى 2"/>
          <p:cNvSpPr>
            <a:spLocks noGrp="1"/>
          </p:cNvSpPr>
          <p:nvPr>
            <p:ph idx="1"/>
          </p:nvPr>
        </p:nvSpPr>
        <p:spPr/>
        <p:txBody>
          <a:bodyPr/>
          <a:lstStyle/>
          <a:p>
            <a:pPr algn="just" rtl="1"/>
            <a:r>
              <a:rPr lang="ar-SA" sz="4000" b="1" dirty="0" smtClean="0"/>
              <a:t>الصورة </a:t>
            </a:r>
            <a:r>
              <a:rPr lang="ar-SA" sz="4000" b="1" dirty="0" err="1" smtClean="0"/>
              <a:t>2-</a:t>
            </a:r>
            <a:endParaRPr lang="ar-SA" sz="4000" b="1" dirty="0" smtClean="0"/>
          </a:p>
          <a:p>
            <a:pPr algn="just" rtl="1"/>
            <a:r>
              <a:rPr lang="ar-SA" sz="4000" dirty="0" smtClean="0"/>
              <a:t>أن يكون مع أحد الزوجين، (صنف واحد متعدد الرؤوس).</a:t>
            </a:r>
            <a:endParaRPr lang="en-US" sz="4000" dirty="0" smtClean="0"/>
          </a:p>
          <a:p>
            <a:pPr algn="just" rtl="1"/>
            <a:r>
              <a:rPr lang="ar-SA" sz="4000" dirty="0" smtClean="0"/>
              <a:t>وفي هذه الصورة، يكون أصل المسألة، مقام فرض صاحب الزوجية، ويُعطى سهمه، ثم يأخذ الورثة الآخرون باقيَ التركة، فرضاً ورداً. </a:t>
            </a:r>
            <a:endParaRPr lang="en-US" sz="4000" dirty="0" smtClean="0"/>
          </a:p>
          <a:p>
            <a:pPr rtl="1"/>
            <a:endParaRPr lang="ar-SA"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6600" b="1" dirty="0" smtClean="0"/>
              <a:t>تابع - حلُّ مسائل الردّ</a:t>
            </a:r>
            <a:endParaRPr lang="en-US" sz="6600" dirty="0"/>
          </a:p>
        </p:txBody>
      </p:sp>
      <p:sp>
        <p:nvSpPr>
          <p:cNvPr id="3" name="عنصر نائب للمحتوى 2"/>
          <p:cNvSpPr>
            <a:spLocks noGrp="1"/>
          </p:cNvSpPr>
          <p:nvPr>
            <p:ph idx="1"/>
          </p:nvPr>
        </p:nvSpPr>
        <p:spPr>
          <a:xfrm>
            <a:off x="457200" y="1412777"/>
            <a:ext cx="8229600" cy="4713387"/>
          </a:xfrm>
        </p:spPr>
        <p:txBody>
          <a:bodyPr/>
          <a:lstStyle/>
          <a:p>
            <a:pPr algn="just" rtl="1"/>
            <a:r>
              <a:rPr lang="ar-SA" dirty="0" smtClean="0"/>
              <a:t>المسألة (2): مات (شجاع) عن: زوجة، و 3 بنات، وترك 240 ديناراً</a:t>
            </a:r>
            <a:r>
              <a:rPr lang="ar-AE" dirty="0" smtClean="0"/>
              <a:t>. (المسألة تحتاج إلى تصحيح).</a:t>
            </a:r>
          </a:p>
          <a:p>
            <a:pPr algn="just" rtl="1"/>
            <a:r>
              <a:rPr lang="ar-SA" sz="2400" dirty="0" smtClean="0"/>
              <a:t>للتصحيح نضرب</a:t>
            </a:r>
            <a:r>
              <a:rPr lang="ar-AE" sz="2400" dirty="0" smtClean="0"/>
              <a:t> الأصل</a:t>
            </a:r>
            <a:r>
              <a:rPr lang="ar-SA" sz="2400" dirty="0" smtClean="0"/>
              <a:t> بجزء السهم، وهو هنا عدد الرؤوس3 </a:t>
            </a:r>
            <a:r>
              <a:rPr lang="en-US" sz="2400" dirty="0" smtClean="0"/>
              <a:t>X</a:t>
            </a:r>
          </a:p>
          <a:p>
            <a:pPr algn="just" rtl="1"/>
            <a:endParaRPr lang="en-US" sz="1000" dirty="0" smtClean="0"/>
          </a:p>
          <a:p>
            <a:endParaRPr lang="en-US" dirty="0"/>
          </a:p>
        </p:txBody>
      </p:sp>
      <p:sp>
        <p:nvSpPr>
          <p:cNvPr id="4" name="عنوان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ar-SA" sz="7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57200" y="1600200"/>
            <a:ext cx="8229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1" i="0" u="none" strike="noStrike" kern="1200" cap="none" spc="0" normalizeH="0" baseline="0" noProof="0" dirty="0">
              <a:ln>
                <a:noFill/>
              </a:ln>
              <a:solidFill>
                <a:schemeClr val="tx1"/>
              </a:solidFill>
              <a:effectLst/>
              <a:uLnTx/>
              <a:uFillTx/>
              <a:latin typeface="Simplified Arabic" pitchFamily="18" charset="-78"/>
              <a:ea typeface="+mn-ea"/>
              <a:cs typeface="Simplified Arabic" pitchFamily="18" charset="-78"/>
            </a:endParaRPr>
          </a:p>
        </p:txBody>
      </p:sp>
      <p:sp>
        <p:nvSpPr>
          <p:cNvPr id="6" name="عنصر نائب للمحتوى 2"/>
          <p:cNvSpPr txBox="1">
            <a:spLocks/>
          </p:cNvSpPr>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800" b="1" i="0" u="none" strike="noStrike" kern="1200" cap="none" spc="0" normalizeH="0" baseline="0" noProof="0" dirty="0">
              <a:ln>
                <a:noFill/>
              </a:ln>
              <a:solidFill>
                <a:srgbClr val="0070C0"/>
              </a:solidFill>
              <a:effectLst/>
              <a:uLnTx/>
              <a:uFillTx/>
              <a:latin typeface="Simplified Arabic" pitchFamily="18" charset="-78"/>
              <a:ea typeface="+mn-ea"/>
              <a:cs typeface="+mn-cs"/>
            </a:endParaRPr>
          </a:p>
        </p:txBody>
      </p:sp>
      <p:sp>
        <p:nvSpPr>
          <p:cNvPr id="7" name="عنصر نائب للمحتوى 2"/>
          <p:cNvSpPr txBox="1">
            <a:spLocks/>
          </p:cNvSpPr>
          <p:nvPr/>
        </p:nvSpPr>
        <p:spPr bwMode="auto">
          <a:xfrm>
            <a:off x="450927" y="1412776"/>
            <a:ext cx="8229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p:txBody>
      </p:sp>
      <p:graphicFrame>
        <p:nvGraphicFramePr>
          <p:cNvPr id="8" name="Content Placeholder 4"/>
          <p:cNvGraphicFramePr>
            <a:graphicFrameLocks/>
          </p:cNvGraphicFramePr>
          <p:nvPr/>
        </p:nvGraphicFramePr>
        <p:xfrm>
          <a:off x="185052" y="2996952"/>
          <a:ext cx="8574492" cy="2653640"/>
        </p:xfrm>
        <a:graphic>
          <a:graphicData uri="http://schemas.openxmlformats.org/drawingml/2006/table">
            <a:tbl>
              <a:tblPr rtl="1" firstRow="1" bandRow="1">
                <a:tableStyleId>{5C22544A-7EE6-4342-B048-85BDC9FD1C3A}</a:tableStyleId>
              </a:tblPr>
              <a:tblGrid>
                <a:gridCol w="922449"/>
                <a:gridCol w="922449"/>
                <a:gridCol w="845278"/>
                <a:gridCol w="3221040"/>
                <a:gridCol w="927012"/>
                <a:gridCol w="884265"/>
                <a:gridCol w="851998"/>
              </a:tblGrid>
              <a:tr h="1088896">
                <a:tc>
                  <a:txBody>
                    <a:bodyPr/>
                    <a:lstStyle/>
                    <a:p>
                      <a:pPr algn="ctr" rtl="1"/>
                      <a:r>
                        <a:rPr lang="ar-SA" sz="2800" dirty="0" smtClean="0"/>
                        <a:t>رؤوس</a:t>
                      </a:r>
                      <a:endParaRPr lang="ar-AE" sz="2800" dirty="0"/>
                    </a:p>
                  </a:txBody>
                  <a:tcPr marL="84406" marR="84406"/>
                </a:tc>
                <a:tc>
                  <a:txBody>
                    <a:bodyPr/>
                    <a:lstStyle/>
                    <a:p>
                      <a:pPr algn="ctr" rtl="1"/>
                      <a:r>
                        <a:rPr lang="ar-SA" sz="2800" dirty="0" smtClean="0"/>
                        <a:t>أنصبة </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سبب</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8</a:t>
                      </a:r>
                      <a:endParaRPr lang="ar-AE" sz="2800" dirty="0"/>
                    </a:p>
                  </a:txBody>
                  <a:tcPr marL="84406" marR="84406"/>
                </a:tc>
                <a:tc>
                  <a:txBody>
                    <a:bodyPr/>
                    <a:lstStyle/>
                    <a:p>
                      <a:pPr algn="ctr" rtl="1"/>
                      <a:r>
                        <a:rPr lang="ar-AE" sz="2800" dirty="0" err="1" smtClean="0"/>
                        <a:t>مصحّ</a:t>
                      </a:r>
                      <a:endParaRPr lang="ar-AE" sz="2800" dirty="0" smtClean="0"/>
                    </a:p>
                    <a:p>
                      <a:pPr algn="ctr" rtl="1"/>
                      <a:r>
                        <a:rPr lang="ar-AE" sz="2800" dirty="0" smtClean="0"/>
                        <a:t>24</a:t>
                      </a:r>
                      <a:endParaRPr lang="ar-AE" sz="2800" dirty="0"/>
                    </a:p>
                  </a:txBody>
                  <a:tcPr marL="84406" marR="84406"/>
                </a:tc>
                <a:tc>
                  <a:txBody>
                    <a:bodyPr/>
                    <a:lstStyle/>
                    <a:p>
                      <a:pPr algn="ctr" rtl="1"/>
                      <a:r>
                        <a:rPr lang="ar-AE" sz="2800" dirty="0" smtClean="0"/>
                        <a:t>تركة</a:t>
                      </a:r>
                    </a:p>
                    <a:p>
                      <a:pPr algn="ctr" rtl="1"/>
                      <a:r>
                        <a:rPr lang="ar-AE" sz="2800" dirty="0" smtClean="0"/>
                        <a:t>240</a:t>
                      </a:r>
                      <a:endParaRPr lang="ar-AE" sz="2800" dirty="0"/>
                    </a:p>
                  </a:txBody>
                  <a:tcPr marL="84406" marR="84406"/>
                </a:tc>
              </a:tr>
              <a:tr h="711304">
                <a:tc>
                  <a:txBody>
                    <a:bodyPr/>
                    <a:lstStyle/>
                    <a:p>
                      <a:pPr algn="ctr" rtl="1">
                        <a:spcAft>
                          <a:spcPts val="0"/>
                        </a:spcAft>
                      </a:pPr>
                      <a:r>
                        <a:rPr lang="ar-SA" sz="2800" dirty="0">
                          <a:latin typeface="Times New Roman"/>
                          <a:ea typeface="Times New Roman"/>
                          <a:cs typeface="Traditional Arabic"/>
                        </a:rPr>
                        <a:t>1</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1/8</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زوجة</a:t>
                      </a:r>
                      <a:endParaRPr lang="en-US" sz="2800">
                        <a:latin typeface="Times New Roman"/>
                        <a:ea typeface="Times New Roman"/>
                        <a:cs typeface="Traditional Arabic"/>
                      </a:endParaRPr>
                    </a:p>
                  </a:txBody>
                  <a:tcPr marL="63305" marR="63305" marT="0" marB="0"/>
                </a:tc>
                <a:tc>
                  <a:txBody>
                    <a:bodyPr/>
                    <a:lstStyle/>
                    <a:p>
                      <a:pPr algn="r" rtl="1">
                        <a:spcAft>
                          <a:spcPts val="0"/>
                        </a:spcAft>
                      </a:pPr>
                      <a:r>
                        <a:rPr lang="ar-SA" sz="2800" dirty="0" smtClean="0">
                          <a:latin typeface="Times New Roman"/>
                          <a:ea typeface="Times New Roman"/>
                          <a:cs typeface="Traditional Arabic"/>
                        </a:rPr>
                        <a:t>...........</a:t>
                      </a:r>
                      <a:r>
                        <a:rPr lang="ar-AE" sz="2800" dirty="0" smtClean="0">
                          <a:latin typeface="Times New Roman"/>
                          <a:ea typeface="Times New Roman"/>
                          <a:cs typeface="Traditional Arabic"/>
                        </a:rPr>
                        <a:t>............</a:t>
                      </a: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1</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3</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30</a:t>
                      </a:r>
                      <a:endParaRPr lang="en-US" sz="2800">
                        <a:latin typeface="Times New Roman"/>
                        <a:ea typeface="Times New Roman"/>
                        <a:cs typeface="Traditional Arabic"/>
                      </a:endParaRPr>
                    </a:p>
                  </a:txBody>
                  <a:tcPr marL="63305" marR="63305" marT="0" marB="0"/>
                </a:tc>
              </a:tr>
              <a:tr h="783312">
                <a:tc>
                  <a:txBody>
                    <a:bodyPr/>
                    <a:lstStyle/>
                    <a:p>
                      <a:pPr algn="ctr" rtl="1">
                        <a:spcAft>
                          <a:spcPts val="0"/>
                        </a:spcAft>
                      </a:pPr>
                      <a:r>
                        <a:rPr lang="ar-SA" sz="2800">
                          <a:latin typeface="Times New Roman"/>
                          <a:ea typeface="Times New Roman"/>
                          <a:cs typeface="Traditional Arabic"/>
                        </a:rPr>
                        <a:t>3</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2/3</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3 بنت </a:t>
                      </a:r>
                      <a:endParaRPr lang="en-US" sz="2800">
                        <a:latin typeface="Times New Roman"/>
                        <a:ea typeface="Times New Roman"/>
                        <a:cs typeface="Traditional Arabic"/>
                      </a:endParaRPr>
                    </a:p>
                  </a:txBody>
                  <a:tcPr marL="63305" marR="63305" marT="0" marB="0"/>
                </a:tc>
                <a:tc>
                  <a:txBody>
                    <a:bodyPr/>
                    <a:lstStyle/>
                    <a:p>
                      <a:pPr algn="r" rtl="1">
                        <a:spcAft>
                          <a:spcPts val="0"/>
                        </a:spcAft>
                      </a:pPr>
                      <a:r>
                        <a:rPr lang="ar-SA" sz="2800" dirty="0">
                          <a:latin typeface="Times New Roman"/>
                          <a:ea typeface="Times New Roman"/>
                          <a:cs typeface="Traditional Arabic"/>
                        </a:rPr>
                        <a:t>يأخذون الباقي </a:t>
                      </a:r>
                      <a:r>
                        <a:rPr lang="ar-SA" sz="2800" dirty="0" smtClean="0">
                          <a:latin typeface="Times New Roman"/>
                          <a:ea typeface="Times New Roman"/>
                          <a:cs typeface="Traditional Arabic"/>
                        </a:rPr>
                        <a:t>1/2فرضاً و1/4 </a:t>
                      </a:r>
                      <a:r>
                        <a:rPr lang="ar-SA" sz="2800" dirty="0">
                          <a:latin typeface="Times New Roman"/>
                          <a:ea typeface="Times New Roman"/>
                          <a:cs typeface="Traditional Arabic"/>
                        </a:rPr>
                        <a:t>رداً.</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7</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21</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تابع - حلُّ مسائل الردّ</a:t>
            </a:r>
            <a:endParaRPr lang="en-US" dirty="0"/>
          </a:p>
        </p:txBody>
      </p:sp>
      <p:sp>
        <p:nvSpPr>
          <p:cNvPr id="3" name="عنصر نائب للمحتوى 2"/>
          <p:cNvSpPr>
            <a:spLocks noGrp="1"/>
          </p:cNvSpPr>
          <p:nvPr>
            <p:ph idx="1"/>
          </p:nvPr>
        </p:nvSpPr>
        <p:spPr/>
        <p:txBody>
          <a:bodyPr/>
          <a:lstStyle/>
          <a:p>
            <a:pPr rtl="1"/>
            <a:r>
              <a:rPr lang="ar-SA" sz="3000" b="1" dirty="0" smtClean="0"/>
              <a:t>الصورة 3-</a:t>
            </a:r>
            <a:r>
              <a:rPr lang="ar-SA" sz="3000" dirty="0" smtClean="0"/>
              <a:t>أن يكون مع أحد الزوجين (أصناف مختلفة) من أصحاب الفروض. </a:t>
            </a:r>
            <a:endParaRPr lang="en-US" sz="3000" b="1" dirty="0" smtClean="0"/>
          </a:p>
          <a:p>
            <a:pPr rtl="1"/>
            <a:r>
              <a:rPr lang="ar-SA" sz="3000" dirty="0" smtClean="0"/>
              <a:t>المسألة (3): مات (شمّاس) عن: زوجة، وبنت ابن، وجدَّة. وترك 320 ديناراً</a:t>
            </a:r>
            <a:r>
              <a:rPr lang="ar-AE" sz="3000" dirty="0" smtClean="0"/>
              <a:t>.</a:t>
            </a:r>
            <a:endParaRPr lang="en-US" sz="3000" dirty="0" smtClean="0"/>
          </a:p>
          <a:p>
            <a:pPr rtl="1"/>
            <a:r>
              <a:rPr lang="ar-SA" sz="3000" b="1" dirty="0" smtClean="0"/>
              <a:t>نتبع في حلِّها الخطوات التالية:</a:t>
            </a:r>
            <a:endParaRPr lang="en-US" sz="3000" b="1" dirty="0" smtClean="0"/>
          </a:p>
          <a:p>
            <a:pPr rtl="1"/>
            <a:r>
              <a:rPr lang="ar-SA" sz="3000" dirty="0" smtClean="0"/>
              <a:t>1</a:t>
            </a:r>
            <a:r>
              <a:rPr lang="ar-AE" sz="3000" dirty="0" smtClean="0"/>
              <a:t>-نضع الجدول الرئيس لجميع الورثة.</a:t>
            </a:r>
            <a:endParaRPr lang="en-US" sz="3000" dirty="0" smtClean="0"/>
          </a:p>
          <a:p>
            <a:pPr rtl="1"/>
            <a:r>
              <a:rPr lang="ar-AE" sz="3000" dirty="0" smtClean="0"/>
              <a:t>2-نجعل أصل المسألة مقام فرض الزوجية، وتأخذ الزوجة فرضها 1/8، وتبقى أسهم أصحاب الردّ 7. </a:t>
            </a:r>
            <a:endParaRPr lang="en-US" sz="3000" dirty="0" smtClean="0"/>
          </a:p>
          <a:p>
            <a:pPr rtl="1"/>
            <a:r>
              <a:rPr lang="ar-AE" sz="3000" dirty="0" smtClean="0"/>
              <a:t>3-إذا احتاج الجدول الرئيس إلى تصحيح، نصححه.</a:t>
            </a:r>
            <a:endParaRPr lang="en-US" sz="3000"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35558"/>
            <a:ext cx="8229600" cy="1143000"/>
          </a:xfrm>
        </p:spPr>
        <p:txBody>
          <a:bodyPr/>
          <a:lstStyle/>
          <a:p>
            <a:pPr algn="ctr" rtl="1"/>
            <a:r>
              <a:rPr lang="ar-SA" b="1" dirty="0" smtClean="0"/>
              <a:t>تابع - حلُّ مسألة الصورة الثالثة</a:t>
            </a:r>
            <a:endParaRPr lang="en-US" dirty="0"/>
          </a:p>
        </p:txBody>
      </p:sp>
      <p:sp>
        <p:nvSpPr>
          <p:cNvPr id="3" name="عنصر نائب للمحتوى 2"/>
          <p:cNvSpPr>
            <a:spLocks noGrp="1"/>
          </p:cNvSpPr>
          <p:nvPr>
            <p:ph idx="1"/>
          </p:nvPr>
        </p:nvSpPr>
        <p:spPr>
          <a:xfrm>
            <a:off x="457200" y="1661121"/>
            <a:ext cx="8229600" cy="4525963"/>
          </a:xfrm>
        </p:spPr>
        <p:txBody>
          <a:bodyPr/>
          <a:lstStyle/>
          <a:p>
            <a:r>
              <a:rPr lang="en-US" sz="2400" dirty="0" smtClean="0"/>
              <a:t>X </a:t>
            </a:r>
            <a:r>
              <a:rPr lang="ar-SA" sz="2400" dirty="0" smtClean="0"/>
              <a:t>نجعل المردّ جزءاً للسهم، ونضربه بأصل الأولى 4</a:t>
            </a:r>
            <a:endParaRPr lang="en-US" sz="2400" dirty="0" smtClean="0"/>
          </a:p>
          <a:p>
            <a:endParaRPr lang="en-US" dirty="0"/>
          </a:p>
        </p:txBody>
      </p:sp>
      <p:sp>
        <p:nvSpPr>
          <p:cNvPr id="4" name="عنصر نائب للمحتوى 2"/>
          <p:cNvSpPr txBox="1">
            <a:spLocks/>
          </p:cNvSpPr>
          <p:nvPr/>
        </p:nvSpPr>
        <p:spPr bwMode="auto">
          <a:xfrm>
            <a:off x="457200" y="1661120"/>
            <a:ext cx="82296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24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1" i="0" u="none" strike="noStrike" kern="1200" cap="none" spc="0" normalizeH="0" baseline="0" noProof="0" dirty="0">
              <a:ln>
                <a:noFill/>
              </a:ln>
              <a:solidFill>
                <a:schemeClr val="tx1"/>
              </a:solidFill>
              <a:effectLst/>
              <a:uLnTx/>
              <a:uFillTx/>
              <a:latin typeface="Simplified Arabic" pitchFamily="18" charset="-78"/>
              <a:ea typeface="+mn-ea"/>
              <a:cs typeface="Simplified Arabic" pitchFamily="18" charset="-78"/>
            </a:endParaRPr>
          </a:p>
        </p:txBody>
      </p:sp>
      <p:graphicFrame>
        <p:nvGraphicFramePr>
          <p:cNvPr id="5" name="Content Placeholder 4"/>
          <p:cNvGraphicFramePr>
            <a:graphicFrameLocks/>
          </p:cNvGraphicFramePr>
          <p:nvPr/>
        </p:nvGraphicFramePr>
        <p:xfrm>
          <a:off x="384458" y="2193777"/>
          <a:ext cx="8218178" cy="3510840"/>
        </p:xfrm>
        <a:graphic>
          <a:graphicData uri="http://schemas.openxmlformats.org/drawingml/2006/table">
            <a:tbl>
              <a:tblPr rtl="1" firstRow="1" bandRow="1">
                <a:tableStyleId>{5C22544A-7EE6-4342-B048-85BDC9FD1C3A}</a:tableStyleId>
              </a:tblPr>
              <a:tblGrid>
                <a:gridCol w="1101853"/>
                <a:gridCol w="982611"/>
                <a:gridCol w="2673569"/>
                <a:gridCol w="732985"/>
                <a:gridCol w="1552710"/>
                <a:gridCol w="1174451"/>
              </a:tblGrid>
              <a:tr h="864095">
                <a:tc>
                  <a:txBody>
                    <a:bodyPr/>
                    <a:lstStyle/>
                    <a:p>
                      <a:pPr algn="ctr" rtl="1"/>
                      <a:r>
                        <a:rPr lang="ar-SA" sz="2800" dirty="0" smtClean="0"/>
                        <a:t>أنصبة</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سبب</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8</a:t>
                      </a:r>
                      <a:endParaRPr lang="ar-AE" sz="2800" dirty="0"/>
                    </a:p>
                  </a:txBody>
                  <a:tcPr marL="84406" marR="84406"/>
                </a:tc>
                <a:tc>
                  <a:txBody>
                    <a:bodyPr/>
                    <a:lstStyle/>
                    <a:p>
                      <a:pPr algn="ctr" rtl="1"/>
                      <a:r>
                        <a:rPr lang="ar-SA" sz="2400" dirty="0" smtClean="0"/>
                        <a:t>الأصل الجامع</a:t>
                      </a:r>
                    </a:p>
                    <a:p>
                      <a:pPr algn="ctr" rtl="1"/>
                      <a:r>
                        <a:rPr lang="ar-SA" sz="2400" dirty="0" smtClean="0"/>
                        <a:t>32</a:t>
                      </a:r>
                      <a:endParaRPr lang="ar-AE" sz="24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التركة320</a:t>
                      </a:r>
                      <a:endParaRPr lang="ar-AE" sz="2800" dirty="0" smtClean="0"/>
                    </a:p>
                  </a:txBody>
                  <a:tcPr marL="84406" marR="84406"/>
                </a:tc>
              </a:tr>
              <a:tr h="783312">
                <a:tc>
                  <a:txBody>
                    <a:bodyPr/>
                    <a:lstStyle/>
                    <a:p>
                      <a:pPr algn="ctr" rtl="1">
                        <a:spcAft>
                          <a:spcPts val="0"/>
                        </a:spcAft>
                      </a:pPr>
                      <a:r>
                        <a:rPr lang="ar-SA" sz="2800" dirty="0" smtClean="0">
                          <a:latin typeface="Times New Roman"/>
                          <a:ea typeface="Times New Roman"/>
                          <a:cs typeface="Traditional Arabic"/>
                        </a:rPr>
                        <a:t>1/8</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زوجة </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4</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3305" marR="63305" marT="0" marB="0"/>
                </a:tc>
              </a:tr>
              <a:tr h="936104">
                <a:tc>
                  <a:txBody>
                    <a:bodyPr/>
                    <a:lstStyle/>
                    <a:p>
                      <a:pPr algn="ctr" rtl="1">
                        <a:spcAft>
                          <a:spcPts val="0"/>
                        </a:spcAft>
                      </a:pPr>
                      <a:r>
                        <a:rPr lang="ar-SA" sz="2800" dirty="0" smtClean="0">
                          <a:latin typeface="Times New Roman"/>
                          <a:ea typeface="Times New Roman"/>
                          <a:cs typeface="Traditional Arabic"/>
                        </a:rPr>
                        <a:t>1/2</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بنت ابن</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rowSpan="2">
                  <a:txBody>
                    <a:bodyPr/>
                    <a:lstStyle/>
                    <a:p>
                      <a:pPr algn="ctr" rtl="1">
                        <a:spcAft>
                          <a:spcPts val="0"/>
                        </a:spcAft>
                      </a:pPr>
                      <a:endParaRPr lang="ar-SA" sz="2800">
                        <a:latin typeface="Times New Roman"/>
                        <a:ea typeface="Times New Roman"/>
                        <a:cs typeface="Traditional Arabic"/>
                      </a:endParaRPr>
                    </a:p>
                    <a:p>
                      <a:pPr algn="ctr" rtl="1">
                        <a:spcAft>
                          <a:spcPts val="0"/>
                        </a:spcAft>
                      </a:pPr>
                      <a:r>
                        <a:rPr lang="ar-SA" sz="2800">
                          <a:latin typeface="Times New Roman"/>
                          <a:ea typeface="Times New Roman"/>
                          <a:cs typeface="Traditional Arabic"/>
                        </a:rPr>
                        <a:t>7</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3305" marR="63305" marT="0" marB="0"/>
                </a:tc>
              </a:tr>
              <a:tr h="846544">
                <a:tc>
                  <a:txBody>
                    <a:bodyPr/>
                    <a:lstStyle/>
                    <a:p>
                      <a:pPr algn="ctr" rtl="1">
                        <a:spcAft>
                          <a:spcPts val="0"/>
                        </a:spcAft>
                      </a:pPr>
                      <a:r>
                        <a:rPr lang="ar-SA" sz="2800" dirty="0" smtClean="0">
                          <a:latin typeface="Times New Roman"/>
                          <a:ea typeface="Times New Roman"/>
                          <a:cs typeface="Traditional Arabic"/>
                        </a:rPr>
                        <a:t>1/6</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جدة</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vMerge="1">
                  <a:txBody>
                    <a:bodyPr/>
                    <a:lstStyle/>
                    <a:p>
                      <a:pPr rtl="1"/>
                      <a:endParaRPr lang="ar-AE"/>
                    </a:p>
                  </a:txBody>
                  <a:tcPr/>
                </a:tc>
                <a:tc>
                  <a:txBody>
                    <a:bodyPr/>
                    <a:lstStyle/>
                    <a:p>
                      <a:pPr algn="ctr" rtl="1">
                        <a:spcAft>
                          <a:spcPts val="0"/>
                        </a:spcAft>
                      </a:pPr>
                      <a:r>
                        <a:rPr lang="ar-SA" sz="2800" dirty="0">
                          <a:latin typeface="Times New Roman"/>
                          <a:ea typeface="Times New Roman"/>
                          <a:cs typeface="Traditional Arabic"/>
                        </a:rPr>
                        <a:t>21</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تابع – خطوات حلِّ مسألة الصورة الثالثة</a:t>
            </a:r>
            <a:endParaRPr lang="en-US" dirty="0"/>
          </a:p>
        </p:txBody>
      </p:sp>
      <p:sp>
        <p:nvSpPr>
          <p:cNvPr id="3" name="عنصر نائب للمحتوى 2"/>
          <p:cNvSpPr>
            <a:spLocks noGrp="1"/>
          </p:cNvSpPr>
          <p:nvPr>
            <p:ph idx="1"/>
          </p:nvPr>
        </p:nvSpPr>
        <p:spPr/>
        <p:txBody>
          <a:bodyPr/>
          <a:lstStyle/>
          <a:p>
            <a:pPr algn="just" rtl="1"/>
            <a:r>
              <a:rPr lang="ar-AE" sz="2800" dirty="0" smtClean="0"/>
              <a:t>4-نضع الجدول الجزئي (لأصحاب الردّ) من الورثة، وهم: بنت ابن، وجدّة.</a:t>
            </a:r>
            <a:endParaRPr lang="en-US" sz="2800" dirty="0" smtClean="0"/>
          </a:p>
          <a:p>
            <a:pPr algn="just" rtl="1"/>
            <a:r>
              <a:rPr lang="ar-AE" sz="2800" dirty="0" smtClean="0"/>
              <a:t>5-نَحسب (المردّ) في الجدول الجزئي، ونعطي الورثة المردود عليهم سهامَهم من (المردّ).</a:t>
            </a:r>
            <a:endParaRPr lang="en-US" sz="2800" dirty="0" smtClean="0"/>
          </a:p>
          <a:p>
            <a:pPr algn="just" rtl="1"/>
            <a:r>
              <a:rPr lang="ar-AE" sz="2800" dirty="0" smtClean="0"/>
              <a:t>6-نستخرج (القاسم المشترك الأعظم) بين (أسهم) أصحاب الردّ في الجدول الرئيس، وهو (7)، و(مردّ) جدول أصحاب الردّ، وهو (4). </a:t>
            </a:r>
            <a:endParaRPr lang="en-US" sz="2800" dirty="0" smtClean="0"/>
          </a:p>
          <a:p>
            <a:pPr algn="just" rtl="1"/>
            <a:r>
              <a:rPr lang="ar-AE" sz="2800" dirty="0" smtClean="0"/>
              <a:t>7-إذا لم يوجد (قاسم مشترَك)، نضرب العدد الأول بالثاني، فينتج (28). </a:t>
            </a:r>
            <a:endParaRPr lang="en-US" sz="2800" dirty="0" smtClean="0"/>
          </a:p>
          <a:p>
            <a:pPr algn="just" rtl="1"/>
            <a:r>
              <a:rPr lang="ar-AE" sz="2800" dirty="0" smtClean="0"/>
              <a:t>8-نجعل (القاسم المشترَك) الناتج، وهو (28) هو (الأصل) في الجدول الجزئي.</a:t>
            </a:r>
            <a:endParaRPr lang="en-US" sz="2800" dirty="0" smtClean="0"/>
          </a:p>
          <a:p>
            <a:pPr algn="just" rtl="1"/>
            <a:r>
              <a:rPr lang="ar-AE" sz="2800" dirty="0" smtClean="0"/>
              <a:t>9-نضرب العدد (7) بأسهم الورثة في الجدول الجزئي، لنحصل على أسهم (أصحاب الردّ). </a:t>
            </a:r>
            <a:endParaRPr lang="en-US" sz="2800"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تابع – خطوات حلِّ مسألة الصورة الثالثة</a:t>
            </a:r>
            <a:endParaRPr lang="en-US" dirty="0"/>
          </a:p>
        </p:txBody>
      </p:sp>
      <p:sp>
        <p:nvSpPr>
          <p:cNvPr id="3" name="عنصر نائب للمحتوى 2"/>
          <p:cNvSpPr>
            <a:spLocks noGrp="1"/>
          </p:cNvSpPr>
          <p:nvPr>
            <p:ph idx="1"/>
          </p:nvPr>
        </p:nvSpPr>
        <p:spPr/>
        <p:txBody>
          <a:bodyPr/>
          <a:lstStyle/>
          <a:p>
            <a:pPr rtl="1"/>
            <a:r>
              <a:rPr lang="ar-SA" sz="2400" dirty="0" smtClean="0"/>
              <a:t>			نضرب سهم المردود عليهم 7 </a:t>
            </a:r>
            <a:r>
              <a:rPr lang="en-US" sz="2400" dirty="0" smtClean="0"/>
              <a:t>X</a:t>
            </a:r>
            <a:r>
              <a:rPr lang="ar-AE" sz="2400" dirty="0" smtClean="0"/>
              <a:t>المردّ</a:t>
            </a:r>
            <a:endParaRPr lang="en-US" sz="2400" dirty="0" smtClean="0"/>
          </a:p>
          <a:p>
            <a:pPr rtl="1"/>
            <a:endParaRPr lang="en-US" sz="2400" dirty="0" smtClean="0"/>
          </a:p>
        </p:txBody>
      </p:sp>
      <p:sp>
        <p:nvSpPr>
          <p:cNvPr id="4" name="عنصر نائب للمحتوى 2"/>
          <p:cNvSpPr txBox="1">
            <a:spLocks/>
          </p:cNvSpPr>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5" name="عنصر نائب للمحتوى 2"/>
          <p:cNvSpPr txBox="1">
            <a:spLocks/>
          </p:cNvSpPr>
          <p:nvPr/>
        </p:nvSpPr>
        <p:spPr bwMode="auto">
          <a:xfrm>
            <a:off x="457200" y="1600200"/>
            <a:ext cx="82296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24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1" i="0" u="none" strike="noStrike" kern="1200" cap="none" spc="0" normalizeH="0" baseline="0" noProof="0" dirty="0">
              <a:ln>
                <a:noFill/>
              </a:ln>
              <a:solidFill>
                <a:schemeClr val="tx1"/>
              </a:solidFill>
              <a:effectLst/>
              <a:uLnTx/>
              <a:uFillTx/>
              <a:latin typeface="Simplified Arabic" pitchFamily="18" charset="-78"/>
              <a:ea typeface="+mn-ea"/>
              <a:cs typeface="Simplified Arabic" pitchFamily="18" charset="-78"/>
            </a:endParaRPr>
          </a:p>
        </p:txBody>
      </p:sp>
      <p:graphicFrame>
        <p:nvGraphicFramePr>
          <p:cNvPr id="6" name="Content Placeholder 4"/>
          <p:cNvGraphicFramePr>
            <a:graphicFrameLocks/>
          </p:cNvGraphicFramePr>
          <p:nvPr/>
        </p:nvGraphicFramePr>
        <p:xfrm>
          <a:off x="517396" y="2060848"/>
          <a:ext cx="7858558" cy="2952328"/>
        </p:xfrm>
        <a:graphic>
          <a:graphicData uri="http://schemas.openxmlformats.org/drawingml/2006/table">
            <a:tbl>
              <a:tblPr rtl="1" firstRow="1" bandRow="1">
                <a:tableStyleId>{5C22544A-7EE6-4342-B048-85BDC9FD1C3A}</a:tableStyleId>
              </a:tblPr>
              <a:tblGrid>
                <a:gridCol w="1101853"/>
                <a:gridCol w="1409568"/>
                <a:gridCol w="1944886"/>
                <a:gridCol w="1904173"/>
                <a:gridCol w="1498078"/>
              </a:tblGrid>
              <a:tr h="1232912">
                <a:tc>
                  <a:txBody>
                    <a:bodyPr/>
                    <a:lstStyle/>
                    <a:p>
                      <a:pPr algn="ctr" rtl="1"/>
                      <a:r>
                        <a:rPr lang="ar-SA" sz="2800" dirty="0" smtClean="0"/>
                        <a:t>أنصبة</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أصل</a:t>
                      </a:r>
                    </a:p>
                    <a:p>
                      <a:pPr algn="ctr" rtl="1"/>
                      <a:r>
                        <a:rPr lang="ar-AE" sz="2800" dirty="0" smtClean="0"/>
                        <a:t>6</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مرد</a:t>
                      </a:r>
                    </a:p>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4</a:t>
                      </a:r>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28</a:t>
                      </a:r>
                    </a:p>
                  </a:txBody>
                  <a:tcPr marL="84406" marR="84406"/>
                </a:tc>
              </a:tr>
              <a:tr h="783312">
                <a:tc>
                  <a:txBody>
                    <a:bodyPr/>
                    <a:lstStyle/>
                    <a:p>
                      <a:pPr algn="ctr" rtl="1">
                        <a:spcAft>
                          <a:spcPts val="0"/>
                        </a:spcAft>
                      </a:pPr>
                      <a:r>
                        <a:rPr lang="ar-SA" sz="2800" dirty="0" smtClean="0">
                          <a:latin typeface="Times New Roman"/>
                          <a:ea typeface="Times New Roman"/>
                          <a:cs typeface="Traditional Arabic"/>
                        </a:rPr>
                        <a:t>1/2</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بنت ابن</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3</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3</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21</a:t>
                      </a:r>
                      <a:endParaRPr lang="en-US" sz="2800">
                        <a:latin typeface="Times New Roman"/>
                        <a:ea typeface="Times New Roman"/>
                        <a:cs typeface="Traditional Arabic"/>
                      </a:endParaRPr>
                    </a:p>
                  </a:txBody>
                  <a:tcPr marL="63305" marR="63305" marT="0" marB="0"/>
                </a:tc>
              </a:tr>
              <a:tr h="936104">
                <a:tc>
                  <a:txBody>
                    <a:bodyPr/>
                    <a:lstStyle/>
                    <a:p>
                      <a:pPr algn="ctr" rtl="1">
                        <a:spcAft>
                          <a:spcPts val="0"/>
                        </a:spcAft>
                      </a:pPr>
                      <a:r>
                        <a:rPr lang="ar-SA" sz="2800" dirty="0" smtClean="0">
                          <a:latin typeface="Times New Roman"/>
                          <a:ea typeface="Times New Roman"/>
                          <a:cs typeface="Traditional Arabic"/>
                        </a:rPr>
                        <a:t>1/6</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جدة</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1</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1</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7</a:t>
                      </a:r>
                      <a:endParaRPr lang="en-US" sz="2800" dirty="0">
                        <a:latin typeface="Times New Roman"/>
                        <a:ea typeface="Times New Roman"/>
                        <a:cs typeface="Traditional Arabic"/>
                      </a:endParaRPr>
                    </a:p>
                  </a:txBody>
                  <a:tcPr marL="63305" marR="63305" marT="0" marB="0"/>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تابع – خطوات حلِّ مسألة الصورة الثالثة</a:t>
            </a:r>
            <a:endParaRPr lang="en-US" dirty="0"/>
          </a:p>
        </p:txBody>
      </p:sp>
      <p:sp>
        <p:nvSpPr>
          <p:cNvPr id="3" name="عنصر نائب للمحتوى 2"/>
          <p:cNvSpPr>
            <a:spLocks noGrp="1"/>
          </p:cNvSpPr>
          <p:nvPr>
            <p:ph idx="1"/>
          </p:nvPr>
        </p:nvSpPr>
        <p:spPr/>
        <p:txBody>
          <a:bodyPr/>
          <a:lstStyle/>
          <a:p>
            <a:pPr rtl="1"/>
            <a:r>
              <a:rPr lang="ar-AE" dirty="0" smtClean="0"/>
              <a:t>10-لإعادة دمج الجدولين، نضرب (مردّ) المسألة الثانية (4) بأصل المسألة الأولى (8). لينتج الأصل الجامع، وهو (32). </a:t>
            </a:r>
            <a:endParaRPr lang="en-US" dirty="0" smtClean="0"/>
          </a:p>
          <a:p>
            <a:pPr rtl="1"/>
            <a:r>
              <a:rPr lang="ar-AE" dirty="0" smtClean="0"/>
              <a:t>11-ننقل أسهم الورثة (أصحاب الردّ) من الجدول الجزئي، ونضعها في مكانها في الجدول الرئيس.  </a:t>
            </a:r>
            <a:endParaRPr lang="en-US" dirty="0" smtClean="0"/>
          </a:p>
          <a:p>
            <a:pPr rtl="1"/>
            <a:r>
              <a:rPr lang="ar-AE" dirty="0" smtClean="0"/>
              <a:t>12-نوزّع حصص الورثة وفق (الأصل الجامع).</a:t>
            </a:r>
          </a:p>
          <a:p>
            <a:pPr rtl="1"/>
            <a:r>
              <a:rPr lang="ar-AE" b="1" dirty="0" smtClean="0"/>
              <a:t>	ملحوظة: </a:t>
            </a:r>
            <a:r>
              <a:rPr lang="ar-AE" dirty="0" smtClean="0"/>
              <a:t>هذه المسائل تحتاج إلى جدولين كما مرّ. </a:t>
            </a:r>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1273</Words>
  <Application>Microsoft Office PowerPoint</Application>
  <PresentationFormat>عرض على الشاشة (3:4)‏</PresentationFormat>
  <Paragraphs>319</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سمة Office</vt:lpstr>
      <vt:lpstr>الشريحة 1</vt:lpstr>
      <vt:lpstr>الشريحة 2</vt:lpstr>
      <vt:lpstr>المحاضرة الثانية الـــــردُّ</vt:lpstr>
      <vt:lpstr>الغرض من الردّ</vt:lpstr>
      <vt:lpstr>أركان الردّ ثلاثة</vt:lpstr>
      <vt:lpstr>ثلاثة آراء للعلماء في الردّ</vt:lpstr>
      <vt:lpstr>أدلة مشروعية الردّ</vt:lpstr>
      <vt:lpstr>حلُّ مسائل الردّ</vt:lpstr>
      <vt:lpstr>تابع - حلُّ مسائل الردّ</vt:lpstr>
      <vt:lpstr>تابع - حلُّ مسائل الردّ</vt:lpstr>
      <vt:lpstr>تابع - حلُّ مسائل الردّ</vt:lpstr>
      <vt:lpstr>تابع - حلُّ مسائل الردّ</vt:lpstr>
      <vt:lpstr>تابع - حلُّ مسائل الردّ</vt:lpstr>
      <vt:lpstr>تابع - حلُّ مسائل الردّ</vt:lpstr>
      <vt:lpstr>تابع - حلُّ مسائل الردّ</vt:lpstr>
      <vt:lpstr>تابع - حلُّ مسائل الردّ</vt:lpstr>
      <vt:lpstr>تابع - حلُّ مسألة الصورة الثالثة</vt:lpstr>
      <vt:lpstr>تابع - حلُّ مسائل الردّ</vt:lpstr>
      <vt:lpstr>تابع - حلُّ مسائل الردّ</vt:lpstr>
      <vt:lpstr>تابع - حلُّ مسائل الردّ</vt:lpstr>
      <vt:lpstr>تابع - حلُّ مسألة الصورة الثالثة</vt:lpstr>
      <vt:lpstr>تابع – خطوات حلِّ مسألة الصورة الثالثة</vt:lpstr>
      <vt:lpstr>تابع – خطوات حلِّ مسألة الصورة الثالثة</vt:lpstr>
      <vt:lpstr>تابع – خطوات حلِّ مسألة الصورة الثالثة</vt:lpstr>
      <vt:lpstr>الشريحة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raldossery</dc:creator>
  <cp:lastModifiedBy>raldossery</cp:lastModifiedBy>
  <cp:revision>1</cp:revision>
  <dcterms:created xsi:type="dcterms:W3CDTF">2012-02-14T09:40:07Z</dcterms:created>
  <dcterms:modified xsi:type="dcterms:W3CDTF">2012-02-14T09:42:00Z</dcterms:modified>
</cp:coreProperties>
</file>