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512" r:id="rId2"/>
    <p:sldId id="349" r:id="rId3"/>
    <p:sldId id="350" r:id="rId4"/>
    <p:sldId id="351" r:id="rId5"/>
    <p:sldId id="352" r:id="rId6"/>
    <p:sldId id="353" r:id="rId7"/>
    <p:sldId id="354" r:id="rId8"/>
    <p:sldId id="355" r:id="rId9"/>
    <p:sldId id="356" r:id="rId10"/>
    <p:sldId id="359" r:id="rId11"/>
    <p:sldId id="360" r:id="rId12"/>
    <p:sldId id="513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00"/>
    <a:srgbClr val="709256"/>
    <a:srgbClr val="AD9968"/>
    <a:srgbClr val="3B84AF"/>
    <a:srgbClr val="FF33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7" autoAdjust="0"/>
    <p:restoredTop sz="87719" autoAdjust="0"/>
  </p:normalViewPr>
  <p:slideViewPr>
    <p:cSldViewPr>
      <p:cViewPr>
        <p:scale>
          <a:sx n="55" d="100"/>
          <a:sy n="55" d="100"/>
        </p:scale>
        <p:origin x="-1452" y="-36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3/23/2013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8197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7620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كلية الآداب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7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</a:t>
            </a:r>
            <a:r>
              <a:rPr lang="ar-SA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</a:t>
            </a:r>
            <a:r>
              <a:rPr lang="en-US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2</a:t>
            </a:r>
            <a:r>
              <a:rPr lang="ar-SA" sz="5400" b="1" dirty="0" err="1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54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400" b="1" dirty="0" smtClean="0">
                <a:solidFill>
                  <a:srgbClr val="009900"/>
                </a:solidFill>
                <a:latin typeface="AYM Wadiy S_U normal."/>
                <a:cs typeface="Times New Roman" pitchFamily="18" charset="0"/>
              </a:rPr>
              <a:t>الجزئية الثانية</a:t>
            </a:r>
            <a:endParaRPr lang="ar-SA" sz="4800" b="1" dirty="0" smtClean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</a:t>
            </a:r>
            <a:r>
              <a:rPr lang="ar-SA" sz="53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 منير عبد الله </a:t>
            </a:r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خضير</a:t>
            </a:r>
            <a:endParaRPr lang="ar-SA" sz="53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المحاضرة ال</a:t>
            </a:r>
            <a:r>
              <a:rPr lang="ar-AE" b="1" dirty="0" err="1" smtClean="0">
                <a:solidFill>
                  <a:srgbClr val="FF0000"/>
                </a:solidFill>
              </a:rPr>
              <a:t>سا</a:t>
            </a:r>
            <a:r>
              <a:rPr lang="ar-SA" b="1" dirty="0" err="1" smtClean="0">
                <a:solidFill>
                  <a:srgbClr val="FF0000"/>
                </a:solidFill>
              </a:rPr>
              <a:t>بعة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009900"/>
                </a:solidFill>
              </a:rPr>
              <a:t>توريث </a:t>
            </a:r>
            <a:r>
              <a:rPr lang="ar-SA" b="1" dirty="0" err="1" smtClean="0">
                <a:solidFill>
                  <a:srgbClr val="009900"/>
                </a:solidFill>
              </a:rPr>
              <a:t>الخنثى</a:t>
            </a:r>
            <a:r>
              <a:rPr lang="ar-SA" b="1" dirty="0" smtClean="0">
                <a:solidFill>
                  <a:srgbClr val="009900"/>
                </a:solidFill>
              </a:rPr>
              <a:t> المشكل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412776"/>
            <a:ext cx="8915400" cy="4525963"/>
          </a:xfrm>
        </p:spPr>
        <p:txBody>
          <a:bodyPr/>
          <a:lstStyle/>
          <a:p>
            <a:pPr algn="just" rtl="1"/>
            <a:r>
              <a:rPr lang="ar-SA" b="1" dirty="0" err="1" smtClean="0"/>
              <a:t>الخنثى</a:t>
            </a:r>
            <a:r>
              <a:rPr lang="ar-SA" b="1" dirty="0" smtClean="0"/>
              <a:t> لغة: </a:t>
            </a:r>
            <a:r>
              <a:rPr lang="ar-SA" dirty="0" smtClean="0"/>
              <a:t>مشتقة من خنثَ الطعامُ، إذا اشتبه أمره، فلم يخلص طعمه، فشارك طعم غيره. </a:t>
            </a:r>
            <a:endParaRPr lang="en-US" b="1" dirty="0" smtClean="0"/>
          </a:p>
          <a:p>
            <a:pPr algn="just" rtl="1"/>
            <a:r>
              <a:rPr lang="ar-SA" dirty="0" smtClean="0"/>
              <a:t>أو من التثني والتكسّر، وأخنُثُ الثوبِ مطاويه.</a:t>
            </a:r>
            <a:endParaRPr lang="en-US" b="1" dirty="0" smtClean="0"/>
          </a:p>
          <a:p>
            <a:pPr algn="just" rtl="1"/>
            <a:r>
              <a:rPr lang="ar-SA" b="1" dirty="0" err="1" smtClean="0"/>
              <a:t>الخنثى</a:t>
            </a:r>
            <a:r>
              <a:rPr lang="ar-SA" b="1" dirty="0" smtClean="0"/>
              <a:t> المشكل اصطلاحاً:</a:t>
            </a:r>
            <a:r>
              <a:rPr lang="ar-SA" dirty="0" smtClean="0"/>
              <a:t> مَن له آلة ذكر وآلة أنثى، أو ليس له واحد منهما، وله ثقب يخرج منه البول، أو كان لا يشبه الذكر ولا الأنثى.</a:t>
            </a:r>
            <a:endParaRPr lang="en-US" b="1" dirty="0" smtClean="0"/>
          </a:p>
          <a:p>
            <a:pPr algn="just" rtl="1"/>
            <a:r>
              <a:rPr lang="ar-SA" dirty="0" smtClean="0"/>
              <a:t>وفي تفسير قوله تعالى: (</a:t>
            </a:r>
            <a:r>
              <a:rPr lang="ar-SA" b="1" dirty="0" smtClean="0"/>
              <a:t>أولي الإربة</a:t>
            </a:r>
            <a:r>
              <a:rPr lang="ar-SA" dirty="0" smtClean="0"/>
              <a:t>)، قال عكرمة: هو المخنّث.</a:t>
            </a:r>
            <a:endParaRPr lang="en-US" b="1" dirty="0" smtClean="0"/>
          </a:p>
          <a:p>
            <a:pPr algn="just" rtl="1"/>
            <a:r>
              <a:rPr lang="ar-SA" b="1" dirty="0" smtClean="0"/>
              <a:t>وإذا قذف أحد آخر بقوله: يا مخنث! يُجلد عشرين جلدة.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err="1" smtClean="0">
                <a:solidFill>
                  <a:srgbClr val="009900"/>
                </a:solidFill>
              </a:rPr>
              <a:t>تابع </a:t>
            </a:r>
            <a:r>
              <a:rPr lang="ar-SA" b="1" dirty="0" smtClean="0">
                <a:solidFill>
                  <a:srgbClr val="009900"/>
                </a:solidFill>
              </a:rPr>
              <a:t>- </a:t>
            </a:r>
            <a:r>
              <a:rPr lang="ar-SA" b="1" dirty="0" err="1" smtClean="0">
                <a:solidFill>
                  <a:srgbClr val="009900"/>
                </a:solidFill>
              </a:rPr>
              <a:t>الخنثى</a:t>
            </a:r>
            <a:r>
              <a:rPr lang="ar-SA" b="1" dirty="0" smtClean="0">
                <a:solidFill>
                  <a:srgbClr val="009900"/>
                </a:solidFill>
              </a:rPr>
              <a:t> المشكل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16496" y="1412776"/>
            <a:ext cx="9217024" cy="4824536"/>
          </a:xfrm>
        </p:spPr>
        <p:txBody>
          <a:bodyPr/>
          <a:lstStyle/>
          <a:p>
            <a:pPr algn="just" rtl="1"/>
            <a:r>
              <a:rPr lang="ar-SA" sz="2400" b="1" dirty="0" smtClean="0"/>
              <a:t>العلاقة بين التعريفين اللغوي والاصطلاحي</a:t>
            </a:r>
            <a:r>
              <a:rPr lang="ar-SA" sz="2400" dirty="0" smtClean="0"/>
              <a:t>: </a:t>
            </a:r>
            <a:endParaRPr lang="en-US" sz="2400" b="1" dirty="0" smtClean="0"/>
          </a:p>
          <a:p>
            <a:pPr algn="just" rtl="1"/>
            <a:r>
              <a:rPr lang="ar-SA" sz="2400" dirty="0" smtClean="0"/>
              <a:t>-</a:t>
            </a:r>
            <a:r>
              <a:rPr lang="ar-SA" sz="2400" dirty="0" err="1" smtClean="0"/>
              <a:t>الخنث</a:t>
            </a:r>
            <a:r>
              <a:rPr lang="ar-SA" sz="2400" dirty="0" smtClean="0"/>
              <a:t> اشتباه الأمر، </a:t>
            </a:r>
            <a:r>
              <a:rPr lang="ar-SA" sz="2400" dirty="0" err="1" smtClean="0"/>
              <a:t>والخنثى</a:t>
            </a:r>
            <a:r>
              <a:rPr lang="ar-SA" sz="2400" dirty="0" smtClean="0"/>
              <a:t> مخلوق اشتبه أمره، فلم يعرف جنسه. </a:t>
            </a:r>
            <a:endParaRPr lang="en-US" sz="2400" b="1" dirty="0" smtClean="0"/>
          </a:p>
          <a:p>
            <a:pPr algn="just" rtl="1"/>
            <a:r>
              <a:rPr lang="ar-SA" sz="2400" dirty="0" smtClean="0"/>
              <a:t>-</a:t>
            </a:r>
            <a:r>
              <a:rPr lang="ar-SA" sz="2400" dirty="0" err="1" smtClean="0"/>
              <a:t>والانخناث</a:t>
            </a:r>
            <a:r>
              <a:rPr lang="ar-SA" sz="2400" dirty="0" smtClean="0"/>
              <a:t> التثني والتكسر، والمخنّث يتثنى ويتكسّر في مشيته.</a:t>
            </a:r>
            <a:endParaRPr lang="en-US" sz="2400" b="1" dirty="0" smtClean="0"/>
          </a:p>
          <a:p>
            <a:pPr algn="just" rtl="1"/>
            <a:r>
              <a:rPr lang="ar-SA" sz="2400" b="1" dirty="0" smtClean="0"/>
              <a:t>علامات التمييز بين الرجال والنساء: </a:t>
            </a:r>
            <a:endParaRPr lang="en-US" sz="2400" b="1" dirty="0" smtClean="0"/>
          </a:p>
          <a:p>
            <a:pPr algn="just" rtl="1"/>
            <a:r>
              <a:rPr lang="ar-SA" sz="2400" b="1" dirty="0" smtClean="0"/>
              <a:t>أولاً-علامات الرجال: </a:t>
            </a:r>
            <a:endParaRPr lang="en-US" sz="2400" b="1" dirty="0" smtClean="0"/>
          </a:p>
          <a:p>
            <a:pPr algn="just" rtl="1"/>
            <a:r>
              <a:rPr lang="ar-SA" sz="2400" dirty="0" smtClean="0"/>
              <a:t>1-نبات </a:t>
            </a:r>
            <a:r>
              <a:rPr lang="ar-SA" sz="2400" dirty="0" err="1" smtClean="0"/>
              <a:t>اللحية.</a:t>
            </a:r>
            <a:r>
              <a:rPr lang="ar-SA" sz="2400" dirty="0" smtClean="0"/>
              <a:t>        </a:t>
            </a:r>
          </a:p>
          <a:p>
            <a:pPr algn="just" rtl="1"/>
            <a:r>
              <a:rPr lang="ar-SA" sz="2400" dirty="0" smtClean="0"/>
              <a:t>2-خروج المنيّ من عضو الذكورة.</a:t>
            </a:r>
            <a:endParaRPr lang="en-US" sz="2400" b="1" dirty="0" smtClean="0"/>
          </a:p>
          <a:p>
            <a:pPr algn="just" rtl="1"/>
            <a:r>
              <a:rPr lang="ar-SA" sz="2400" b="1" dirty="0" smtClean="0"/>
              <a:t>ثانياً-علامات النساء:</a:t>
            </a:r>
            <a:endParaRPr lang="en-US" sz="2400" b="1" dirty="0" smtClean="0"/>
          </a:p>
          <a:p>
            <a:pPr algn="just" rtl="1"/>
            <a:r>
              <a:rPr lang="ar-SA" sz="2400" dirty="0" smtClean="0"/>
              <a:t>1-الحيض.   2-الحمل.   3-تفلّك الثديين، أي انعزالهما.</a:t>
            </a:r>
            <a:endParaRPr lang="en-US" sz="2400" b="1" dirty="0" smtClean="0"/>
          </a:p>
          <a:p>
            <a:pPr algn="just" rtl="1"/>
            <a:r>
              <a:rPr lang="ar-SA" sz="2400" dirty="0" smtClean="0"/>
              <a:t>وبظهور إحدى هذه العلامات في </a:t>
            </a:r>
            <a:r>
              <a:rPr lang="ar-SA" sz="2400" dirty="0" err="1" smtClean="0"/>
              <a:t>الخنثى</a:t>
            </a:r>
            <a:r>
              <a:rPr lang="ar-SA" sz="2400" dirty="0" smtClean="0"/>
              <a:t> المشكل، يزول الإشكال فيه عند المذاهب الأربعة، </a:t>
            </a:r>
            <a:endParaRPr lang="en-US" sz="2400" b="1" dirty="0" smtClean="0"/>
          </a:p>
          <a:p>
            <a:pPr algn="just" rtl="1"/>
            <a:r>
              <a:rPr lang="ar-SA" sz="2400" dirty="0" smtClean="0"/>
              <a:t>وخالف الشافعيةُ في اللحية وتفلّك الثديين. وذلك لأنهما علامتان تظهران عند الجنسين.</a:t>
            </a:r>
            <a:endParaRPr lang="en-US" sz="2400" b="1" dirty="0" smtClean="0"/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جهات توريث </a:t>
            </a:r>
            <a:r>
              <a:rPr lang="ar-SA" b="1" dirty="0" err="1" smtClean="0">
                <a:solidFill>
                  <a:srgbClr val="009900"/>
                </a:solidFill>
              </a:rPr>
              <a:t>الخنثى</a:t>
            </a:r>
            <a:r>
              <a:rPr lang="ar-SA" b="1" dirty="0" smtClean="0">
                <a:solidFill>
                  <a:srgbClr val="009900"/>
                </a:solidFill>
              </a:rPr>
              <a:t> أربع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	</a:t>
            </a:r>
            <a:r>
              <a:rPr lang="ar-SA" dirty="0" smtClean="0"/>
              <a:t>ينحصر في </a:t>
            </a:r>
            <a:r>
              <a:rPr lang="ar-SA" b="1" dirty="0" smtClean="0"/>
              <a:t>أربع جهات </a:t>
            </a:r>
            <a:r>
              <a:rPr lang="ar-SA" dirty="0" smtClean="0"/>
              <a:t>فقط، </a:t>
            </a:r>
            <a:r>
              <a:rPr lang="ar-SA" dirty="0" err="1" smtClean="0"/>
              <a:t>وهي:</a:t>
            </a:r>
            <a:endParaRPr lang="ar-SA" dirty="0" smtClean="0"/>
          </a:p>
          <a:p>
            <a:pPr algn="just" rtl="1"/>
            <a:r>
              <a:rPr lang="ar-SA" dirty="0" smtClean="0"/>
              <a:t>	البنوّة والأخوة والعمومة والولاء. </a:t>
            </a:r>
            <a:endParaRPr lang="en-US" b="1" dirty="0" smtClean="0"/>
          </a:p>
          <a:p>
            <a:pPr algn="just" rtl="1"/>
            <a:r>
              <a:rPr lang="ar-SA" dirty="0" smtClean="0"/>
              <a:t>فقد يكون ابناً أو أخاً أو </a:t>
            </a:r>
            <a:r>
              <a:rPr lang="ar-SA" dirty="0" err="1" smtClean="0"/>
              <a:t>عمّاً..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ولا يتصوّر أنْ يكون أباً ولا أماً ولا زوجاً ولا زوجة، ولا جداً ولا جدة، لأنه لو كان كذلك، لكان غير مشكل من ناحية، ومن ناحية أخرى، لا تصح </a:t>
            </a:r>
            <a:r>
              <a:rPr lang="ar-SA" dirty="0" err="1" smtClean="0"/>
              <a:t>مناكحته</a:t>
            </a:r>
            <a:r>
              <a:rPr lang="ar-SA" dirty="0" smtClean="0"/>
              <a:t>.</a:t>
            </a:r>
            <a:endParaRPr lang="en-US" b="1" dirty="0" smtClean="0"/>
          </a:p>
          <a:p>
            <a:pPr algn="just" rt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rgbClr val="009900"/>
                </a:solidFill>
              </a:rPr>
              <a:t>كيفية حساب إرث </a:t>
            </a:r>
            <a:r>
              <a:rPr lang="ar-SA" b="1" dirty="0" err="1" smtClean="0">
                <a:solidFill>
                  <a:srgbClr val="009900"/>
                </a:solidFill>
              </a:rPr>
              <a:t>الخنثى</a:t>
            </a:r>
            <a:r>
              <a:rPr lang="ar-SA" b="1" dirty="0" smtClean="0">
                <a:solidFill>
                  <a:srgbClr val="009900"/>
                </a:solidFill>
              </a:rPr>
              <a:t> عند الفقهاء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1-عند الحنفية:</a:t>
            </a:r>
            <a:r>
              <a:rPr lang="ar-SA" dirty="0" smtClean="0"/>
              <a:t> يحسب نصيبه بكونه ذكراً وأنثى، </a:t>
            </a:r>
            <a:r>
              <a:rPr lang="ar-SA" b="1" dirty="0" smtClean="0"/>
              <a:t>ويعطى الأقل منهما</a:t>
            </a:r>
            <a:r>
              <a:rPr lang="ar-SA" dirty="0" smtClean="0"/>
              <a:t>، ويعطى الورثة أحسن النصيبين، ولا يوقف </a:t>
            </a:r>
            <a:r>
              <a:rPr lang="ar-SA" dirty="0" err="1" smtClean="0"/>
              <a:t>شيء.</a:t>
            </a:r>
            <a:r>
              <a:rPr lang="ar-SA" dirty="0" smtClean="0"/>
              <a:t> </a:t>
            </a:r>
            <a:endParaRPr lang="en-US" b="1" dirty="0" smtClean="0"/>
          </a:p>
          <a:p>
            <a:pPr algn="just" rtl="1"/>
            <a:r>
              <a:rPr lang="ar-SA" b="1" dirty="0" smtClean="0"/>
              <a:t>2-عند المالكية:</a:t>
            </a:r>
            <a:r>
              <a:rPr lang="ar-SA" dirty="0" smtClean="0"/>
              <a:t> يحسب نصيبه ذكراً وأنثى، ويعطى </a:t>
            </a:r>
            <a:r>
              <a:rPr lang="ar-SA" b="1" dirty="0" smtClean="0"/>
              <a:t>متوسط مجموعهما</a:t>
            </a:r>
            <a:r>
              <a:rPr lang="ar-SA" dirty="0" smtClean="0"/>
              <a:t>، ولا يوقف شيء.</a:t>
            </a:r>
            <a:endParaRPr lang="en-US" b="1" dirty="0" smtClean="0"/>
          </a:p>
          <a:p>
            <a:pPr algn="just" rtl="1"/>
            <a:r>
              <a:rPr lang="ar-SA" b="1" dirty="0" smtClean="0"/>
              <a:t>3-عند الشافعية:</a:t>
            </a:r>
            <a:r>
              <a:rPr lang="ar-SA" dirty="0" smtClean="0"/>
              <a:t> يحسب نصيبه بكونه ذكراً وأنثى، </a:t>
            </a:r>
            <a:r>
              <a:rPr lang="ar-SA" b="1" dirty="0" smtClean="0"/>
              <a:t>ويعطى الأقل هو والورثة،</a:t>
            </a:r>
            <a:r>
              <a:rPr lang="ar-SA" dirty="0" smtClean="0"/>
              <a:t> ويوقف الباقي للجميع إلى حين انكشاف حاله. </a:t>
            </a:r>
            <a:endParaRPr lang="en-US" b="1" dirty="0" smtClean="0"/>
          </a:p>
          <a:p>
            <a:pPr algn="just" rtl="1"/>
            <a:r>
              <a:rPr lang="ar-SA" b="1" dirty="0" smtClean="0"/>
              <a:t>4-عند الحنابلة:</a:t>
            </a:r>
            <a:r>
              <a:rPr lang="ar-SA" dirty="0" smtClean="0"/>
              <a:t> إن لم يُرْجَ اتضاحه، يُعطى </a:t>
            </a:r>
            <a:r>
              <a:rPr lang="ar-SA" b="1" dirty="0" smtClean="0"/>
              <a:t>المتوسط كالمالكية</a:t>
            </a:r>
            <a:r>
              <a:rPr lang="ar-SA" dirty="0" smtClean="0"/>
              <a:t>، وإن رُجِيَ يُعطَ </a:t>
            </a:r>
            <a:r>
              <a:rPr lang="ar-SA" b="1" dirty="0" smtClean="0"/>
              <a:t>الأقل كالشافعية</a:t>
            </a:r>
            <a:r>
              <a:rPr lang="ar-SA" dirty="0" smtClean="0"/>
              <a:t>.</a:t>
            </a:r>
            <a:endParaRPr lang="en-US" b="1" dirty="0" smtClean="0"/>
          </a:p>
          <a:p>
            <a:pPr algn="just" rt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يوجد حالتان </a:t>
            </a:r>
            <a:r>
              <a:rPr lang="ar-SA" b="1" dirty="0" err="1" smtClean="0">
                <a:solidFill>
                  <a:srgbClr val="009900"/>
                </a:solidFill>
              </a:rPr>
              <a:t>للخنثى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4000" b="1" dirty="0" smtClean="0"/>
              <a:t>	</a:t>
            </a:r>
          </a:p>
          <a:p>
            <a:pPr algn="just" rtl="1"/>
            <a:r>
              <a:rPr lang="ar-SA" sz="4000" b="1" dirty="0" smtClean="0"/>
              <a:t>		</a:t>
            </a:r>
            <a:r>
              <a:rPr lang="ar-SA" sz="4000" b="1" dirty="0" err="1" smtClean="0"/>
              <a:t>للخنثى</a:t>
            </a:r>
            <a:r>
              <a:rPr lang="ar-SA" sz="4000" b="1" dirty="0" smtClean="0"/>
              <a:t> المشكل حالتان:</a:t>
            </a:r>
            <a:endParaRPr lang="en-US" sz="4000" b="1" dirty="0" smtClean="0"/>
          </a:p>
          <a:p>
            <a:pPr algn="just" rtl="1"/>
            <a:r>
              <a:rPr lang="ar-SA" sz="4000" dirty="0" smtClean="0"/>
              <a:t>الحالة الأولى- يُرجى اتضاح </a:t>
            </a:r>
            <a:r>
              <a:rPr lang="ar-SA" sz="4000" dirty="0" err="1" smtClean="0"/>
              <a:t>حاله.</a:t>
            </a:r>
            <a:r>
              <a:rPr lang="ar-SA" sz="4000" dirty="0" smtClean="0"/>
              <a:t>   </a:t>
            </a:r>
            <a:endParaRPr lang="en-US" sz="4000" b="1" dirty="0" smtClean="0"/>
          </a:p>
          <a:p>
            <a:pPr algn="just" rtl="1"/>
            <a:r>
              <a:rPr lang="ar-SA" sz="4000" dirty="0" smtClean="0"/>
              <a:t>الحالة الثانية- لا يُرجى اتضاح حاله.</a:t>
            </a:r>
            <a:endParaRPr lang="en-US" sz="4000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الحالة الأولى- </a:t>
            </a:r>
            <a:r>
              <a:rPr lang="ar-SA" b="1" dirty="0" err="1" smtClean="0">
                <a:solidFill>
                  <a:srgbClr val="009900"/>
                </a:solidFill>
              </a:rPr>
              <a:t>خُنثى </a:t>
            </a:r>
            <a:r>
              <a:rPr lang="ar-SA" b="1" dirty="0" smtClean="0">
                <a:solidFill>
                  <a:srgbClr val="009900"/>
                </a:solidFill>
              </a:rPr>
              <a:t>(يُرجى اتضاح حاله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b="1" dirty="0" smtClean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16496" y="1412776"/>
            <a:ext cx="9145016" cy="4525963"/>
          </a:xfrm>
        </p:spPr>
        <p:txBody>
          <a:bodyPr/>
          <a:lstStyle/>
          <a:p>
            <a:pPr algn="just" rtl="1"/>
            <a:r>
              <a:rPr lang="ar-SA" sz="3000" b="1" dirty="0" smtClean="0"/>
              <a:t>ولحلّ مسألته نتبع الخطوات التالية:</a:t>
            </a:r>
            <a:endParaRPr lang="en-US" sz="3000" b="1" dirty="0" smtClean="0"/>
          </a:p>
          <a:p>
            <a:pPr algn="just" rtl="1"/>
            <a:r>
              <a:rPr lang="ar-SA" sz="3000" dirty="0" smtClean="0"/>
              <a:t>1-نقسم المسألة على كون </a:t>
            </a:r>
            <a:r>
              <a:rPr lang="ar-SA" sz="3000" dirty="0" err="1" smtClean="0"/>
              <a:t>الخنثى</a:t>
            </a:r>
            <a:r>
              <a:rPr lang="ar-SA" sz="3000" dirty="0" smtClean="0"/>
              <a:t> ذكراً، ونستخرج أصلها.</a:t>
            </a:r>
          </a:p>
          <a:p>
            <a:pPr rtl="1"/>
            <a:r>
              <a:rPr lang="ar-SA" sz="3000" dirty="0" smtClean="0"/>
              <a:t>2-نقسم المسألة على كون </a:t>
            </a:r>
            <a:r>
              <a:rPr lang="ar-SA" sz="3000" dirty="0" err="1" smtClean="0"/>
              <a:t>الخنثى</a:t>
            </a:r>
            <a:r>
              <a:rPr lang="ar-SA" sz="3000" dirty="0" smtClean="0"/>
              <a:t> أنثى، ونستخرج أصلها.</a:t>
            </a:r>
            <a:endParaRPr lang="en-US" sz="3000" b="1" dirty="0" smtClean="0"/>
          </a:p>
          <a:p>
            <a:pPr rtl="1"/>
            <a:r>
              <a:rPr lang="ar-SA" sz="3000" dirty="0" smtClean="0"/>
              <a:t>3-نستخرج المضاعف المشترك البسيط لأصلي المسألتين، ونجعله أصلاً للمسألة الجامعة.</a:t>
            </a:r>
            <a:endParaRPr lang="en-US" sz="3000" b="1" dirty="0" smtClean="0"/>
          </a:p>
          <a:p>
            <a:pPr rtl="1"/>
            <a:r>
              <a:rPr lang="ar-SA" sz="3000" dirty="0" err="1" smtClean="0"/>
              <a:t>4-نستخرج </a:t>
            </a:r>
            <a:r>
              <a:rPr lang="ar-SA" sz="3000" b="1" dirty="0" smtClean="0"/>
              <a:t>(وفق العددين)؛</a:t>
            </a:r>
            <a:r>
              <a:rPr lang="ar-SA" sz="3000" dirty="0" smtClean="0"/>
              <a:t> أصل المسألة الأولى، وأصل المسألة الجامعة، ونجعله جزءاً للسهم، ونضربه بأسهم المسألة </a:t>
            </a:r>
            <a:r>
              <a:rPr lang="ar-SA" sz="3000" dirty="0" err="1" smtClean="0"/>
              <a:t>الأولى.</a:t>
            </a:r>
            <a:r>
              <a:rPr lang="ar-SA" sz="3000" dirty="0" smtClean="0"/>
              <a:t> </a:t>
            </a:r>
          </a:p>
          <a:p>
            <a:pPr rtl="1"/>
            <a:r>
              <a:rPr lang="ar-SA" sz="3000" dirty="0" smtClean="0"/>
              <a:t>5-ثم نستخرج</a:t>
            </a:r>
            <a:r>
              <a:rPr lang="ar-SA" sz="3000" b="1" dirty="0" smtClean="0"/>
              <a:t>(وفق العددين)؛</a:t>
            </a:r>
            <a:r>
              <a:rPr lang="ar-SA" sz="3000" dirty="0" smtClean="0"/>
              <a:t> أصل المسألة الثانية، وأصل المسألة الجامعة، ونجعله جزءاً للسهم، ونضربه بأسهم المسألة </a:t>
            </a:r>
            <a:r>
              <a:rPr lang="ar-SA" sz="3000" dirty="0" err="1" smtClean="0"/>
              <a:t>الثانية.</a:t>
            </a:r>
            <a:r>
              <a:rPr lang="ar-SA" sz="3000" dirty="0" smtClean="0"/>
              <a:t>  </a:t>
            </a:r>
            <a:endParaRPr lang="en-US" sz="3000" b="1" dirty="0" smtClean="0"/>
          </a:p>
          <a:p>
            <a:pPr rtl="1"/>
            <a:endParaRPr lang="en-US" sz="3000" b="1" dirty="0" smtClean="0"/>
          </a:p>
          <a:p>
            <a:pPr algn="just" rtl="1"/>
            <a:endParaRPr lang="en-US" sz="29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تابع- خطوات مسألة </a:t>
            </a:r>
            <a:r>
              <a:rPr lang="ar-SA" b="1" dirty="0" err="1" smtClean="0">
                <a:solidFill>
                  <a:srgbClr val="009900"/>
                </a:solidFill>
              </a:rPr>
              <a:t>خنثى </a:t>
            </a:r>
            <a:r>
              <a:rPr lang="ar-SA" b="1" dirty="0" smtClean="0">
                <a:solidFill>
                  <a:srgbClr val="009900"/>
                </a:solidFill>
              </a:rPr>
              <a:t>(يُرجى اتضاح حاله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00472" y="1412776"/>
            <a:ext cx="9417496" cy="4896544"/>
          </a:xfrm>
        </p:spPr>
        <p:txBody>
          <a:bodyPr/>
          <a:lstStyle/>
          <a:p>
            <a:pPr algn="just" rtl="1"/>
            <a:r>
              <a:rPr lang="ar-SA" dirty="0" smtClean="0"/>
              <a:t>6-نقارن بين سهم كل وارث، بين المسألة الأولى والمسألة الثانية، ونأخذ الأقل منهما.</a:t>
            </a:r>
            <a:endParaRPr lang="en-US" b="1" dirty="0" smtClean="0"/>
          </a:p>
          <a:p>
            <a:pPr algn="just" rtl="1"/>
            <a:r>
              <a:rPr lang="ar-SA" dirty="0" smtClean="0"/>
              <a:t>7-نضع النصيب الأقل في مكانه في </a:t>
            </a:r>
            <a:r>
              <a:rPr lang="ar-SA" dirty="0" err="1" smtClean="0"/>
              <a:t>حقل </a:t>
            </a:r>
            <a:r>
              <a:rPr lang="ar-SA" dirty="0" smtClean="0"/>
              <a:t>(المسألة الجامعة</a:t>
            </a:r>
            <a:r>
              <a:rPr lang="ar-SA" dirty="0" err="1" smtClean="0"/>
              <a:t>).</a:t>
            </a:r>
            <a:endParaRPr lang="en-US" dirty="0" smtClean="0"/>
          </a:p>
          <a:p>
            <a:pPr algn="just" rtl="1"/>
            <a:r>
              <a:rPr lang="ar-SA" dirty="0" smtClean="0"/>
              <a:t>8-لحساب الحصة الباقية، وهي الفرق بين </a:t>
            </a:r>
            <a:r>
              <a:rPr lang="ar-SA" dirty="0" err="1" smtClean="0"/>
              <a:t>الذكورية</a:t>
            </a:r>
            <a:r>
              <a:rPr lang="ar-SA" dirty="0" smtClean="0"/>
              <a:t> </a:t>
            </a:r>
            <a:r>
              <a:rPr lang="ar-SA" dirty="0" err="1" smtClean="0"/>
              <a:t>والأنوثية</a:t>
            </a:r>
            <a:r>
              <a:rPr lang="ar-SA" dirty="0" smtClean="0"/>
              <a:t>، نجمع الأسهم النهائية، ونطرحها من أصل المسألة الجامعة، فينتج النصيب الواجب إيقافه حتى اتضاح حال </a:t>
            </a:r>
            <a:r>
              <a:rPr lang="ar-SA" dirty="0" err="1" smtClean="0"/>
              <a:t>الخنثى.</a:t>
            </a:r>
            <a:endParaRPr lang="ar-SA" dirty="0" smtClean="0"/>
          </a:p>
          <a:p>
            <a:pPr algn="just" rtl="1"/>
            <a:r>
              <a:rPr lang="ar-SA" b="1" dirty="0" smtClean="0"/>
              <a:t>	</a:t>
            </a:r>
            <a:r>
              <a:rPr lang="ar-SA" sz="2400" b="1" dirty="0" err="1" smtClean="0"/>
              <a:t>تذكير:</a:t>
            </a:r>
            <a:r>
              <a:rPr lang="ar-SA" sz="2400" b="1" dirty="0" smtClean="0"/>
              <a:t>(وفق العددين المتداخلين) حسابياً: </a:t>
            </a:r>
            <a:r>
              <a:rPr lang="ar-SA" sz="2400" dirty="0" smtClean="0"/>
              <a:t>هو عدد إذا ضربته بالعدد الأول، ينتج العدد </a:t>
            </a:r>
            <a:r>
              <a:rPr lang="ar-SA" sz="2400" dirty="0" err="1" smtClean="0"/>
              <a:t>الثاني.</a:t>
            </a:r>
            <a:r>
              <a:rPr lang="ar-SA" sz="2400" dirty="0" smtClean="0"/>
              <a:t> </a:t>
            </a:r>
          </a:p>
          <a:p>
            <a:pPr algn="just" rtl="1"/>
            <a:r>
              <a:rPr lang="ar-SA" dirty="0" smtClean="0"/>
              <a:t>	</a:t>
            </a:r>
            <a:r>
              <a:rPr lang="ar-SA" b="1" dirty="0" smtClean="0"/>
              <a:t>مسألة: </a:t>
            </a:r>
            <a:r>
              <a:rPr lang="ar-SA" sz="2400" dirty="0" err="1" smtClean="0"/>
              <a:t>مات </a:t>
            </a:r>
            <a:r>
              <a:rPr lang="ar-SA" sz="2400" dirty="0" smtClean="0"/>
              <a:t>(عُتبة) عن: زوجة، وأب، وأم، وولد خنثى </a:t>
            </a:r>
            <a:r>
              <a:rPr lang="ar-SA" sz="2400" dirty="0" err="1" smtClean="0"/>
              <a:t>مشكل.</a:t>
            </a:r>
            <a:r>
              <a:rPr lang="ar-SA" sz="2400" dirty="0" smtClean="0"/>
              <a:t>(لا يرجى اتضاح حاله</a:t>
            </a:r>
            <a:r>
              <a:rPr lang="ar-SA" sz="2400" dirty="0" err="1" smtClean="0"/>
              <a:t>).</a:t>
            </a:r>
            <a:r>
              <a:rPr lang="ar-SA" sz="2400" dirty="0" smtClean="0"/>
              <a:t>  </a:t>
            </a:r>
            <a:endParaRPr lang="en-US" sz="2400" dirty="0" smtClean="0"/>
          </a:p>
          <a:p>
            <a:pPr algn="just" rtl="1"/>
            <a:endParaRPr lang="ar-SA" dirty="0" smtClean="0"/>
          </a:p>
          <a:p>
            <a:pPr algn="just" rtl="1"/>
            <a:r>
              <a:rPr lang="ar-SA" dirty="0" smtClean="0"/>
              <a:t>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جدول </a:t>
            </a:r>
            <a:r>
              <a:rPr lang="ar-SA" sz="4000" b="1" dirty="0" err="1" smtClean="0">
                <a:solidFill>
                  <a:srgbClr val="009900"/>
                </a:solidFill>
              </a:rPr>
              <a:t>مسألة </a:t>
            </a:r>
            <a:r>
              <a:rPr lang="ar-SA" sz="4000" b="1" dirty="0" smtClean="0">
                <a:solidFill>
                  <a:srgbClr val="009900"/>
                </a:solidFill>
              </a:rPr>
              <a:t>(عُتبة) النموذجية</a:t>
            </a:r>
            <a:endParaRPr lang="en-US" sz="4000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95300" y="1600200"/>
          <a:ext cx="8915400" cy="423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/>
                <a:gridCol w="1747664"/>
                <a:gridCol w="1440160"/>
                <a:gridCol w="1800200"/>
                <a:gridCol w="1440160"/>
                <a:gridCol w="100131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متوسط النصيبين</a:t>
                      </a:r>
                    </a:p>
                    <a:p>
                      <a:pPr algn="ctr" rtl="1"/>
                      <a:r>
                        <a:rPr lang="ar-SA" sz="1600" dirty="0" smtClean="0"/>
                        <a:t>24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/>
                        <a:t>الأصل على </a:t>
                      </a:r>
                      <a:r>
                        <a:rPr lang="ar-SA" sz="1600" dirty="0" err="1" smtClean="0"/>
                        <a:t>الأنوثيّة</a:t>
                      </a:r>
                      <a:endParaRPr lang="ar-SA" sz="1600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/>
                        <a:t>24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err="1" smtClean="0"/>
                        <a:t>الأنصباء</a:t>
                      </a:r>
                      <a:r>
                        <a:rPr lang="ar-SA" sz="1600" dirty="0" smtClean="0"/>
                        <a:t> على </a:t>
                      </a:r>
                      <a:r>
                        <a:rPr lang="ar-SA" sz="1600" dirty="0" err="1" smtClean="0"/>
                        <a:t>الأنوثيّة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/>
                        <a:t>الأصل على </a:t>
                      </a:r>
                      <a:r>
                        <a:rPr lang="ar-SA" sz="1600" dirty="0" err="1" smtClean="0"/>
                        <a:t>الذكورية</a:t>
                      </a:r>
                      <a:endParaRPr lang="en-US" sz="1600" dirty="0" smtClean="0"/>
                    </a:p>
                    <a:p>
                      <a:pPr algn="ctr" rtl="1"/>
                      <a:r>
                        <a:rPr lang="ar-SA" sz="1600" dirty="0" smtClean="0"/>
                        <a:t>24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err="1" smtClean="0"/>
                        <a:t>الأنصباء</a:t>
                      </a:r>
                      <a:r>
                        <a:rPr lang="ar-SA" sz="1600" dirty="0" smtClean="0"/>
                        <a:t> على </a:t>
                      </a:r>
                      <a:r>
                        <a:rPr lang="ar-SA" sz="1600" dirty="0" err="1" smtClean="0"/>
                        <a:t>الذكورية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الورثة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1/8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1/8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زوجة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4+1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1/6+ع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1/6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أب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1/6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1/6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أم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12.5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1/2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ع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ولد خُنثى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pPr algn="just" rtl="1"/>
                      <a:r>
                        <a:rPr lang="ar-SA" sz="2000" dirty="0" smtClean="0"/>
                        <a:t>نصيب </a:t>
                      </a:r>
                      <a:r>
                        <a:rPr lang="ar-SA" sz="2000" dirty="0" err="1" smtClean="0"/>
                        <a:t>الخنثى</a:t>
                      </a:r>
                      <a:r>
                        <a:rPr lang="ar-SA" sz="2000" dirty="0" smtClean="0"/>
                        <a:t> </a:t>
                      </a:r>
                      <a:r>
                        <a:rPr lang="ar-SA" sz="2000" dirty="0" err="1" smtClean="0"/>
                        <a:t>عند </a:t>
                      </a:r>
                      <a:r>
                        <a:rPr lang="ar-SA" sz="2000" dirty="0" smtClean="0"/>
                        <a:t>(الحنفية): هو أقلّ </a:t>
                      </a:r>
                      <a:r>
                        <a:rPr lang="ar-SA" sz="2000" dirty="0" err="1" smtClean="0"/>
                        <a:t>النصيبين.</a:t>
                      </a:r>
                      <a:r>
                        <a:rPr lang="ar-SA" sz="2000" dirty="0" smtClean="0"/>
                        <a:t> </a:t>
                      </a:r>
                      <a:r>
                        <a:rPr lang="ar-SA" sz="2000" dirty="0" err="1" smtClean="0"/>
                        <a:t>وهو </a:t>
                      </a:r>
                      <a:r>
                        <a:rPr lang="ar-SA" sz="2000" dirty="0" smtClean="0"/>
                        <a:t>(12</a:t>
                      </a:r>
                      <a:r>
                        <a:rPr lang="ar-SA" sz="2000" dirty="0" err="1" smtClean="0"/>
                        <a:t>).</a:t>
                      </a:r>
                      <a:r>
                        <a:rPr lang="ar-SA" sz="2000" dirty="0" smtClean="0"/>
                        <a:t> ولا يوقف شيء، بل يُعطى</a:t>
                      </a:r>
                      <a:r>
                        <a:rPr lang="ar-SA" sz="2000" baseline="0" dirty="0" smtClean="0"/>
                        <a:t> لأصحابه من الورثة.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نصيب </a:t>
                      </a:r>
                      <a:r>
                        <a:rPr lang="ar-SA" sz="2000" dirty="0" err="1" smtClean="0"/>
                        <a:t>الخنثى</a:t>
                      </a:r>
                      <a:r>
                        <a:rPr lang="ar-SA" sz="2000" dirty="0" smtClean="0"/>
                        <a:t> </a:t>
                      </a:r>
                      <a:r>
                        <a:rPr lang="ar-SA" sz="2000" dirty="0" err="1" smtClean="0"/>
                        <a:t>عند </a:t>
                      </a:r>
                      <a:r>
                        <a:rPr lang="ar-SA" sz="2000" dirty="0" smtClean="0"/>
                        <a:t>(المالكية): هو متوسط</a:t>
                      </a:r>
                      <a:r>
                        <a:rPr lang="ar-SA" sz="2000" baseline="0" dirty="0" smtClean="0"/>
                        <a:t> </a:t>
                      </a:r>
                      <a:r>
                        <a:rPr lang="ar-SA" sz="2000" dirty="0" err="1" smtClean="0"/>
                        <a:t>النصيبين.</a:t>
                      </a:r>
                      <a:r>
                        <a:rPr lang="ar-SA" sz="2000" dirty="0" smtClean="0"/>
                        <a:t> وهو 13+12= </a:t>
                      </a:r>
                      <a:r>
                        <a:rPr lang="ar-SA" sz="2000" dirty="0" err="1" smtClean="0"/>
                        <a:t>25 </a:t>
                      </a:r>
                      <a:r>
                        <a:rPr lang="ar-SA" sz="2000" dirty="0" smtClean="0"/>
                        <a:t>÷</a:t>
                      </a:r>
                      <a:r>
                        <a:rPr lang="ar-SA" sz="2000" baseline="0" dirty="0" smtClean="0"/>
                        <a:t> </a:t>
                      </a:r>
                      <a:r>
                        <a:rPr lang="ar-SA" sz="2000" baseline="0" dirty="0" err="1" smtClean="0"/>
                        <a:t>2 </a:t>
                      </a:r>
                      <a:r>
                        <a:rPr lang="ar-SA" sz="2000" baseline="0" dirty="0" smtClean="0"/>
                        <a:t>= 12،5</a:t>
                      </a:r>
                      <a:r>
                        <a:rPr lang="ar-SA" sz="2000" dirty="0" smtClean="0"/>
                        <a:t> </a:t>
                      </a:r>
                      <a:endParaRPr lang="en-US" sz="2000" dirty="0" smtClean="0"/>
                    </a:p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نصيب </a:t>
                      </a:r>
                      <a:r>
                        <a:rPr lang="ar-SA" sz="2000" dirty="0" err="1" smtClean="0"/>
                        <a:t>الخنثى</a:t>
                      </a:r>
                      <a:r>
                        <a:rPr lang="ar-SA" sz="2000" dirty="0" smtClean="0"/>
                        <a:t> </a:t>
                      </a:r>
                      <a:r>
                        <a:rPr lang="ar-SA" sz="2000" dirty="0" err="1" smtClean="0"/>
                        <a:t>عند </a:t>
                      </a:r>
                      <a:r>
                        <a:rPr lang="ar-SA" sz="2000" dirty="0" smtClean="0"/>
                        <a:t>(الشافعية): هو أقلّ </a:t>
                      </a:r>
                      <a:r>
                        <a:rPr lang="ar-SA" sz="2000" dirty="0" err="1" smtClean="0"/>
                        <a:t>النصيبين.</a:t>
                      </a:r>
                      <a:r>
                        <a:rPr lang="ar-SA" sz="2000" dirty="0" smtClean="0"/>
                        <a:t> </a:t>
                      </a:r>
                      <a:r>
                        <a:rPr lang="ar-SA" sz="2000" dirty="0" err="1" smtClean="0"/>
                        <a:t>وهو </a:t>
                      </a:r>
                      <a:r>
                        <a:rPr lang="ar-SA" sz="2000" dirty="0" smtClean="0"/>
                        <a:t>(12</a:t>
                      </a:r>
                      <a:r>
                        <a:rPr lang="ar-SA" sz="2000" dirty="0" err="1" smtClean="0"/>
                        <a:t>).</a:t>
                      </a:r>
                      <a:r>
                        <a:rPr lang="ar-SA" sz="2000" dirty="0" smtClean="0"/>
                        <a:t> ويوقف الباقي، وهو 1 </a:t>
                      </a:r>
                      <a:endParaRPr lang="en-US" sz="2000" dirty="0" smtClean="0"/>
                    </a:p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نصيب </a:t>
                      </a:r>
                      <a:r>
                        <a:rPr lang="ar-SA" sz="2000" dirty="0" err="1" smtClean="0"/>
                        <a:t>الخنثى</a:t>
                      </a:r>
                      <a:r>
                        <a:rPr lang="ar-SA" sz="2000" dirty="0" smtClean="0"/>
                        <a:t> </a:t>
                      </a:r>
                      <a:r>
                        <a:rPr lang="ar-SA" sz="2000" dirty="0" err="1" smtClean="0"/>
                        <a:t>عند </a:t>
                      </a:r>
                      <a:r>
                        <a:rPr lang="ar-SA" sz="2000" dirty="0" smtClean="0"/>
                        <a:t>(الحنابلة): قولان؛هو المتوسط 12،</a:t>
                      </a:r>
                      <a:r>
                        <a:rPr lang="ar-SA" sz="2000" dirty="0" err="1" smtClean="0"/>
                        <a:t>5كالمالكيّة</a:t>
                      </a:r>
                      <a:r>
                        <a:rPr lang="ar-SA" sz="2000" dirty="0" smtClean="0"/>
                        <a:t>، أو الأقل 12 كالشافعية.</a:t>
                      </a:r>
                      <a:endParaRPr lang="en-US" sz="2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النصيب الواجب</a:t>
                      </a:r>
                      <a:r>
                        <a:rPr lang="ar-SA" sz="2000" baseline="0" dirty="0" smtClean="0"/>
                        <a:t> إيقافه</a:t>
                      </a:r>
                      <a:r>
                        <a:rPr lang="ar-SA" sz="2000" dirty="0" smtClean="0"/>
                        <a:t>: هو الفرق</a:t>
                      </a:r>
                      <a:r>
                        <a:rPr lang="ar-SA" sz="2000" baseline="0" dirty="0" smtClean="0"/>
                        <a:t> بين</a:t>
                      </a:r>
                      <a:r>
                        <a:rPr lang="ar-SA" sz="2000" dirty="0" smtClean="0"/>
                        <a:t> النصيبين،</a:t>
                      </a:r>
                      <a:r>
                        <a:rPr lang="ar-SA" sz="2000" baseline="0" dirty="0" smtClean="0"/>
                        <a:t> 13- </a:t>
                      </a:r>
                      <a:r>
                        <a:rPr lang="ar-SA" sz="2000" baseline="0" dirty="0" err="1" smtClean="0"/>
                        <a:t>12 </a:t>
                      </a:r>
                      <a:r>
                        <a:rPr lang="ar-SA" sz="2000" baseline="0" dirty="0" smtClean="0"/>
                        <a:t>= 1</a:t>
                      </a:r>
                      <a:endParaRPr lang="en-US" sz="2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pPr algn="just" rt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الحالة </a:t>
            </a:r>
            <a:r>
              <a:rPr lang="ar-SA" b="1" dirty="0" err="1" smtClean="0">
                <a:solidFill>
                  <a:srgbClr val="009900"/>
                </a:solidFill>
              </a:rPr>
              <a:t>الثانية </a:t>
            </a:r>
            <a:r>
              <a:rPr lang="ar-SA" b="1" dirty="0" smtClean="0">
                <a:solidFill>
                  <a:srgbClr val="009900"/>
                </a:solidFill>
              </a:rPr>
              <a:t>– </a:t>
            </a:r>
            <a:r>
              <a:rPr lang="ar-SA" b="1" dirty="0" err="1" smtClean="0">
                <a:solidFill>
                  <a:srgbClr val="009900"/>
                </a:solidFill>
              </a:rPr>
              <a:t>خُنثى </a:t>
            </a:r>
            <a:r>
              <a:rPr lang="ar-SA" b="1" dirty="0" smtClean="0">
                <a:solidFill>
                  <a:srgbClr val="009900"/>
                </a:solidFill>
              </a:rPr>
              <a:t>(</a:t>
            </a:r>
            <a:r>
              <a:rPr lang="ar-SA" b="1" dirty="0" smtClean="0">
                <a:solidFill>
                  <a:srgbClr val="FF0000"/>
                </a:solidFill>
              </a:rPr>
              <a:t>لا</a:t>
            </a:r>
            <a:r>
              <a:rPr lang="ar-SA" b="1" dirty="0" smtClean="0">
                <a:solidFill>
                  <a:srgbClr val="009900"/>
                </a:solidFill>
              </a:rPr>
              <a:t> يُرجى اتضاح حاله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484784"/>
            <a:ext cx="9145016" cy="4968552"/>
          </a:xfrm>
        </p:spPr>
        <p:txBody>
          <a:bodyPr/>
          <a:lstStyle/>
          <a:p>
            <a:pPr algn="just" rtl="1"/>
            <a:r>
              <a:rPr lang="ar-SA" b="1" dirty="0" smtClean="0"/>
              <a:t>	ويكون ذلك:</a:t>
            </a:r>
            <a:endParaRPr lang="en-US" b="1" dirty="0" smtClean="0"/>
          </a:p>
          <a:p>
            <a:pPr algn="just" rtl="1"/>
            <a:r>
              <a:rPr lang="ar-SA" dirty="0" smtClean="0"/>
              <a:t>1-بأن يبلغ دون أن تظهر عليه علاماتُ أيّ من الحالين. </a:t>
            </a:r>
            <a:endParaRPr lang="en-US" b="1" dirty="0" smtClean="0"/>
          </a:p>
          <a:p>
            <a:pPr algn="just" rtl="1"/>
            <a:r>
              <a:rPr lang="ar-SA" dirty="0" smtClean="0"/>
              <a:t>2-أن يموت صغيراً دون البلوغ. </a:t>
            </a:r>
            <a:endParaRPr lang="en-US" b="1" dirty="0" smtClean="0"/>
          </a:p>
          <a:p>
            <a:pPr algn="just" rtl="1"/>
            <a:r>
              <a:rPr lang="ar-SA" dirty="0" smtClean="0"/>
              <a:t>	</a:t>
            </a:r>
            <a:r>
              <a:rPr lang="ar-SA" b="1" dirty="0" smtClean="0"/>
              <a:t>وطريقة حلّ </a:t>
            </a:r>
            <a:r>
              <a:rPr lang="ar-SA" b="1" dirty="0" err="1" smtClean="0"/>
              <a:t>مسألته:</a:t>
            </a:r>
            <a:r>
              <a:rPr lang="ar-SA" b="1" dirty="0" smtClean="0"/>
              <a:t> </a:t>
            </a:r>
          </a:p>
          <a:p>
            <a:pPr algn="just" rtl="1"/>
            <a:r>
              <a:rPr lang="ar-SA" dirty="0" smtClean="0"/>
              <a:t>أن يُعطى </a:t>
            </a:r>
            <a:r>
              <a:rPr lang="ar-SA" b="1" dirty="0" smtClean="0"/>
              <a:t>(متوسط ميراثه)</a:t>
            </a:r>
            <a:r>
              <a:rPr lang="ar-SA" dirty="0" smtClean="0"/>
              <a:t> بين كونه ذكراً وكونه أنثى كقول المالكية في الحالة الأولى.</a:t>
            </a:r>
            <a:endParaRPr lang="en-US" b="1" dirty="0" smtClean="0"/>
          </a:p>
          <a:p>
            <a:pPr algn="just" rtl="1"/>
            <a:r>
              <a:rPr lang="ar-SA" dirty="0" smtClean="0"/>
              <a:t>-وبالاستقراء وُجِد أنّ لميراثه </a:t>
            </a:r>
            <a:r>
              <a:rPr lang="ar-SA" b="1" dirty="0" smtClean="0"/>
              <a:t>(خمس)</a:t>
            </a:r>
            <a:r>
              <a:rPr lang="ar-SA" dirty="0" smtClean="0"/>
              <a:t> صوَر، وهي التالية: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(خمس)</a:t>
            </a:r>
            <a:r>
              <a:rPr lang="ar-SA" sz="4000" dirty="0" smtClean="0">
                <a:solidFill>
                  <a:srgbClr val="009900"/>
                </a:solidFill>
              </a:rPr>
              <a:t> صُوَر لميراث </a:t>
            </a:r>
            <a:r>
              <a:rPr lang="ar-SA" sz="4000" b="1" dirty="0" err="1" smtClean="0">
                <a:solidFill>
                  <a:srgbClr val="009900"/>
                </a:solidFill>
              </a:rPr>
              <a:t>خُنثى </a:t>
            </a:r>
            <a:r>
              <a:rPr lang="ar-SA" sz="4000" b="1" dirty="0" smtClean="0">
                <a:solidFill>
                  <a:srgbClr val="009900"/>
                </a:solidFill>
              </a:rPr>
              <a:t>(</a:t>
            </a:r>
            <a:r>
              <a:rPr lang="ar-SA" sz="4000" b="1" dirty="0" smtClean="0">
                <a:solidFill>
                  <a:srgbClr val="FF0000"/>
                </a:solidFill>
              </a:rPr>
              <a:t>لا</a:t>
            </a:r>
            <a:r>
              <a:rPr lang="ar-SA" sz="4000" b="1" dirty="0" smtClean="0">
                <a:solidFill>
                  <a:srgbClr val="009900"/>
                </a:solidFill>
              </a:rPr>
              <a:t> يُرجى اتضاح حاله</a:t>
            </a:r>
            <a:r>
              <a:rPr lang="ar-SA" sz="4000" b="1" dirty="0" err="1" smtClean="0">
                <a:solidFill>
                  <a:srgbClr val="009900"/>
                </a:solidFill>
              </a:rPr>
              <a:t>)</a:t>
            </a:r>
            <a:endParaRPr lang="en-US" sz="4000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	بالاستقراء وُجِد أنّ لميراثه </a:t>
            </a:r>
            <a:r>
              <a:rPr lang="ar-SA" b="1" dirty="0" smtClean="0"/>
              <a:t>(خمس)</a:t>
            </a:r>
            <a:r>
              <a:rPr lang="ar-SA" dirty="0" smtClean="0"/>
              <a:t> صوَر:</a:t>
            </a:r>
            <a:endParaRPr lang="en-US" b="1" dirty="0" smtClean="0"/>
          </a:p>
          <a:p>
            <a:pPr algn="just" rtl="1"/>
            <a:r>
              <a:rPr lang="ar-SA" dirty="0" smtClean="0"/>
              <a:t>1-أن يرث </a:t>
            </a:r>
            <a:r>
              <a:rPr lang="ar-SA" dirty="0" err="1" smtClean="0"/>
              <a:t>بالذكورية</a:t>
            </a:r>
            <a:r>
              <a:rPr lang="ar-SA" dirty="0" smtClean="0"/>
              <a:t> فقط.</a:t>
            </a:r>
            <a:endParaRPr lang="en-US" b="1" dirty="0" smtClean="0"/>
          </a:p>
          <a:p>
            <a:pPr algn="just" rtl="1"/>
            <a:r>
              <a:rPr lang="ar-SA" dirty="0" smtClean="0"/>
              <a:t>2-أن يرث </a:t>
            </a:r>
            <a:r>
              <a:rPr lang="ar-SA" dirty="0" err="1" smtClean="0"/>
              <a:t>بالأنوثية</a:t>
            </a:r>
            <a:r>
              <a:rPr lang="ar-SA" dirty="0" smtClean="0"/>
              <a:t> فقط.</a:t>
            </a:r>
            <a:endParaRPr lang="en-US" b="1" dirty="0" smtClean="0"/>
          </a:p>
          <a:p>
            <a:pPr algn="just" rtl="1"/>
            <a:r>
              <a:rPr lang="ar-SA" dirty="0" smtClean="0"/>
              <a:t>3-أن يرث بالتقديرين </a:t>
            </a:r>
            <a:r>
              <a:rPr lang="ar-SA" dirty="0" err="1" smtClean="0"/>
              <a:t>والذكورية</a:t>
            </a:r>
            <a:r>
              <a:rPr lang="ar-SA" dirty="0" smtClean="0"/>
              <a:t> أفضل.</a:t>
            </a:r>
            <a:endParaRPr lang="en-US" b="1" dirty="0" smtClean="0"/>
          </a:p>
          <a:p>
            <a:pPr algn="just" rtl="1"/>
            <a:r>
              <a:rPr lang="ar-SA" dirty="0" smtClean="0"/>
              <a:t>4-أن يرث بالتقديرين </a:t>
            </a:r>
            <a:r>
              <a:rPr lang="ar-SA" dirty="0" err="1" smtClean="0"/>
              <a:t>والأنوثية</a:t>
            </a:r>
            <a:r>
              <a:rPr lang="ar-SA" dirty="0" smtClean="0"/>
              <a:t> أفضل.</a:t>
            </a:r>
            <a:endParaRPr lang="en-US" b="1" dirty="0" smtClean="0"/>
          </a:p>
          <a:p>
            <a:pPr algn="just" rtl="1"/>
            <a:r>
              <a:rPr lang="ar-SA" dirty="0" smtClean="0"/>
              <a:t>5-أن يرث بالتقديرين وهما متساويان.</a:t>
            </a:r>
          </a:p>
          <a:p>
            <a:pPr algn="just" rtl="1"/>
            <a:r>
              <a:rPr lang="ar-SA" b="1" dirty="0" smtClean="0"/>
              <a:t>ولكلّ صورة من هذه الصور أمثلة عليها، ولكن المقام لا يسمح بذلك، ونكتفي بهذا القدر من بيانها.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9639</TotalTime>
  <Words>609</Words>
  <Application>Microsoft Office PowerPoint</Application>
  <PresentationFormat>A4 Paper (210x297 mm)‎</PresentationFormat>
  <Paragraphs>115</Paragraphs>
  <Slides>12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السابعة توريث الخنثى المشكل</vt:lpstr>
      <vt:lpstr>تابع - الخنثى المشكل</vt:lpstr>
      <vt:lpstr>جهات توريث الخنثى أربع</vt:lpstr>
      <vt:lpstr> كيفية حساب إرث الخنثى عند الفقهاء </vt:lpstr>
      <vt:lpstr>يوجد حالتان للخنثى</vt:lpstr>
      <vt:lpstr>الحالة الأولى- خُنثى (يُرجى اتضاح حاله)</vt:lpstr>
      <vt:lpstr>تابع- خطوات مسألة خنثى (يُرجى اتضاح حاله)</vt:lpstr>
      <vt:lpstr>جدول مسألة (عُتبة) النموذجية</vt:lpstr>
      <vt:lpstr>الحالة الثانية – خُنثى (لا يُرجى اتضاح حاله)</vt:lpstr>
      <vt:lpstr>(خمس) صُوَر لميراث خُنثى (لا يُرجى اتضاح حاله)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keyboard2</cp:lastModifiedBy>
  <cp:revision>990</cp:revision>
  <dcterms:created xsi:type="dcterms:W3CDTF">2009-10-14T19:14:34Z</dcterms:created>
  <dcterms:modified xsi:type="dcterms:W3CDTF">2013-03-22T21:56:12Z</dcterms:modified>
</cp:coreProperties>
</file>