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300" r:id="rId2"/>
    <p:sldId id="257" r:id="rId3"/>
    <p:sldId id="301" r:id="rId4"/>
    <p:sldId id="314" r:id="rId5"/>
    <p:sldId id="302" r:id="rId6"/>
    <p:sldId id="303" r:id="rId7"/>
    <p:sldId id="304" r:id="rId8"/>
    <p:sldId id="305" r:id="rId9"/>
    <p:sldId id="306" r:id="rId10"/>
    <p:sldId id="307" r:id="rId11"/>
    <p:sldId id="308" r:id="rId12"/>
    <p:sldId id="309" r:id="rId13"/>
    <p:sldId id="310" r:id="rId14"/>
    <p:sldId id="311" r:id="rId15"/>
    <p:sldId id="312" r:id="rId16"/>
    <p:sldId id="313" r:id="rId17"/>
    <p:sldId id="315" r:id="rId18"/>
    <p:sldId id="316" r:id="rId19"/>
    <p:sldId id="317" r:id="rId20"/>
    <p:sldId id="318" r:id="rId21"/>
    <p:sldId id="319" r:id="rId22"/>
    <p:sldId id="320" r:id="rId23"/>
    <p:sldId id="321" r:id="rId24"/>
    <p:sldId id="322" r:id="rId25"/>
    <p:sldId id="323" r:id="rId26"/>
    <p:sldId id="324" r:id="rId27"/>
    <p:sldId id="325" r:id="rId28"/>
    <p:sldId id="326" r:id="rId29"/>
    <p:sldId id="327" r:id="rId30"/>
    <p:sldId id="328" r:id="rId31"/>
    <p:sldId id="329" r:id="rId32"/>
    <p:sldId id="330" r:id="rId33"/>
    <p:sldId id="331" r:id="rId34"/>
    <p:sldId id="332" r:id="rId35"/>
    <p:sldId id="333" r:id="rId36"/>
    <p:sldId id="334" r:id="rId37"/>
    <p:sldId id="335" r:id="rId38"/>
    <p:sldId id="336" r:id="rId39"/>
    <p:sldId id="337" r:id="rId40"/>
    <p:sldId id="338" r:id="rId41"/>
    <p:sldId id="339" r:id="rId42"/>
    <p:sldId id="266" r:id="rId4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9" d="100"/>
          <a:sy n="69" d="100"/>
        </p:scale>
        <p:origin x="-384" y="-108"/>
      </p:cViewPr>
      <p:guideLst>
        <p:guide orient="horz" pos="2160"/>
        <p:guide pos="312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C41CAC3-F340-4044-AEF5-D570E99706A7}" type="datetimeFigureOut">
              <a:rPr lang="en-US" smtClean="0"/>
              <a:t>4/3/2013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4CD1137-3031-4FDC-8F19-2C93D8CE5405}"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9F84964-5C63-42DB-87D2-58CB55D0778D}" type="datetimeFigureOut">
              <a:rPr lang="en-US" smtClean="0"/>
              <a:t>4/3/2013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DDE686-5C39-49FC-849B-4DDD2B3CE1CC}"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95300" y="1600200"/>
            <a:ext cx="89154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95300" y="6356350"/>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F84964-5C63-42DB-87D2-58CB55D0778D}" type="datetimeFigureOut">
              <a:rPr lang="en-US" smtClean="0"/>
              <a:t>4/3/2013</a:t>
            </a:fld>
            <a:endParaRPr lang="en-US"/>
          </a:p>
        </p:txBody>
      </p:sp>
      <p:sp>
        <p:nvSpPr>
          <p:cNvPr id="5" name="Footer Placeholder 4"/>
          <p:cNvSpPr>
            <a:spLocks noGrp="1"/>
          </p:cNvSpPr>
          <p:nvPr>
            <p:ph type="ftr" sz="quarter" idx="3"/>
          </p:nvPr>
        </p:nvSpPr>
        <p:spPr>
          <a:xfrm>
            <a:off x="3384550" y="6356350"/>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099300" y="6356350"/>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DDE686-5C39-49FC-849B-4DDD2B3CE1CC}"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Lst>
  <p:txStyles>
    <p:titleStyle/>
    <p:bodyStyle/>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NUL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22860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قسم الدراسات الإسلامية</a:t>
            </a:r>
            <a:r>
              <a:rPr lang="en-US" sz="2400" b="1" dirty="0" smtClean="0">
                <a:solidFill>
                  <a:schemeClr val="tx2">
                    <a:lumMod val="75000"/>
                  </a:schemeClr>
                </a:solidFill>
                <a:latin typeface="Calibri" pitchFamily="34" charset="0"/>
              </a:rPr>
              <a:t> - </a:t>
            </a:r>
            <a:r>
              <a:rPr lang="ar-SA" sz="2400" b="1" dirty="0" smtClean="0">
                <a:solidFill>
                  <a:schemeClr val="tx2">
                    <a:lumMod val="75000"/>
                  </a:schemeClr>
                </a:solidFill>
                <a:latin typeface="Calibri" pitchFamily="34" charset="0"/>
              </a:rPr>
              <a:t>كلية الآداب</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2209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en-US" sz="3700" b="1" dirty="0" smtClean="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أصول البحث العلمي</a:t>
            </a:r>
          </a:p>
          <a:p>
            <a:pPr algn="ctr"/>
            <a:r>
              <a:rPr lang="ar-SA" sz="3700" b="1" dirty="0" smtClean="0">
                <a:solidFill>
                  <a:schemeClr val="accent1">
                    <a:lumMod val="50000"/>
                  </a:schemeClr>
                </a:solidFill>
                <a:latin typeface="AYM Wadiy S_U normal."/>
                <a:cs typeface="Times New Roman" pitchFamily="18" charset="0"/>
              </a:rPr>
              <a:t>د . عبد الله محمد أمين العمري  </a:t>
            </a:r>
            <a:endParaRPr lang="ar-SA" sz="3700" b="1" dirty="0">
              <a:solidFill>
                <a:schemeClr val="accent1">
                  <a:lumMod val="50000"/>
                </a:schemeClr>
              </a:solidFill>
              <a:latin typeface="AYM Wadiy S_U normal."/>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rtl="1" eaLnBrk="1" hangingPunct="1"/>
            <a:r>
              <a:rPr lang="ar-SA" spc="-150" dirty="0" smtClean="0">
                <a:solidFill>
                  <a:srgbClr val="FF0000"/>
                </a:solidFill>
                <a:latin typeface="ae_AlMateen" pitchFamily="2" charset="-78"/>
                <a:cs typeface="ae_AlMateen" pitchFamily="2" charset="-78"/>
              </a:rPr>
              <a:t>المحاضرة الثامنة</a:t>
            </a:r>
            <a:br>
              <a:rPr lang="ar-SA" spc="-150" dirty="0" smtClean="0">
                <a:solidFill>
                  <a:srgbClr val="FF0000"/>
                </a:solidFill>
                <a:latin typeface="ae_AlMateen" pitchFamily="2" charset="-78"/>
                <a:cs typeface="ae_AlMateen" pitchFamily="2" charset="-78"/>
              </a:rPr>
            </a:br>
            <a:r>
              <a:rPr lang="ar-SA" spc="-150" dirty="0" smtClean="0">
                <a:solidFill>
                  <a:srgbClr val="FF0000"/>
                </a:solidFill>
                <a:latin typeface="ae_AlMateen" pitchFamily="2" charset="-78"/>
                <a:cs typeface="ae_AlMateen" pitchFamily="2" charset="-78"/>
              </a:rPr>
              <a:t>مقدمة البحث وخاتمته</a:t>
            </a:r>
            <a:endParaRPr lang="en-US" spc="-150" dirty="0" smtClean="0">
              <a:solidFill>
                <a:srgbClr val="FF0000"/>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مقدمة البحث:</a:t>
            </a:r>
            <a:endParaRPr lang="en-US" dirty="0" smtClean="0">
              <a:solidFill>
                <a:srgbClr val="FF0000"/>
              </a:solidFill>
            </a:endParaRPr>
          </a:p>
          <a:p>
            <a:pPr rtl="1"/>
            <a:r>
              <a:rPr lang="ar-SA" b="1" dirty="0" smtClean="0"/>
              <a:t>معنى المقدمة في اللغة ، والمراد </a:t>
            </a:r>
            <a:r>
              <a:rPr lang="ar-SA" b="1" dirty="0" err="1" smtClean="0"/>
              <a:t>بها</a:t>
            </a:r>
            <a:r>
              <a:rPr lang="ar-SA" b="1" dirty="0" smtClean="0"/>
              <a:t> هنا:</a:t>
            </a:r>
            <a:endParaRPr lang="en-US" dirty="0" smtClean="0"/>
          </a:p>
          <a:p>
            <a:pPr rtl="1"/>
            <a:r>
              <a:rPr lang="ar-SA" b="1" dirty="0" smtClean="0"/>
              <a:t>المقدمة تقوم على ثلاث حروف أصول ، القاف والدال والميم، وهي كما يقوا ابن فارس: (( أصل صحيح يدل على سبق ثم يتفرع منه ما يقاربه ، يقولون : القدم : خلاف الحدوث : ويقال : شيء قديم إذا كان زمانه سالفاً ... وقادمة الرحل : خلاف آخرته ومقدمة الجيش: أوله.</a:t>
            </a:r>
            <a:endParaRPr lang="en-US" dirty="0" smtClean="0"/>
          </a:p>
          <a:p>
            <a:pPr rtl="1"/>
            <a:r>
              <a:rPr lang="ar-SA" b="1" dirty="0" smtClean="0"/>
              <a:t> </a:t>
            </a:r>
            <a:endParaRPr lang="en-US" dirty="0" smtClean="0"/>
          </a:p>
          <a:p>
            <a:pPr rtl="1"/>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والمقدمة نوعان : مقدمة فن ومقدمة كتاب.</a:t>
            </a:r>
            <a:endParaRPr lang="en-US" dirty="0" smtClean="0">
              <a:solidFill>
                <a:srgbClr val="FF0000"/>
              </a:solidFill>
            </a:endParaRPr>
          </a:p>
          <a:p>
            <a:pPr rtl="1"/>
            <a:r>
              <a:rPr lang="ar-SA" b="1" dirty="0" smtClean="0"/>
              <a:t>فمقدمة الفن : هي ما يتوقف عليه الشروع في الفن ، كمعرفة حده وموضوعه وغايته ، لأن من لم يتصور الفن بتعريف جامع لجميع مسائله مانع لغير مسائله من الدخول فيه ،لا يتصور طلبه لخصوص ذلك الفن، لعدم التمييز بينه وبين غيره مثلاً؛ لأنه لا يميز الداخل في الفن من الخراج عنه ، فعلم أن تعريفه مثلاً مما يتوقف عليه الشروع فيه.</a:t>
            </a:r>
            <a:endParaRPr lang="en-US" dirty="0" smtClean="0"/>
          </a:p>
          <a:p>
            <a:pPr rtl="1"/>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 أما مقدمة الكتاب ، فهي أعم مطلقاً من مقدمة الفن ، وهي أي مقدمة الكتاب ما قدم أمام المطلوب لارتباط بيتهما توقف على معرفته الشروع في المطلوب</a:t>
            </a:r>
            <a:endParaRPr lang="en-US" b="1" dirty="0" smtClean="0"/>
          </a:p>
          <a:p>
            <a:pPr rtl="1"/>
            <a:r>
              <a:rPr lang="ar-SA" b="1" dirty="0" smtClean="0"/>
              <a:t>. فمعرفة الأحكام الخمسة ( الإيجاب ، والندب ، والتحريم، والكراهة ، والإباحة) مثلاً من مقدمة الفن ومن مقدمة الكتاب.وخطبة ألفية ابن مالك – مثلاً من مقدمة الكتب وليست من مقدمة الفن . ونحن في هذا نريد مقدمة الكتاب.</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أهمية المقدمة :</a:t>
            </a:r>
            <a:endParaRPr lang="en-US" dirty="0" smtClean="0">
              <a:solidFill>
                <a:srgbClr val="FF0000"/>
              </a:solidFill>
            </a:endParaRPr>
          </a:p>
          <a:p>
            <a:pPr rtl="1"/>
            <a:r>
              <a:rPr lang="ar-SA" b="1" dirty="0" smtClean="0"/>
              <a:t>المقدمة عبارة عن رسم للمعالم الرئيسية للبحث في صورته النهائية، من تحديد لموضوعه ، وبيان للأسباب الداعية إلى البحث فيه،وعرض لخطته ، ووصف لطريقة بحثه ، إلى غير ذلك مما ينبغي وضعه في المقدمة .</a:t>
            </a:r>
            <a:endParaRPr lang="en-US" dirty="0" smtClean="0"/>
          </a:p>
          <a:p>
            <a:pPr rtl="1"/>
            <a:r>
              <a:rPr lang="ar-SA" b="1" dirty="0" smtClean="0"/>
              <a:t>وهي مطلع البحث ، وأول ما يواجه القارئ ، </a:t>
            </a:r>
            <a:r>
              <a:rPr lang="ar-SA" b="1" dirty="0" err="1" smtClean="0"/>
              <a:t>وبها</a:t>
            </a:r>
            <a:r>
              <a:rPr lang="ar-SA" b="1" dirty="0" smtClean="0"/>
              <a:t> يبدأ قراءة البحث ، ومن خلالها يتكون لدية الحكم المبدئي عن مستواه العلمي، والاستمرار في قراءته أو عدم ذلك بناء على ما تصوره من مستوى علمي لهذا البحث.</a:t>
            </a:r>
            <a:endParaRPr lang="en-US" dirty="0" smtClean="0"/>
          </a:p>
          <a:p>
            <a:pPr rtl="1"/>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ولهذا ينبغي العناية التامة بالمقدمة ، حتى تعطي صورة صادقة للبحث ، وحتى يستطيع قارئها إصدار الحكم الصائب على البحث من حيث مستواه، وحتى نجذب القارئ وتشوقه لمتابعة القراءة في البحث.</a:t>
            </a:r>
            <a:endParaRPr lang="en-US" dirty="0" smtClean="0"/>
          </a:p>
          <a:p>
            <a:pPr rtl="1"/>
            <a:r>
              <a:rPr lang="ar-SA" b="1" dirty="0" smtClean="0"/>
              <a:t>ولهذا وجب في كتابتها العناية بالأفكار قوة ووضوحاً ، وترتيباً وتسلسلاً ، وبخطة البحث دقة وترتيباً ، وبما يوضع في المقدمة من نقاط شمولاً لها وترتيباً. ووجب في كتابتها العناية بالألفاظ فصاحة ووضوحاً وبالأسلوب قوة ووضوحاً ،وسلامة وتشويقاً للقارئ.</a:t>
            </a:r>
            <a:endParaRPr lang="en-US" dirty="0" smtClean="0"/>
          </a:p>
          <a:p>
            <a:pPr rtl="1"/>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مكان المقدمة ووقت كتابتها : </a:t>
            </a:r>
            <a:endParaRPr lang="en-US" dirty="0" smtClean="0">
              <a:solidFill>
                <a:srgbClr val="FF0000"/>
              </a:solidFill>
            </a:endParaRPr>
          </a:p>
          <a:p>
            <a:pPr rtl="1"/>
            <a:r>
              <a:rPr lang="ar-SA" b="1" dirty="0" smtClean="0"/>
              <a:t>مكان المقدمة في أول البحث بعد المحتوى (فهرس الموضوعات)</a:t>
            </a:r>
            <a:endParaRPr lang="en-US" b="1" dirty="0" smtClean="0"/>
          </a:p>
          <a:p>
            <a:pPr rtl="1"/>
            <a:r>
              <a:rPr lang="ar-SA" b="1" dirty="0" smtClean="0"/>
              <a:t>، ووقت كتابتها بعد الانتهاء من كتابة البحث، وما يتبعه من ملحقات إن وجدت . وما اعتمد عليه من مصادر؛ وذلك لأن المقدمة رسم للمعالم الرئيسية للبحث في صورته النهائية ، وهي لا يكتمل تبينها للباحث إلا بعد انتهائه من كتابة البحث.</a:t>
            </a:r>
            <a:endParaRPr lang="en-US" dirty="0" smtClean="0"/>
          </a:p>
          <a:p>
            <a:pPr rtl="1"/>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ما ينبغي أن يوضع في المقدمة:</a:t>
            </a:r>
            <a:endParaRPr lang="en-US" dirty="0" smtClean="0"/>
          </a:p>
          <a:p>
            <a:pPr rtl="1"/>
            <a:r>
              <a:rPr lang="ar-SA" b="1" dirty="0" smtClean="0"/>
              <a:t>ينبغي أن يوضع في المقدمة ما يأتي:</a:t>
            </a:r>
            <a:endParaRPr lang="en-US" dirty="0" smtClean="0"/>
          </a:p>
          <a:p>
            <a:pPr lvl="0" rtl="1"/>
            <a:r>
              <a:rPr lang="ar-SA" b="1" dirty="0" smtClean="0"/>
              <a:t>1- </a:t>
            </a:r>
            <a:r>
              <a:rPr lang="ar-SA" b="1" dirty="0" smtClean="0">
                <a:solidFill>
                  <a:srgbClr val="FF0000"/>
                </a:solidFill>
              </a:rPr>
              <a:t>البدء بالبسملة ثم حمد الله والثناء عليه والاستعانة </a:t>
            </a:r>
            <a:r>
              <a:rPr lang="ar-SA" b="1" dirty="0" err="1" smtClean="0">
                <a:solidFill>
                  <a:srgbClr val="FF0000"/>
                </a:solidFill>
              </a:rPr>
              <a:t>به</a:t>
            </a:r>
            <a:r>
              <a:rPr lang="ar-SA" b="1" dirty="0" smtClean="0"/>
              <a:t>، والصلاة والسلام على سيدنا محمد ؛ فإن البدء بالبسملة أمر مشروع بالحث عليه والتنفير من تركه من الني صلى الله عليه وسلم حيث قال:(( كل أمر لا يبدأ فيه </a:t>
            </a:r>
            <a:r>
              <a:rPr lang="ar-SA" b="1" dirty="0" err="1" smtClean="0"/>
              <a:t>ببسم</a:t>
            </a:r>
            <a:r>
              <a:rPr lang="ar-SA" b="1" dirty="0" smtClean="0"/>
              <a:t> الله الرحمن الرحيم أقطع))، أي مقطوع البركة ، والحديث عام في الأمور العلمية وغيرها.</a:t>
            </a:r>
            <a:endParaRPr lang="en-US" dirty="0" smtClean="0"/>
          </a:p>
          <a:p>
            <a:pPr rtl="1"/>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أما حمد الله والثناء عليه ، والصلاة والسلام على رسوله فقد ورد الحث على البدء </a:t>
            </a:r>
            <a:r>
              <a:rPr lang="ar-SA" b="1" dirty="0" err="1" smtClean="0"/>
              <a:t>بها</a:t>
            </a:r>
            <a:r>
              <a:rPr lang="ar-SA" b="1" dirty="0" smtClean="0"/>
              <a:t> في قول النبي صلى الله عليه وسلم :(( كل أمر ذي بال لا يبدأ فيه بالحمد لله أقطع))، وقوله صلى الله عليه وسلم :(( كل أمر ذي بال لا يبدأ فيه بحمد الله والصلاة  علي فهو أقطع أبتر ممحوق من كل بركة))، كما ورد البدء </a:t>
            </a:r>
            <a:r>
              <a:rPr lang="ar-SA" b="1" dirty="0" err="1" smtClean="0"/>
              <a:t>بهما</a:t>
            </a:r>
            <a:r>
              <a:rPr lang="ar-SA" b="1" dirty="0" smtClean="0"/>
              <a:t> في أمور كثيرة ، وصارت عادة للمؤلفين من علماء الإسلام </a:t>
            </a:r>
            <a:r>
              <a:rPr lang="ar-SA" b="1" dirty="0" err="1" smtClean="0"/>
              <a:t>يبدأون</a:t>
            </a:r>
            <a:r>
              <a:rPr lang="ar-SA" b="1" dirty="0" smtClean="0"/>
              <a:t> </a:t>
            </a:r>
            <a:r>
              <a:rPr lang="ar-SA" b="1" dirty="0" err="1" smtClean="0"/>
              <a:t>بها</a:t>
            </a:r>
            <a:r>
              <a:rPr lang="ar-SA" b="1" dirty="0" smtClean="0"/>
              <a:t> مؤلفاتهم في مختلف المجالات العلمية.</a:t>
            </a:r>
            <a:endParaRPr lang="en-US" dirty="0" smtClean="0"/>
          </a:p>
          <a:p>
            <a:pPr rtl="1"/>
            <a:r>
              <a:rPr lang="ar-SA" b="1" dirty="0" smtClean="0"/>
              <a:t> </a:t>
            </a:r>
            <a:endParaRPr lang="en-US" dirty="0" smtClean="0"/>
          </a:p>
          <a:p>
            <a:pPr rtl="1"/>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2- </a:t>
            </a:r>
            <a:r>
              <a:rPr lang="ar-SA" b="1" dirty="0" smtClean="0">
                <a:solidFill>
                  <a:srgbClr val="FF0000"/>
                </a:solidFill>
              </a:rPr>
              <a:t>الاستفتاح المناسب للموضوع .</a:t>
            </a:r>
            <a:endParaRPr lang="en-US" dirty="0" smtClean="0">
              <a:solidFill>
                <a:srgbClr val="FF0000"/>
              </a:solidFill>
            </a:endParaRPr>
          </a:p>
          <a:p>
            <a:pPr lvl="0" rtl="1"/>
            <a:r>
              <a:rPr lang="ar-SA" b="1" dirty="0" smtClean="0">
                <a:solidFill>
                  <a:srgbClr val="FF0000"/>
                </a:solidFill>
              </a:rPr>
              <a:t>3- الإعلان عن الموضوع والتعريف </a:t>
            </a:r>
            <a:r>
              <a:rPr lang="ar-SA" b="1" dirty="0" err="1" smtClean="0">
                <a:solidFill>
                  <a:srgbClr val="FF0000"/>
                </a:solidFill>
              </a:rPr>
              <a:t>به</a:t>
            </a:r>
            <a:r>
              <a:rPr lang="ar-SA" b="1" dirty="0" smtClean="0">
                <a:solidFill>
                  <a:srgbClr val="FF0000"/>
                </a:solidFill>
              </a:rPr>
              <a:t> في ضوء المشكلات التي ستثار فيه.</a:t>
            </a:r>
          </a:p>
          <a:p>
            <a:pPr lvl="0" rtl="1"/>
            <a:r>
              <a:rPr lang="ar-SA" b="1" dirty="0" smtClean="0"/>
              <a:t> فيعلن عن المشكلة موضوع البحث، ويحدده تحديداً دقيقاً واضحاً بحيث يتضمن هذا التحديد جميع النقاط الرئيسية والفرعية التي يشتمل عليه وذلك في تعريف وافٍ بعبارة موجزة.</a:t>
            </a:r>
            <a:endParaRPr lang="en-US" dirty="0" smtClean="0"/>
          </a:p>
          <a:p>
            <a:pPr lvl="0" rtl="1"/>
            <a:r>
              <a:rPr lang="ar-SA" b="1" dirty="0" smtClean="0"/>
              <a:t>4- </a:t>
            </a:r>
            <a:r>
              <a:rPr lang="ar-SA" b="1" dirty="0" smtClean="0">
                <a:solidFill>
                  <a:srgbClr val="FF0000"/>
                </a:solidFill>
              </a:rPr>
              <a:t>صلة موضوع البحث بالموضوع العام للعلم الذي يجرى البحث في محيطه.</a:t>
            </a:r>
            <a:endParaRPr lang="en-US" dirty="0" smtClean="0">
              <a:solidFill>
                <a:srgbClr val="FF0000"/>
              </a:solidFill>
            </a:endParaRPr>
          </a:p>
          <a:p>
            <a:pPr rtl="1"/>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5- </a:t>
            </a:r>
            <a:r>
              <a:rPr lang="ar-SA" b="1" dirty="0" smtClean="0">
                <a:solidFill>
                  <a:srgbClr val="FF0000"/>
                </a:solidFill>
              </a:rPr>
              <a:t>صلة موضوع البحث بالموضوع الخاص الذي يجري فيه البحث </a:t>
            </a:r>
            <a:r>
              <a:rPr lang="ar-SA" b="1" dirty="0" smtClean="0"/>
              <a:t>وإذا كان هناك نظريات علمية قد قدمت في هذه المشكلة، فينبغي الربط بين المشكلة وبين هذه النظريات ، أو إدخال متغيرات جدية إلى النظرية القائمة ، أو الاستفادة من تقد المقاييس والاختبارات العلمية في إلقاء أضواء جديدة على النظرية القائمة.</a:t>
            </a:r>
            <a:endParaRPr lang="en-US" dirty="0" smtClean="0"/>
          </a:p>
          <a:p>
            <a:pPr rtl="1"/>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6- </a:t>
            </a:r>
            <a:r>
              <a:rPr lang="ar-SA" b="1" dirty="0" smtClean="0">
                <a:solidFill>
                  <a:srgbClr val="FF0000"/>
                </a:solidFill>
              </a:rPr>
              <a:t>أهمية الموضوع. </a:t>
            </a:r>
            <a:r>
              <a:rPr lang="ar-SA" b="1" dirty="0" smtClean="0"/>
              <a:t>فيذكر الباحث أهمية هذا الموضوع بالنسبة للموضوع الذي ينضوي موضوع البحث تحت مفرداته وبالنسبة للموضوع العام الذي يجري فيه البحث ، ويذكر الأسباب الأخرى المستمدة من جوانب أخرى تبين </a:t>
            </a:r>
            <a:r>
              <a:rPr lang="ar-SA" b="1" dirty="0" err="1" smtClean="0"/>
              <a:t>بها</a:t>
            </a:r>
            <a:r>
              <a:rPr lang="ar-SA" b="1" dirty="0" smtClean="0"/>
              <a:t> أهمية هذا الموضوع .</a:t>
            </a:r>
            <a:endParaRPr lang="en-US" dirty="0" smtClean="0"/>
          </a:p>
          <a:p>
            <a:pPr lvl="0" rtl="1"/>
            <a:r>
              <a:rPr lang="ar-SA" b="1" dirty="0" smtClean="0"/>
              <a:t>7- </a:t>
            </a:r>
            <a:r>
              <a:rPr lang="ar-SA" b="1" dirty="0" smtClean="0">
                <a:solidFill>
                  <a:srgbClr val="FF0000"/>
                </a:solidFill>
              </a:rPr>
              <a:t>الدراسات السابقة للموضوع</a:t>
            </a:r>
            <a:r>
              <a:rPr lang="ar-SA" b="1" dirty="0" smtClean="0"/>
              <a:t>.(( متى بدأت هذه المشكلة ، وما تطورها؟ ومن أي الزوايا درست؟ ومن هؤلاء الذين بحثوا فيها؟ وإلى أي حد انتهى </a:t>
            </a:r>
            <a:r>
              <a:rPr lang="ar-SA" b="1" dirty="0" err="1" smtClean="0"/>
              <a:t>بها</a:t>
            </a:r>
            <a:r>
              <a:rPr lang="ar-SA" b="1" dirty="0" smtClean="0"/>
              <a:t> الباحثون؟ ثم ما هي النقطة التي ستبدأ منها الدراسات الجديدة ؛ لأنها لم تبحث أو لم تستوف بحثاً من قبل ؟)). </a:t>
            </a:r>
            <a:endParaRPr lang="en-US" dirty="0" smtClean="0"/>
          </a:p>
          <a:p>
            <a:pPr rtl="1"/>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وفي عرضه للدراسات السابقة للموضوع يمكن أن يذكر (( تعريفاً بالمشكلات التي تم بحثها ، والخطوات المنهجية التي اتبعت في كل دراسة ، وأهم نتائج التي أمكن الوصول إليها ، من مناقشة نواحي القوة والضعف في كل دراسة، وغالباً ما يصل الباحث من وراء هذا العرض إلى تحديد النقاط التي أغفلتها الدراسات السابقة، والتي يمكن أن يتناولها – كلها أو بعضها – بالدراسة والبحث)).</a:t>
            </a:r>
            <a:endParaRPr lang="en-US" dirty="0" smtClean="0"/>
          </a:p>
          <a:p>
            <a:pPr rtl="1"/>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والباحث (( بهذا يضع وصفاً دقيقاً للحالة العلمية حول موضوع رسالته، وما وصل إليه من تطور قبل أن يعالجه هو وقبل أن يسير </a:t>
            </a:r>
            <a:r>
              <a:rPr lang="ar-SA" b="1" dirty="0" err="1" smtClean="0"/>
              <a:t>به</a:t>
            </a:r>
            <a:r>
              <a:rPr lang="ar-SA" b="1" dirty="0" smtClean="0"/>
              <a:t> خطوات أخرى إلى الأمام))ويتبين بذلك ما أضافه الباحث من جديد في بحثه للموضوع ، من خلال المقارنة بين نتائج دراسته ، ونتائج دراسات السابقة لهذا الموضوع.</a:t>
            </a:r>
            <a:endParaRPr lang="en-US" dirty="0" smtClean="0"/>
          </a:p>
          <a:p>
            <a:pPr rtl="1"/>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8- </a:t>
            </a:r>
            <a:r>
              <a:rPr lang="ar-SA" b="1" dirty="0" smtClean="0">
                <a:solidFill>
                  <a:srgbClr val="FF0000"/>
                </a:solidFill>
              </a:rPr>
              <a:t>أسباب الداعية لبحث الموضوع.</a:t>
            </a:r>
          </a:p>
          <a:p>
            <a:pPr lvl="0" rtl="1"/>
            <a:r>
              <a:rPr lang="ar-SA" b="1" dirty="0" smtClean="0"/>
              <a:t> فيذكر الباحث الأسباب الداعية لبحث الموضوع، وذلك من واقع بيانه لأهميته ، ومن  وقع الدراسات التي تبين إغفالها لبعض النقاط ، أو عدم وفائها ببحث الموضوع ، إلى غير ذلك من الأسباب التي تدعوا للتأليف والبحث ومن جمع متفرق، أو ترتيب مختلط ، أو تفصيل مجمل... </a:t>
            </a:r>
            <a:r>
              <a:rPr lang="ar-SA" b="1" dirty="0" err="1" smtClean="0"/>
              <a:t>إلخ</a:t>
            </a:r>
            <a:r>
              <a:rPr lang="ar-SA" b="1" dirty="0" smtClean="0"/>
              <a:t>.</a:t>
            </a:r>
            <a:endParaRPr lang="en-US" dirty="0" smtClean="0"/>
          </a:p>
          <a:p>
            <a:pPr rtl="1"/>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9- </a:t>
            </a:r>
            <a:r>
              <a:rPr lang="ar-SA" b="1" dirty="0" smtClean="0">
                <a:solidFill>
                  <a:srgbClr val="FF0000"/>
                </a:solidFill>
              </a:rPr>
              <a:t>أهداف البحث في هذا الموضوع. </a:t>
            </a:r>
            <a:r>
              <a:rPr lang="ar-SA" b="1" dirty="0" smtClean="0"/>
              <a:t>يرسم الباحث الأهداف التي يرمي إلى تحقيقها من وراء إجراء البحث في هذا الموضوع. والأهداف </a:t>
            </a:r>
            <a:r>
              <a:rPr lang="ar-SA" b="1" dirty="0" err="1" smtClean="0"/>
              <a:t>تستوحى</a:t>
            </a:r>
            <a:r>
              <a:rPr lang="ar-SA" b="1" dirty="0" smtClean="0"/>
              <a:t> من الأسباب الداعية لبحث الموضوع، وهناك أهداف أخرى تتعلق بالباحث نفسه، من أنه يتخذ من البحث مجالاً للمتعة العقلية، أو التأمل الفكري ، أو النفع للآخرين.</a:t>
            </a:r>
            <a:endParaRPr lang="en-US" dirty="0" smtClean="0"/>
          </a:p>
          <a:p>
            <a:pPr lvl="0" rtl="1"/>
            <a:r>
              <a:rPr lang="ar-SA" b="1" dirty="0" smtClean="0"/>
              <a:t>10- </a:t>
            </a:r>
            <a:r>
              <a:rPr lang="ar-SA" b="1" dirty="0" smtClean="0">
                <a:solidFill>
                  <a:srgbClr val="FF0000"/>
                </a:solidFill>
              </a:rPr>
              <a:t>أهم المصادر المتعمدة عليها في بحث الموضوع ، </a:t>
            </a:r>
            <a:r>
              <a:rPr lang="ar-SA" b="1" dirty="0" smtClean="0"/>
              <a:t>وبيان أوجه الاعتماد فيذكر الباحث أهم المصادر التي اعتم عليها في بحثه ، مما له أهمية متميزة في إمداده بمعلومات جديدة أو ذات أثر كبير في البحث الذي يتصدى لدراسته. </a:t>
            </a:r>
            <a:endParaRPr lang="en-US" dirty="0" smtClean="0"/>
          </a:p>
          <a:p>
            <a:pPr rtl="1"/>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ومن الأفضل أن يقسم أهم المصادر المعتمدة إلى مجموعات ، ويربط بين كل مجموعة وبين النقطة التي حصلت لها الفائدة من هذه المجموعة . كأن يقول : إن كتب أصول الفقه ، مثل </a:t>
            </a:r>
            <a:r>
              <a:rPr lang="ar-SA" b="1" dirty="0" err="1" smtClean="0"/>
              <a:t>المستصفى</a:t>
            </a:r>
            <a:r>
              <a:rPr lang="ar-SA" b="1" dirty="0" smtClean="0"/>
              <a:t> للغزالي ، والإحكام  في أصول الأحكام </a:t>
            </a:r>
            <a:r>
              <a:rPr lang="ar-SA" b="1" dirty="0" err="1" smtClean="0"/>
              <a:t>للآمدي</a:t>
            </a:r>
            <a:r>
              <a:rPr lang="ar-SA" b="1" dirty="0" smtClean="0"/>
              <a:t>، والمحصول في علم الأصول للرازي ، كانت ذات أهمية خاصة في بحث ....</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وإن كتب الفقه ، مثل المحلى لابن حزم ، والمبسوط </a:t>
            </a:r>
            <a:r>
              <a:rPr lang="ar-SA" b="1" dirty="0" err="1" smtClean="0"/>
              <a:t>للسرخسي</a:t>
            </a:r>
            <a:r>
              <a:rPr lang="ar-SA" b="1" dirty="0" smtClean="0"/>
              <a:t> ، والمغني لابن </a:t>
            </a:r>
            <a:r>
              <a:rPr lang="ar-SA" b="1" dirty="0" err="1" smtClean="0"/>
              <a:t>قدامة</a:t>
            </a:r>
            <a:r>
              <a:rPr lang="ar-SA" b="1" dirty="0" smtClean="0"/>
              <a:t> ، قد أمدتني بمعلومات مفيدة في البحث..... وإن كتب التفسير ، مثل جامع البيان للطبري ، والكشاف </a:t>
            </a:r>
            <a:r>
              <a:rPr lang="ar-SA" b="1" dirty="0" err="1" smtClean="0"/>
              <a:t>للزمخشري</a:t>
            </a:r>
            <a:r>
              <a:rPr lang="ar-SA" b="1" dirty="0" smtClean="0"/>
              <a:t> وأحكام القرآن لابن العربي ، كانت كبيرة الفائدة في بحث ....</a:t>
            </a:r>
            <a:endParaRPr lang="en-US" dirty="0" smtClean="0"/>
          </a:p>
          <a:p>
            <a:pPr rtl="1"/>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11- </a:t>
            </a:r>
            <a:r>
              <a:rPr lang="ar-SA" b="1" dirty="0" smtClean="0">
                <a:solidFill>
                  <a:srgbClr val="FF0000"/>
                </a:solidFill>
              </a:rPr>
              <a:t>الخطة التي سيقام عليها بحث الموضوع </a:t>
            </a:r>
            <a:r>
              <a:rPr lang="ar-SA" b="1" dirty="0" smtClean="0"/>
              <a:t>فيذكر الباحث الخطة التي سيقيم بحثه عليها ، وهي جملة العناوين الرئيسية في البحث، من أبواب، وفصول ، ومباحث ، ومطالب، ومسائل ؛ معللاً ما يحتاج وضعه في هذه الخطة إلى تعديل، وبهذا يضمن الباحث سيره في بحثه على خطة مرسومة واضحة ، ويمنع نقد من يعترض عليه بعدم بحث أمور لم ترد في الخطة. </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وقد يضع الباحث بعد المقدمة وقبل الخطة ما يسمى بالتمهيد أو </a:t>
            </a:r>
            <a:r>
              <a:rPr lang="ar-SA" b="1" dirty="0" err="1" smtClean="0"/>
              <a:t>التوطئة</a:t>
            </a:r>
            <a:r>
              <a:rPr lang="ar-SA" b="1" dirty="0" smtClean="0"/>
              <a:t> ، ويكتب فيه ما </a:t>
            </a:r>
            <a:r>
              <a:rPr lang="ar-SA" b="1" dirty="0" err="1" smtClean="0"/>
              <a:t>به</a:t>
            </a:r>
            <a:r>
              <a:rPr lang="ar-SA" b="1" dirty="0" smtClean="0"/>
              <a:t> يتوصل إلى صلب الموضوع. كما يضع بعد الخطة ما يتبعها من خاتمة للبحث ، وملحقات ووثائق ، وفهارس للمصادر ولكل ما يحتويه البحث من أعلام ونصوص قرآنية </a:t>
            </a:r>
            <a:r>
              <a:rPr lang="ar-SA" b="1" dirty="0" err="1" smtClean="0"/>
              <a:t>وحديثية</a:t>
            </a:r>
            <a:r>
              <a:rPr lang="ar-SA" b="1" dirty="0" smtClean="0"/>
              <a:t> وغير ذلك.</a:t>
            </a:r>
            <a:endParaRPr lang="en-US" dirty="0" smtClean="0"/>
          </a:p>
          <a:p>
            <a:pPr rtl="1"/>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12- </a:t>
            </a:r>
            <a:r>
              <a:rPr lang="ar-SA" b="1" dirty="0" smtClean="0">
                <a:solidFill>
                  <a:srgbClr val="FF0000"/>
                </a:solidFill>
              </a:rPr>
              <a:t>منهج الباحث في بحث الموضوع. </a:t>
            </a:r>
            <a:r>
              <a:rPr lang="ar-SA" b="1" dirty="0" smtClean="0"/>
              <a:t>فيرسم الباحث منهجه في بحث الموضوع ، من حيث منهجه في جمع المادة العلمية، ومن حيث منهجه الفكري في الاستفادة من المادة العلمية في بناء البحث ، فبأيها يأخذ ؟ أيأخذ بالمنهج </a:t>
            </a:r>
            <a:r>
              <a:rPr lang="ar-SA" b="1" dirty="0" err="1" smtClean="0"/>
              <a:t>الإستنباطي</a:t>
            </a:r>
            <a:r>
              <a:rPr lang="ar-SA" b="1" dirty="0" smtClean="0"/>
              <a:t> أم يأخذ بالمنهج </a:t>
            </a:r>
            <a:endParaRPr lang="en-US" b="1" dirty="0" smtClean="0"/>
          </a:p>
          <a:p>
            <a:pPr lvl="0" rtl="1"/>
            <a:r>
              <a:rPr lang="ar-SA" b="1" dirty="0" smtClean="0"/>
              <a:t>الوصفي ... </a:t>
            </a:r>
            <a:r>
              <a:rPr lang="ar-SA" b="1" dirty="0" err="1" smtClean="0"/>
              <a:t>ألخ</a:t>
            </a:r>
            <a:r>
              <a:rPr lang="ar-SA" b="1" dirty="0" smtClean="0"/>
              <a:t>، ومن حيث منهجه في الألفاظ والأساليب التي يصوغ </a:t>
            </a:r>
            <a:r>
              <a:rPr lang="ar-SA" b="1" dirty="0" err="1" smtClean="0"/>
              <a:t>بها</a:t>
            </a:r>
            <a:r>
              <a:rPr lang="ar-SA" b="1" dirty="0" smtClean="0"/>
              <a:t> المادة العلمية ، ومن حيث منهجه في بحث التعريفات ومن حيث منهجه في بحث المسائل الخلافية ، ومن حيث منهجه في المصطلحات وما ورد في البحث من أسماء لمسائل من حيث بيان مدلولاتها أو عدم ذلك. </a:t>
            </a:r>
            <a:endParaRPr lang="en-US" dirty="0" smtClean="0"/>
          </a:p>
          <a:p>
            <a:pPr rtl="1"/>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ومن حيث منهجه في ما يوضع في الحاشية ، ومن حيث منهجه في الأحاديث من حيث تخريجها وبيان درجتها والحكم عليها قبولاً أو رداً أو عدم ذلك ، ومن حيث منهجه في الأعلام الذين ورد ذكرهم في البحث من حيث الترجمة لهم أو عدم ذلك، من حيث منهجه في الآيات القرآنية رسماً وعزواً إلى سورها أو عد ذلك ، ومن حيث منهجه في الأبيات الشعرية من حيث نسبتها إلى قائلها أو عدم ذلك, ومن حيث منهجه في الفهرسة للمصادر والأعلام والآيات القرآنية والأحاديث النبوية والأبيات الشعرية ، إلى غير ذلك مما يحتاجه البحث من فهارس.</a:t>
            </a:r>
            <a:endParaRPr lang="en-US" dirty="0" smtClean="0"/>
          </a:p>
          <a:p>
            <a:pPr rtl="1"/>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13- </a:t>
            </a:r>
            <a:r>
              <a:rPr lang="ar-SA" b="1" dirty="0" smtClean="0">
                <a:solidFill>
                  <a:srgbClr val="FF0000"/>
                </a:solidFill>
              </a:rPr>
              <a:t>بيان المراد بالمصطلحات التي جرى استعمالها في البحث .</a:t>
            </a:r>
            <a:endParaRPr lang="en-US" dirty="0" smtClean="0">
              <a:solidFill>
                <a:srgbClr val="FF0000"/>
              </a:solidFill>
            </a:endParaRPr>
          </a:p>
          <a:p>
            <a:pPr lvl="0" rtl="1"/>
            <a:r>
              <a:rPr lang="ar-SA" b="1" dirty="0" smtClean="0"/>
              <a:t>14</a:t>
            </a:r>
            <a:r>
              <a:rPr lang="ar-SA" b="1" dirty="0" smtClean="0">
                <a:solidFill>
                  <a:srgbClr val="FF0000"/>
                </a:solidFill>
              </a:rPr>
              <a:t>- الجهد الذي بذله الباحث في بحث الموضوع </a:t>
            </a:r>
            <a:r>
              <a:rPr lang="ar-SA" b="1" dirty="0" smtClean="0"/>
              <a:t>. وفي هذا يذكر الباحث ما بذله في سبيل هذا البحث من جهد ، سواء كان جهداً فكرياً ، أم جهداً بدنياً ، أم جهداً مالياً، معطياً خلاصة عن الطرق التي أمكن القيام </a:t>
            </a:r>
            <a:r>
              <a:rPr lang="ar-SA" b="1" dirty="0" err="1" smtClean="0"/>
              <a:t>بها</a:t>
            </a:r>
            <a:r>
              <a:rPr lang="ar-SA" b="1" dirty="0" smtClean="0"/>
              <a:t> ، وتم بذل جهده فيها ، من أجل الحصول على النتائج التي توصل إليها البحث </a:t>
            </a:r>
            <a:endParaRPr lang="en-US" dirty="0" smtClean="0"/>
          </a:p>
          <a:p>
            <a:pPr rtl="1"/>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15- </a:t>
            </a:r>
            <a:r>
              <a:rPr lang="ar-SA" b="1" dirty="0" smtClean="0">
                <a:solidFill>
                  <a:srgbClr val="FF0000"/>
                </a:solidFill>
              </a:rPr>
              <a:t>الصعوبات التي  واجهت الباحث في بحث الموضوع . </a:t>
            </a:r>
          </a:p>
          <a:p>
            <a:pPr rtl="1"/>
            <a:r>
              <a:rPr lang="ar-SA" b="1" dirty="0" smtClean="0"/>
              <a:t>فيذكر الباحث الصعوبات التي واجهته في البحث في مختلف مراحله من بحثه عن المصادر ، وجمع للمادة ، واستنباط منها ... </a:t>
            </a:r>
            <a:r>
              <a:rPr lang="ar-SA" b="1" dirty="0" err="1" smtClean="0"/>
              <a:t>إلخ</a:t>
            </a:r>
            <a:r>
              <a:rPr lang="ar-SA" b="1" dirty="0" smtClean="0"/>
              <a:t> ، ويذكر الوسائل التي اتبعها للتغلب على هذه الصعوبات . وعلى الباحث أن يبدو في هذا الأمر وفي غيره مما يذكره صادقاً ، متواضعاً ، ملتمساً الصواب حيث وجد ،</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فلا يدعي ما لم يقم </a:t>
            </a:r>
            <a:r>
              <a:rPr lang="ar-SA" b="1" dirty="0" err="1" smtClean="0"/>
              <a:t>به</a:t>
            </a:r>
            <a:r>
              <a:rPr lang="ar-SA" b="1" dirty="0" smtClean="0"/>
              <a:t> ولا </a:t>
            </a:r>
            <a:r>
              <a:rPr lang="ar-SA" b="1" dirty="0" err="1" smtClean="0"/>
              <a:t>يتكثر</a:t>
            </a:r>
            <a:r>
              <a:rPr lang="ar-SA" b="1" dirty="0" smtClean="0"/>
              <a:t> ، ولا يعجب بما وصل إليه ولا يتكبر ، ولا يسول لنفسه أنه استولى فيه بحثه على صواب الرأي ، بل الخير أن يشير إلى جهده الذي بذله في صدق وتواضع ورغبة في الوصول إلى الحق ، تاركاً للقارئ تقديره وتقويمه .</a:t>
            </a:r>
            <a:endParaRPr lang="en-US" dirty="0" smtClean="0"/>
          </a:p>
          <a:p>
            <a:pPr rtl="1"/>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16- </a:t>
            </a:r>
            <a:r>
              <a:rPr lang="ar-SA" b="1" dirty="0" smtClean="0">
                <a:solidFill>
                  <a:srgbClr val="FF0000"/>
                </a:solidFill>
              </a:rPr>
              <a:t>الشكر والتقدير لمن ساعد في إعداد البحث وإخراجه .</a:t>
            </a:r>
          </a:p>
          <a:p>
            <a:pPr lvl="0" rtl="1"/>
            <a:r>
              <a:rPr lang="ar-SA" b="1" dirty="0" smtClean="0"/>
              <a:t> ويرى بعض الكاتبين في منهج البحث أن يخصص لهذه النقطة ورقة مستقلة تلي ورقة العنوان مباشرة، ويكون عنوانها : تقدير واعتراف ،أو :شكر وتقدير ، أو نحو ذلك .</a:t>
            </a:r>
            <a:endParaRPr lang="en-US" dirty="0" smtClean="0"/>
          </a:p>
          <a:p>
            <a:pPr rtl="1"/>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فيشكر الله قبل كل شيء على ما يسر من إتمام البحث ، ثم يشكر الهيئة التي رشحته للبحث (إذا كان عضو بعثة أو معيداً أو غير ذلك ) ويشكر الدولة التي استضافته ، والجامعة التي قبلته ، والكلية التي ضمته والقسم الذي رعاه وتخصص فيه . ثم يشكر الأستاذ الذي أشرف على بحثه ووجهه أو أرشده.</a:t>
            </a: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ثم يذكر باختصار جهات وأشخاصاً آخرين قدموا له مساعدة ملموسة، ويشمل ذلك </a:t>
            </a:r>
            <a:endParaRPr lang="en-US" dirty="0" smtClean="0"/>
          </a:p>
          <a:p>
            <a:pPr lvl="0" rtl="1"/>
            <a:r>
              <a:rPr lang="ar-SA" b="1" dirty="0" smtClean="0"/>
              <a:t>1- جامعات كان لها مساعدة في بحثه . </a:t>
            </a:r>
            <a:endParaRPr lang="en-US" dirty="0" smtClean="0"/>
          </a:p>
          <a:p>
            <a:pPr lvl="0" rtl="1"/>
            <a:r>
              <a:rPr lang="ar-SA" b="1" dirty="0" smtClean="0"/>
              <a:t>2- دوائر حكوميه قدمت له شيئاً أعانه في بحثه .</a:t>
            </a:r>
            <a:endParaRPr lang="en-US" dirty="0" smtClean="0"/>
          </a:p>
          <a:p>
            <a:pPr lvl="0" rtl="1"/>
            <a:r>
              <a:rPr lang="ar-SA" b="1" dirty="0" smtClean="0"/>
              <a:t>3- مكتبات كان لها أثر ملموس في بحثه . </a:t>
            </a:r>
            <a:endParaRPr lang="en-US" dirty="0" smtClean="0"/>
          </a:p>
          <a:p>
            <a:pPr lvl="0" rtl="1"/>
            <a:r>
              <a:rPr lang="ar-SA" b="1" dirty="0" smtClean="0"/>
              <a:t>4- دور تعليم أمدته بشيء استفاد منه في بحثه . </a:t>
            </a:r>
            <a:endParaRPr lang="en-US" dirty="0" smtClean="0"/>
          </a:p>
          <a:p>
            <a:r>
              <a:rPr lang="ar-SA" b="1" dirty="0" smtClean="0"/>
              <a:t>5- أساتذة آخرين غير المشرف وجهوه وساعدوه .</a:t>
            </a: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6- إخواناً وزملاء قدموا له مساعدات كان لها أثر في بحثه .</a:t>
            </a:r>
            <a:endParaRPr lang="en-US" dirty="0" smtClean="0"/>
          </a:p>
          <a:p>
            <a:pPr lvl="0" rtl="1"/>
            <a:r>
              <a:rPr lang="ar-SA" b="1" dirty="0" smtClean="0"/>
              <a:t>7- أفراداً أعاروه مخطوطات أو كتباً نادرة .</a:t>
            </a:r>
            <a:endParaRPr lang="en-US" dirty="0" smtClean="0"/>
          </a:p>
          <a:p>
            <a:pPr lvl="0" rtl="1"/>
            <a:r>
              <a:rPr lang="ar-SA" b="1" dirty="0" smtClean="0"/>
              <a:t>8- مدير مكتبة أو أميناً لها قدم له تسهيلات ذات قيمه .</a:t>
            </a:r>
            <a:endParaRPr lang="en-US" dirty="0" smtClean="0"/>
          </a:p>
          <a:p>
            <a:pPr lvl="0" rtl="1"/>
            <a:r>
              <a:rPr lang="ar-SA" b="1" dirty="0" smtClean="0"/>
              <a:t>9- موظفاً في مكتبة   لمس منه تعاوناً كان له الأثر الجيد .</a:t>
            </a:r>
            <a:endParaRPr lang="en-US" dirty="0" smtClean="0"/>
          </a:p>
          <a:p>
            <a:pPr rtl="1"/>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وعلى الباحث وهو يكتب الشكر أن يتذكر أن يكتبه في صدر بحث علمي ، يتحرى الحقيقة ، ويلتزم الصدق ، ويتوخى الموضوعية  ، وينبذ المجاملة والنفاق ، وعلى هذا فلا يكتب في الشكر والتقدير إلا ما هو حق وصدق ، ولا يبالغ فيه بتجاوز الحقيقة ، أو بطول الذي قد يفقده أثره الحقيقي ولا يحمل من قدموا له هذه المساعدات مسئولية البحث، ولا ما جاء فيه من معلومات وآراء. </a:t>
            </a:r>
            <a:endParaRPr lang="en-US" dirty="0" smtClean="0"/>
          </a:p>
          <a:p>
            <a:pPr rtl="1"/>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هذه هي الأمور التي ينبغي أن توضع في المقدمة ولا شك أن مادتها تختلف باختلاف البحوث ،وباختلاف الباحثين وباختلاف الظروف المحيطة بالبحث والباحث ، وبالعوامل الأخرى التي لها أثر في منهج البحث ، ولا بد أن يشير الباحث إلى كل ذلك . وقد جرت العادة بتذييل المقدمة باسم الباحث وعنوانه مشفوعاُ بتاريخ كتابتها . </a:t>
            </a:r>
            <a:endParaRPr lang="en-US" dirty="0" smtClean="0"/>
          </a:p>
          <a:p>
            <a:pPr rtl="1"/>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خاتمة البحث : </a:t>
            </a:r>
            <a:endParaRPr lang="en-US" dirty="0" smtClean="0">
              <a:solidFill>
                <a:srgbClr val="FF0000"/>
              </a:solidFill>
            </a:endParaRPr>
          </a:p>
          <a:p>
            <a:pPr rtl="1"/>
            <a:r>
              <a:rPr lang="ar-SA" b="1" dirty="0" smtClean="0">
                <a:solidFill>
                  <a:srgbClr val="FF0000"/>
                </a:solidFill>
              </a:rPr>
              <a:t>معنى الخاتمة في اللغة ، </a:t>
            </a:r>
            <a:r>
              <a:rPr lang="ar-SA" b="1" dirty="0" smtClean="0"/>
              <a:t>والمراد </a:t>
            </a:r>
            <a:r>
              <a:rPr lang="ar-SA" b="1" dirty="0" err="1" smtClean="0"/>
              <a:t>بها</a:t>
            </a:r>
            <a:r>
              <a:rPr lang="ar-SA" b="1" dirty="0" smtClean="0"/>
              <a:t> هنا :</a:t>
            </a:r>
            <a:endParaRPr lang="en-US" dirty="0" smtClean="0"/>
          </a:p>
          <a:p>
            <a:pPr rtl="1"/>
            <a:r>
              <a:rPr lang="ar-SA" b="1" dirty="0" smtClean="0"/>
              <a:t>الخاتمة تقوم على ثلاثة حروف أصول،هي الخاء والتاء والميم،وهي كما يقول ابن فارس:((أصل واحد،وهو بلوغ آخر الشيء،يقال:ختمت العمل،وختم القارئ السورة،فأما الختم،وهو الطبع على الشيء،فذلك من الباب أيضا؛لأن الطبع على الشيء لا يكون إلا بعد بلوغ آخره.....</a:t>
            </a:r>
            <a:endParaRPr lang="en-US" dirty="0" smtClean="0"/>
          </a:p>
          <a:p>
            <a:pPr rtl="1"/>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والنبي</a:t>
            </a:r>
            <a:r>
              <a:rPr lang="en-US" b="1" dirty="0" smtClean="0">
                <a:sym typeface="AGA Arabesque"/>
              </a:rPr>
              <a:t></a:t>
            </a:r>
            <a:r>
              <a:rPr lang="ar-SA" b="1" dirty="0" smtClean="0"/>
              <a:t> خاتم الأنبياء؛ لأنه آخرهم،وختام كل مشروب آخره،قال الله تعالى:</a:t>
            </a:r>
            <a:r>
              <a:rPr lang="en-US" b="1" dirty="0" smtClean="0"/>
              <a:t>)</a:t>
            </a:r>
            <a:r>
              <a:rPr lang="ar-SA" b="1" dirty="0" smtClean="0"/>
              <a:t>ختامه مسك) أي إن آخر ما يجدونه منه عند شربهم إياه رائحة المسك)).</a:t>
            </a:r>
            <a:endParaRPr lang="en-US" dirty="0" smtClean="0"/>
          </a:p>
          <a:p>
            <a:pPr rtl="1"/>
            <a:r>
              <a:rPr lang="ar-SA" b="1" dirty="0" smtClean="0"/>
              <a:t> </a:t>
            </a:r>
            <a:endParaRPr lang="en-US" dirty="0" smtClean="0"/>
          </a:p>
          <a:p>
            <a:pPr rtl="1"/>
            <a:r>
              <a:rPr lang="ar-SA" b="1" dirty="0" smtClean="0"/>
              <a:t>والمراد بالخاتمة هنا:آخر البحث مما يرسم خلاصته ويوضح نتائجه ويرصد توصياته.</a:t>
            </a:r>
            <a:endParaRPr lang="en-US" dirty="0" smtClean="0"/>
          </a:p>
          <a:p>
            <a:pPr rtl="1"/>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أهمية الخاتمة:</a:t>
            </a:r>
            <a:endParaRPr lang="en-US" dirty="0" smtClean="0"/>
          </a:p>
          <a:p>
            <a:pPr rtl="1"/>
            <a:r>
              <a:rPr lang="ar-SA" b="1" dirty="0" smtClean="0"/>
              <a:t>الخاتمة كما قلنا: عبارة عن رسم خلاصة للبحث وإعطاء سورة سريعة عن نتائجه،ورصد للتوصيات التي هدى البحث إليها.</a:t>
            </a:r>
            <a:endParaRPr lang="en-US" dirty="0" smtClean="0"/>
          </a:p>
          <a:p>
            <a:pPr rtl="1"/>
            <a:r>
              <a:rPr lang="ar-SA" b="1" dirty="0" smtClean="0"/>
              <a:t>ونتائج البحث التي تضمها الخاتمة،هي أهم جزء في البحث؛إذ البحث كله لا يعني القارئ في شيء حتى تقدم له نتائجه؛إذ إنها الإسهام الأصيل والإضافة العلمية التي تهم القارئ،وهي الدليل الواضح على قيمة البحث وعلى مستوى الباحث.</a:t>
            </a:r>
            <a:endParaRPr lang="en-US" dirty="0" smtClean="0"/>
          </a:p>
          <a:p>
            <a:pPr rtl="1"/>
            <a:r>
              <a:rPr lang="ar-SA" b="1" dirty="0" smtClean="0"/>
              <a:t> </a:t>
            </a:r>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هذا علاوة على أنه يغلب على القارئ أن يطلع على الخاتمة قبل اطلاعه على البحث؛ليقرر ما إذا كان البحث يستحق القراءة أولاً ومن هنا يتبين أهمية الخاتمة.</a:t>
            </a:r>
            <a:endParaRPr lang="en-US" dirty="0" smtClean="0"/>
          </a:p>
          <a:p>
            <a:pPr rtl="1"/>
            <a:r>
              <a:rPr lang="ar-SA" b="1" dirty="0" smtClean="0"/>
              <a:t>وإذا كانت الخاتمة بهذه الأهمية فيجب عند كتابتها العناية التامة بالأفكار قوة ووضوحاً وترتيباً،وبالأسلوب قوة ووضوحاُ وسلاسة وتشويقاً للقارئ ما تقدم يكون في البحوث التي لها نتائج خاصة،تستخلص من البحث كله.</a:t>
            </a:r>
            <a:endParaRPr lang="en-US" dirty="0" smtClean="0"/>
          </a:p>
          <a:p>
            <a:pPr rtl="1"/>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en-US" b="1" dirty="0" smtClean="0"/>
              <a:t> </a:t>
            </a:r>
            <a:r>
              <a:rPr lang="ar-SA" b="1" dirty="0" smtClean="0"/>
              <a:t>((وقد يستغنى في بعض الحالات عن الخاتمة،وإنما يتوقف ذلك على موضوع البحث وطبيعته؛لأن هناك بحوثاً لا تحتاج إلى خاتمة خاصة؛لسببين، وأولهما:لتجنب التكرار إذ إن النتائج قد ذكرت في المقدمة وثانيهما:لأن الموضوع المختار قد لا يحتاج بطبيعته إلى الخاتمة)).</a:t>
            </a:r>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مكان الخاتمة ووقت كتابتها: </a:t>
            </a:r>
            <a:endParaRPr lang="en-US" dirty="0" smtClean="0">
              <a:solidFill>
                <a:srgbClr val="FF0000"/>
              </a:solidFill>
            </a:endParaRPr>
          </a:p>
          <a:p>
            <a:pPr rtl="1"/>
            <a:r>
              <a:rPr lang="ar-SA" b="1" dirty="0" smtClean="0"/>
              <a:t>مكان الخاتمة في آخر البحث جاءت الخاتمة تالية لنص البحث وقبل الملحقات أما وقت كتابتها،فبعد الانتهاء من بحث الموضوع وكتابته ولكن المقصود في الخاتمة لا يساعد على هذه الاتجاهات ومن أجل تحقيق المقصود بالخاتمة ينبغي أن يوضع فيها ما يأتي:</a:t>
            </a:r>
            <a:endParaRPr lang="en-US" dirty="0" smtClean="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1- خلاصة البحث:يرسم الباحث خلاصة البحث،وذلك بالتعرض لعناوينه الرئيسية وموضوعاته وأفكاره الرئيسية بصورة مختصرة وعليه وهو يعرض ذلك أن يعلم أن أهم شيء في البحث هو نتائجه التي انتهى إليها،لذلك يعرض هذه الخلاصة وكأنها مقدمات يقصد منها أن تقود إلى أهم شيء في البحث،وهو نتائجه وفي سبيل ذلك ينبغي التركيز على بعض النقاط الرئيسية والأفكار ذات الصلة الوثيقة بنتائج البحث وتحليلها.</a:t>
            </a:r>
            <a:endParaRPr lang="en-US" dirty="0" smtClean="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2- أهم النتائج التي انتهى إليها الباحث:يرسم الباحث صورة سريعة لما استطاع أن يسهم </a:t>
            </a:r>
            <a:r>
              <a:rPr lang="ar-SA" b="1" dirty="0" err="1" smtClean="0"/>
              <a:t>به</a:t>
            </a:r>
            <a:r>
              <a:rPr lang="ar-SA" b="1" dirty="0" smtClean="0"/>
              <a:t> في خدمة العلم بهذا الإنتاج ويرسم في هذه الصورة مواطن الكشف والتجديد في البحث، وآراءه ووجهات نظره سواء بالنسبة لجوهر الموضوع أم بالنسبة لجزئياته،ويرسم النتائج التي انتهى إليها البحث ومدى قوة هذه النتائج أو ضعفها.	</a:t>
            </a:r>
            <a:endParaRPr lang="en-US" dirty="0" smtClean="0"/>
          </a:p>
          <a:p>
            <a:pPr rtl="1"/>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3- المقترحات التي هدى إليها البحث:كذلك يرسم الباحث مقترحات وتوصيات عن أمور جديرة بالاهتمام والإبراز وجذب انتباه القارئ انقدحت في ذهنه من خلال بحثه وهي تستحق البحث،لكنه لم يتمكن هو لظروف ما من القيام </a:t>
            </a:r>
            <a:r>
              <a:rPr lang="ar-SA" b="1" dirty="0" err="1" smtClean="0"/>
              <a:t>بها</a:t>
            </a:r>
            <a:r>
              <a:rPr lang="ar-SA" b="1" dirty="0" smtClean="0"/>
              <a:t> ويوصي من تمكنه أهليته وظروفه أن يسير </a:t>
            </a:r>
            <a:r>
              <a:rPr lang="ar-SA" b="1" dirty="0" err="1" smtClean="0"/>
              <a:t>بها</a:t>
            </a:r>
            <a:r>
              <a:rPr lang="ar-SA" b="1" dirty="0" smtClean="0"/>
              <a:t> مرحلة إلى الأمام. </a:t>
            </a:r>
            <a:endParaRPr lang="en-US" dirty="0" smtClean="0"/>
          </a:p>
          <a:p>
            <a:pPr rtl="1"/>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2376</Words>
  <PresentationFormat>A4 Paper (210x297 mm)</PresentationFormat>
  <Paragraphs>88</Paragraphs>
  <Slides>42</Slides>
  <Notes>0</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Office Theme</vt:lpstr>
      <vt:lpstr>Slide 1</vt:lpstr>
      <vt:lpstr>المحاضرة الثامنة مقدمة البحث وخاتمته</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Company>7\4\2011</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cp:lastModifiedBy>almas</cp:lastModifiedBy>
  <cp:revision>1</cp:revision>
  <dcterms:modified xsi:type="dcterms:W3CDTF">2013-04-03T02:58:53Z</dcterms:modified>
</cp:coreProperties>
</file>