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0" r:id="rId2"/>
    <p:sldId id="257" r:id="rId3"/>
    <p:sldId id="301" r:id="rId4"/>
    <p:sldId id="314" r:id="rId5"/>
    <p:sldId id="302" r:id="rId6"/>
    <p:sldId id="303" r:id="rId7"/>
    <p:sldId id="304" r:id="rId8"/>
    <p:sldId id="305" r:id="rId9"/>
    <p:sldId id="306" r:id="rId10"/>
    <p:sldId id="334" r:id="rId11"/>
    <p:sldId id="307" r:id="rId12"/>
    <p:sldId id="308" r:id="rId13"/>
    <p:sldId id="309" r:id="rId14"/>
    <p:sldId id="310" r:id="rId15"/>
    <p:sldId id="311" r:id="rId16"/>
    <p:sldId id="312" r:id="rId17"/>
    <p:sldId id="313" r:id="rId18"/>
    <p:sldId id="315" r:id="rId19"/>
    <p:sldId id="316" r:id="rId20"/>
    <p:sldId id="317" r:id="rId21"/>
    <p:sldId id="318" r:id="rId22"/>
    <p:sldId id="319" r:id="rId23"/>
    <p:sldId id="320" r:id="rId24"/>
    <p:sldId id="321" r:id="rId25"/>
    <p:sldId id="322" r:id="rId26"/>
    <p:sldId id="323" r:id="rId27"/>
    <p:sldId id="324" r:id="rId28"/>
    <p:sldId id="325" r:id="rId29"/>
    <p:sldId id="335" r:id="rId30"/>
    <p:sldId id="336" r:id="rId31"/>
    <p:sldId id="326" r:id="rId32"/>
    <p:sldId id="327" r:id="rId33"/>
    <p:sldId id="328" r:id="rId34"/>
    <p:sldId id="329" r:id="rId35"/>
    <p:sldId id="330" r:id="rId36"/>
    <p:sldId id="331" r:id="rId37"/>
    <p:sldId id="332" r:id="rId38"/>
    <p:sldId id="333" r:id="rId39"/>
    <p:sldId id="266" r:id="rId4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106" d="100"/>
          <a:sy n="106" d="100"/>
        </p:scale>
        <p:origin x="780" y="73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التاسعة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ملحقات البحث وأنواع الفهارس</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ملحقات البحث ووثائقه:</a:t>
            </a:r>
            <a:endParaRPr lang="en-US" dirty="0" smtClean="0">
              <a:solidFill>
                <a:srgbClr val="FF0000"/>
              </a:solidFill>
            </a:endParaRPr>
          </a:p>
          <a:p>
            <a:pPr rtl="1"/>
            <a:r>
              <a:rPr lang="ar-SA" b="1" dirty="0" smtClean="0"/>
              <a:t>معنى الملحقات في اللغة، والمراد </a:t>
            </a:r>
            <a:r>
              <a:rPr lang="ar-SA" b="1" dirty="0" err="1" smtClean="0"/>
              <a:t>بها</a:t>
            </a:r>
            <a:r>
              <a:rPr lang="ar-SA" b="1" dirty="0" smtClean="0"/>
              <a:t> هنا:</a:t>
            </a:r>
            <a:endParaRPr lang="en-US" dirty="0" smtClean="0"/>
          </a:p>
          <a:p>
            <a:pPr rtl="1"/>
            <a:r>
              <a:rPr lang="ar-SA" b="1" dirty="0" smtClean="0"/>
              <a:t>الملحقات جمع " ملحق" والملحق في اللغة يقوم على ثلاثة حروف أصول هي اللام والحاء والقاف، وهي كما يقول ابن فارس ((أصل يدل على إدراك شيء وبلوغه إلى غيره، يقال: لحق فلان فلاناً فهو لاحق ولحقته : اتبعته)).</a:t>
            </a:r>
            <a:endParaRPr lang="en-US" dirty="0" smtClean="0"/>
          </a:p>
          <a:p>
            <a:pPr rtl="1"/>
            <a:r>
              <a:rPr lang="ar-SA" b="1" dirty="0" smtClean="0"/>
              <a:t>ويقول الفيروز آبادي : (( اللحق محركة  شيء يلحق بالأول)).</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فالملحق  لغة: الذي اتبع بغيره والمراد بالملحق هنا : ما ليس من صميم موضوع البحث وليس وثيق الصلة </a:t>
            </a:r>
            <a:r>
              <a:rPr lang="ar-SA" b="1" dirty="0" err="1" smtClean="0"/>
              <a:t>به</a:t>
            </a:r>
            <a:r>
              <a:rPr lang="ar-SA" b="1" dirty="0" smtClean="0"/>
              <a:t>، لكنه مفيد في الموضوع؛ لما له من صلة </a:t>
            </a:r>
            <a:r>
              <a:rPr lang="ar-SA" b="1" dirty="0" err="1" smtClean="0"/>
              <a:t>به</a:t>
            </a:r>
            <a:r>
              <a:rPr lang="ar-SA" b="1" dirty="0" smtClean="0"/>
              <a:t> وإن كانت غير وثيقة.ويسمى ملحقاً لأن الباحث يذكره بعد نص البحث تابعاً له .ولهذا فإن بعض الكاتبين في مناهج البحث يسمى الملحق والفهارس، كفهرس المصادر، وفهرس الأعلام ، وفهرس البلدان والأماكن وغيرها، يسميها توابع؛ لأنها تتبع البحث عادة ، ولا تدخل في جوهره.</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أسباب وضع الملحقات في المكان الخاص </a:t>
            </a:r>
            <a:r>
              <a:rPr lang="ar-SA" b="1" dirty="0" err="1" smtClean="0">
                <a:solidFill>
                  <a:srgbClr val="FF0000"/>
                </a:solidFill>
              </a:rPr>
              <a:t>بها</a:t>
            </a:r>
            <a:r>
              <a:rPr lang="ar-SA" b="1" dirty="0" smtClean="0">
                <a:solidFill>
                  <a:srgbClr val="FF0000"/>
                </a:solidFill>
              </a:rPr>
              <a:t>:</a:t>
            </a:r>
            <a:endParaRPr lang="en-US" dirty="0" smtClean="0">
              <a:solidFill>
                <a:srgbClr val="FF0000"/>
              </a:solidFill>
            </a:endParaRPr>
          </a:p>
          <a:p>
            <a:pPr rtl="1"/>
            <a:r>
              <a:rPr lang="ar-SA" b="1" dirty="0" smtClean="0"/>
              <a:t>الأفضل ألا يقدم الباحث على وضع ملحق للبحث ما دام ذلك ممكناً فإذا دعت الحاجة إلى وضعه، كأن يكون هناك أمور مفيدة لكن ليس لها علاقة وثيقة بالموضوع ، فإن هذا يخول للباحث أن يقدم على وضعه في بحثه.ولكن ينبغي أن يضعه في مكان خاص </a:t>
            </a:r>
            <a:r>
              <a:rPr lang="ar-SA" b="1" dirty="0" err="1" smtClean="0"/>
              <a:t>به</a:t>
            </a:r>
            <a:r>
              <a:rPr lang="ar-SA" b="1" dirty="0" smtClean="0"/>
              <a:t> ، ولا يضعه في صلب البحث، وذلك حتى يتحاشى الاستطراد ، وحتى لا يقطع انسجام الموضوع وتسلسل الأفكار. وينبغي أن يكون الإقدام على وضع الملحقات كما قلنا مربوطاً بالحاجة إليها، دون أن يتجاوز الأمر ضم أمور لا علاقة لها بالبحث.</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ما ينبغي أن يوضع في الملحقات:</a:t>
            </a:r>
            <a:endParaRPr lang="en-US" dirty="0" smtClean="0">
              <a:solidFill>
                <a:srgbClr val="FF0000"/>
              </a:solidFill>
            </a:endParaRPr>
          </a:p>
          <a:p>
            <a:pPr rtl="1"/>
            <a:r>
              <a:rPr lang="ar-SA" b="1" dirty="0" smtClean="0"/>
              <a:t>يوضع في الملحقات الأمور الآتية:</a:t>
            </a:r>
            <a:endParaRPr lang="en-US" dirty="0" smtClean="0"/>
          </a:p>
          <a:p>
            <a:pPr lvl="0" rtl="1"/>
            <a:r>
              <a:rPr lang="ar-SA" b="1" dirty="0" smtClean="0"/>
              <a:t>1- ما للموضوع فائدة منه، ولكنه ليس وثيق الصلة </a:t>
            </a:r>
            <a:r>
              <a:rPr lang="ar-SA" b="1" dirty="0" err="1" smtClean="0"/>
              <a:t>به</a:t>
            </a:r>
            <a:r>
              <a:rPr lang="ar-SA" b="1" dirty="0" smtClean="0"/>
              <a:t>.</a:t>
            </a:r>
            <a:endParaRPr lang="en-US" dirty="0" smtClean="0"/>
          </a:p>
          <a:p>
            <a:pPr lvl="0" rtl="1"/>
            <a:r>
              <a:rPr lang="ar-SA" b="1" dirty="0" smtClean="0"/>
              <a:t>2- </a:t>
            </a:r>
            <a:r>
              <a:rPr lang="ar-SA" b="1" dirty="0" err="1" smtClean="0"/>
              <a:t>الاستبانات</a:t>
            </a:r>
            <a:r>
              <a:rPr lang="ar-SA" b="1" dirty="0" smtClean="0"/>
              <a:t> ، والرسائل الشخصية، والأسئلة الخاصة التي أقام الباحث عليها بعض نتائج بحثه.</a:t>
            </a:r>
            <a:endParaRPr lang="en-US" dirty="0" smtClean="0"/>
          </a:p>
          <a:p>
            <a:pPr lvl="0" rtl="1"/>
            <a:r>
              <a:rPr lang="en-US" b="1" dirty="0" smtClean="0"/>
              <a:t> </a:t>
            </a:r>
            <a:r>
              <a:rPr lang="ar-SA" b="1" dirty="0" smtClean="0"/>
              <a:t>3- الخرائط ونماذج الأشكال.</a:t>
            </a:r>
            <a:endParaRPr lang="en-US" dirty="0" smtClean="0"/>
          </a:p>
          <a:p>
            <a:pPr lvl="0" rtl="1"/>
            <a:r>
              <a:rPr lang="ar-SA" b="1" dirty="0" smtClean="0"/>
              <a:t>4- الجداول.</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الإحصاءات الخاصة.</a:t>
            </a:r>
            <a:endParaRPr lang="en-US" dirty="0" smtClean="0"/>
          </a:p>
          <a:p>
            <a:pPr lvl="0" rtl="1"/>
            <a:r>
              <a:rPr lang="ar-SA" b="1" dirty="0" smtClean="0"/>
              <a:t>6- الرسوم البيانية.</a:t>
            </a:r>
            <a:endParaRPr lang="en-US" dirty="0" smtClean="0"/>
          </a:p>
          <a:p>
            <a:pPr lvl="0" rtl="1"/>
            <a:r>
              <a:rPr lang="ar-SA" b="1" dirty="0" smtClean="0"/>
              <a:t>7- وسائل الإيضاح.</a:t>
            </a:r>
            <a:endParaRPr lang="en-US" dirty="0" smtClean="0"/>
          </a:p>
          <a:p>
            <a:pPr lvl="0" rtl="1"/>
            <a:r>
              <a:rPr lang="ar-SA" b="1" dirty="0" smtClean="0"/>
              <a:t>8- فصل خاص من كتاب له صلة بموضوع البحث.</a:t>
            </a:r>
            <a:endParaRPr lang="en-US" dirty="0" smtClean="0"/>
          </a:p>
          <a:p>
            <a:pPr lvl="0" rtl="1"/>
            <a:r>
              <a:rPr lang="ar-SA" b="1" dirty="0" smtClean="0"/>
              <a:t>9- صور لبعض صفحات مخطوط أو أكثر.</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معنى الوثائق في اللغة والمراد </a:t>
            </a:r>
            <a:r>
              <a:rPr lang="ar-SA" b="1" dirty="0" err="1" smtClean="0">
                <a:solidFill>
                  <a:srgbClr val="FF0000"/>
                </a:solidFill>
              </a:rPr>
              <a:t>بها</a:t>
            </a:r>
            <a:r>
              <a:rPr lang="ar-SA" b="1" dirty="0" smtClean="0">
                <a:solidFill>
                  <a:srgbClr val="FF0000"/>
                </a:solidFill>
              </a:rPr>
              <a:t> هنا:</a:t>
            </a:r>
            <a:endParaRPr lang="en-US" dirty="0" smtClean="0">
              <a:solidFill>
                <a:srgbClr val="FF0000"/>
              </a:solidFill>
            </a:endParaRPr>
          </a:p>
          <a:p>
            <a:pPr rtl="1"/>
            <a:r>
              <a:rPr lang="ar-SA" b="1" dirty="0" smtClean="0"/>
              <a:t>الوثائق جمع وثيقة، والوثيق في اللغة تقوم على ثلاثة حروف أصول، وهي الواو ، والثاء ، والقاف، وهي كما يقول ابن فارس: (( كلمة تدل على عقد وإحكام ، ووثقت الشيء : أحكمته . والميثاق : العهد المحكم )).</a:t>
            </a:r>
            <a:endParaRPr lang="en-US" dirty="0" smtClean="0"/>
          </a:p>
          <a:p>
            <a:pPr rtl="1"/>
            <a:r>
              <a:rPr lang="ar-SA" b="1" dirty="0" smtClean="0"/>
              <a:t>وقال الفيروز آبادي : الوثيق المحكم وأخذ بالوثيقة في أمره أي بالثقة. </a:t>
            </a:r>
            <a:r>
              <a:rPr lang="ar-SA" b="1" dirty="0" err="1" smtClean="0"/>
              <a:t>والوثق</a:t>
            </a:r>
            <a:r>
              <a:rPr lang="ar-SA" b="1" dirty="0" smtClean="0"/>
              <a:t> : ما يشد </a:t>
            </a:r>
            <a:r>
              <a:rPr lang="ar-SA" b="1" dirty="0" err="1" smtClean="0"/>
              <a:t>به</a:t>
            </a:r>
            <a:r>
              <a:rPr lang="ar-SA" b="1" dirty="0" smtClean="0"/>
              <a:t> .وثقه وتوثيقاً: أحكمه. </a:t>
            </a:r>
            <a:endParaRPr lang="en-US" dirty="0" smtClean="0"/>
          </a:p>
          <a:p>
            <a:pPr rtl="1"/>
            <a:r>
              <a:rPr lang="ar-SA" b="1" dirty="0" smtClean="0"/>
              <a:t>فالوثيقة لغة: هي </a:t>
            </a:r>
            <a:r>
              <a:rPr lang="ar-SA" b="1" dirty="0" err="1" smtClean="0"/>
              <a:t>الشادة</a:t>
            </a:r>
            <a:r>
              <a:rPr lang="ar-SA" b="1" dirty="0" smtClean="0"/>
              <a:t> للشيء المحكمة له. والمراد </a:t>
            </a:r>
            <a:r>
              <a:rPr lang="ar-SA" b="1" dirty="0" err="1" smtClean="0"/>
              <a:t>بها</a:t>
            </a:r>
            <a:r>
              <a:rPr lang="ar-SA" b="1" dirty="0" smtClean="0"/>
              <a:t> هنا : النص الذي يؤيد أمراً يتحدث عنه الباحث.</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أسباب وضع الوثائق في مكان خاص </a:t>
            </a:r>
            <a:r>
              <a:rPr lang="ar-SA" b="1" dirty="0" err="1" smtClean="0">
                <a:solidFill>
                  <a:srgbClr val="FF0000"/>
                </a:solidFill>
              </a:rPr>
              <a:t>بها</a:t>
            </a:r>
            <a:r>
              <a:rPr lang="ar-SA" b="1" dirty="0" smtClean="0">
                <a:solidFill>
                  <a:srgbClr val="FF0000"/>
                </a:solidFill>
              </a:rPr>
              <a:t>:</a:t>
            </a:r>
            <a:endParaRPr lang="en-US" dirty="0" smtClean="0">
              <a:solidFill>
                <a:srgbClr val="FF0000"/>
              </a:solidFill>
            </a:endParaRPr>
          </a:p>
          <a:p>
            <a:pPr rtl="1"/>
            <a:r>
              <a:rPr lang="ar-SA" b="1" dirty="0" smtClean="0"/>
              <a:t>ينبغي وضع الوثائق في مكان خاص </a:t>
            </a:r>
            <a:r>
              <a:rPr lang="ar-SA" b="1" dirty="0" err="1" smtClean="0"/>
              <a:t>بها</a:t>
            </a:r>
            <a:r>
              <a:rPr lang="ar-SA" b="1" dirty="0" smtClean="0"/>
              <a:t> ولا توضع في صلب البحث؛ لأن وضعها في صلب البحث بقطع انسجام الموضوع وتسلسل الأفكار؛ لطولها. ثم إنها ليست من كلام الباحث وتأليفه ، فالأولى </a:t>
            </a:r>
            <a:r>
              <a:rPr lang="ar-SA" b="1" dirty="0" err="1" smtClean="0"/>
              <a:t>بها</a:t>
            </a:r>
            <a:r>
              <a:rPr lang="ar-SA" b="1" dirty="0" smtClean="0"/>
              <a:t> أن تكون منفصلة عن كلامه في مكان خاص </a:t>
            </a:r>
            <a:r>
              <a:rPr lang="ar-SA" b="1" dirty="0" err="1" smtClean="0"/>
              <a:t>بها</a:t>
            </a:r>
            <a:r>
              <a:rPr lang="ar-SA" b="1" dirty="0" smtClean="0"/>
              <a:t>.</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solidFill>
                  <a:srgbClr val="FF0000"/>
                </a:solidFill>
              </a:rPr>
              <a:t>مكان الملحقات والوثائق :</a:t>
            </a:r>
          </a:p>
          <a:p>
            <a:pPr rtl="1"/>
            <a:r>
              <a:rPr lang="ar-SA" b="1" dirty="0" smtClean="0"/>
              <a:t>يرى كثير من الكاتبين في مناهج البحث أن مكانها بعد مصادر البحث ، وأن مصادر البحث هي التي تلي صلب البحث إن لم تكن الهوامش في آخر البحث ولم يكن للبحث خاتمة ، وإن كانت الهوامش في آخر البحث ولم يكن للبحث خاتمة فإن المصادر تلي الهوامش ، وإن كان للبحث خاتمة فإن المصادر تلي الخاتمة.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مراجعة البحث وتصحيحه:</a:t>
            </a:r>
            <a:endParaRPr lang="en-US" dirty="0" smtClean="0">
              <a:solidFill>
                <a:srgbClr val="FF0000"/>
              </a:solidFill>
            </a:endParaRPr>
          </a:p>
          <a:p>
            <a:pPr rtl="1"/>
            <a:r>
              <a:rPr lang="ar-SA" b="1" dirty="0" smtClean="0"/>
              <a:t>فالمراجعة لغة: هي المعاودة والرد على الشيء وتكريره.</a:t>
            </a:r>
            <a:endParaRPr lang="en-US" dirty="0" smtClean="0"/>
          </a:p>
          <a:p>
            <a:pPr rtl="1"/>
            <a:r>
              <a:rPr lang="ar-SA" b="1" dirty="0" smtClean="0"/>
              <a:t>والمراد </a:t>
            </a:r>
            <a:r>
              <a:rPr lang="ar-SA" b="1" dirty="0" err="1" smtClean="0"/>
              <a:t>بها</a:t>
            </a:r>
            <a:r>
              <a:rPr lang="ar-SA" b="1" dirty="0" smtClean="0"/>
              <a:t> هنا : العودة إلى البحث بعد الانتهاء منه وقراءته وفحصه ؛ لتنقيحه وتهذيبه، ووضعه في الصورة المناسبة.</a:t>
            </a:r>
            <a:endParaRPr lang="en-US" dirty="0" smtClean="0"/>
          </a:p>
          <a:p>
            <a:pPr rtl="1"/>
            <a:r>
              <a:rPr lang="ar-SA" b="1" dirty="0" smtClean="0"/>
              <a:t>فالتصحيح في اللغة: إذهاب السقم والتبرئة من كل عيب.والمراد </a:t>
            </a:r>
            <a:r>
              <a:rPr lang="ar-SA" b="1" dirty="0" err="1" smtClean="0"/>
              <a:t>به</a:t>
            </a:r>
            <a:r>
              <a:rPr lang="ar-SA" b="1" dirty="0" smtClean="0"/>
              <a:t> هنا : تنقيح البحث وتهذيبه ووضعه في الصورة المناسبة، بعد العودة إليه وقراءته وفحصه.</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والغرض من المراجعة: هو تنقيح البحث وتهذيبه ووضعه في الصورة المناسبة شكلاً وموضوعاً. </a:t>
            </a:r>
          </a:p>
          <a:p>
            <a:pPr rtl="1"/>
            <a:r>
              <a:rPr lang="ar-SA" b="1" dirty="0" smtClean="0"/>
              <a:t>والمراجعة تأتي بعد الانتهاء من كتابة البحث.</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المراجعة والتصحيح:</a:t>
            </a:r>
            <a:endParaRPr lang="en-US" dirty="0" smtClean="0">
              <a:solidFill>
                <a:srgbClr val="FF0000"/>
              </a:solidFill>
            </a:endParaRPr>
          </a:p>
          <a:p>
            <a:pPr rtl="1"/>
            <a:r>
              <a:rPr lang="ar-SA" b="1" dirty="0" smtClean="0"/>
              <a:t>تبدو أهمية المراجعة والتصحيح في أن الباحث يبذل أثناء بحثه جهداً شاقاً متتابعاً ، ويصبر صبراً طويلاً على المعاناة التي </a:t>
            </a:r>
            <a:r>
              <a:rPr lang="ar-SA" b="1" dirty="0" err="1" smtClean="0"/>
              <a:t>يستلزمها</a:t>
            </a:r>
            <a:r>
              <a:rPr lang="ar-SA" b="1" dirty="0" smtClean="0"/>
              <a:t> البحث، وهذا له أثر في </a:t>
            </a:r>
            <a:r>
              <a:rPr lang="ar-SA" b="1" dirty="0" err="1" smtClean="0"/>
              <a:t>كلال</a:t>
            </a:r>
            <a:r>
              <a:rPr lang="ar-SA" b="1" dirty="0" smtClean="0"/>
              <a:t> الذهن وضعف التحمل، وهذا يؤدي إلى الوقوع في السهو أو الخطأ أو التقصير ، إضافة إلى ما يصاحب ذلك من عدم الإتقان للبحث في جانبه الشكلي، من وضع للفواصل، والعلامات الإملائية في موضعها ، وإثبات للأقواس في مواضع الاقتباس ونحو ذلك.</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المراجعة التامة والفحص المتأمل والتصحيح الدقيق ، إزالة لما في البحث من نقص ، ورفع لمستواه ، وتقوية للثقة </a:t>
            </a:r>
            <a:r>
              <a:rPr lang="ar-SA" b="1" dirty="0" err="1" smtClean="0"/>
              <a:t>به</a:t>
            </a:r>
            <a:r>
              <a:rPr lang="ar-SA" b="1" dirty="0" smtClean="0"/>
              <a:t> ، وإخراج له بالمظهر اللائق </a:t>
            </a:r>
            <a:r>
              <a:rPr lang="ar-SA" b="1" dirty="0" err="1" smtClean="0"/>
              <a:t>به</a:t>
            </a:r>
            <a:r>
              <a:rPr lang="ar-SA" b="1" dirty="0" smtClean="0"/>
              <a:t>. وبهذا تبدو أهمية المراجعة والتصحيح .</a:t>
            </a:r>
            <a:endParaRPr lang="en-US" dirty="0" smtClean="0"/>
          </a:p>
          <a:p>
            <a:pPr rtl="1"/>
            <a:r>
              <a:rPr lang="ar-SA" b="1" dirty="0" smtClean="0"/>
              <a:t>ما يراجع في هذه المرحلة للتأكد من وجوده وصوابه:</a:t>
            </a:r>
            <a:endParaRPr lang="en-US" dirty="0" smtClean="0"/>
          </a:p>
          <a:p>
            <a:pPr rtl="1"/>
            <a:r>
              <a:rPr lang="ar-SA" b="1" dirty="0" smtClean="0">
                <a:solidFill>
                  <a:srgbClr val="FF0000"/>
                </a:solidFill>
              </a:rPr>
              <a:t>وفي هذه المرحلة أمور كثيرة ينبغي التأكد من وجودها وصوابها، أو تتداركها بالتصحيح إن لم يكن الأمر كذلك ، ومنها:</a:t>
            </a:r>
            <a:endParaRPr lang="en-US" dirty="0" smtClean="0">
              <a:solidFill>
                <a:srgbClr val="FF0000"/>
              </a:solidFill>
            </a:endParaRPr>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 الكلمات والجمل ، من حيث فصاحتها وسلامتها من الأخطاء اللغوية والنحوية.</a:t>
            </a:r>
            <a:endParaRPr lang="en-US" dirty="0" smtClean="0"/>
          </a:p>
          <a:p>
            <a:pPr lvl="0" rtl="1"/>
            <a:r>
              <a:rPr lang="ar-SA" b="1" dirty="0" smtClean="0"/>
              <a:t>2- الأسلوب ، من حيث وضوحه وسلاسته .</a:t>
            </a:r>
            <a:endParaRPr lang="en-US" dirty="0" smtClean="0"/>
          </a:p>
          <a:p>
            <a:pPr lvl="0" rtl="1"/>
            <a:r>
              <a:rPr lang="ar-SA" b="1" dirty="0" smtClean="0"/>
              <a:t>3- الأفكار والمعاني ، من حيث وضوحها والترابط بينها وترتيبها ، وتدرجها من فكرة إلى أخرى ، ومن فقرة إلى أخرى ، ومن مبحث إلى أخر بحيث تقود كلها إلى نتيجة البحث.</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الأفكار والنقط المهمة ، من حيث البدء </a:t>
            </a:r>
            <a:r>
              <a:rPr lang="ar-SA" b="1" dirty="0" err="1" smtClean="0"/>
              <a:t>بها</a:t>
            </a:r>
            <a:r>
              <a:rPr lang="ar-SA" b="1" dirty="0" smtClean="0"/>
              <a:t> من أول السطر ؛ لأن ذلك أدعى إلى إثارة الانتباه ، وأكثر عوناً على الفهم ، وأكثر تنسيقاً للبحث.</a:t>
            </a:r>
            <a:endParaRPr lang="en-US" dirty="0" smtClean="0"/>
          </a:p>
          <a:p>
            <a:pPr lvl="0" rtl="1"/>
            <a:r>
              <a:rPr lang="ar-SA" b="1" dirty="0" smtClean="0"/>
              <a:t>5- التكرار ، من حيث تجنبه ، سواء في الأفكار أم في العبارات.</a:t>
            </a:r>
            <a:endParaRPr lang="en-US" dirty="0" smtClean="0"/>
          </a:p>
          <a:p>
            <a:r>
              <a:rPr lang="ar-SA" b="1" dirty="0" smtClean="0"/>
              <a:t>6- العناوين ، من حيث اختصارها ووضوحها ودقتها ودلالتها على المقصود ، ووضعها في مكانها المناسب.</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موضوعات البحث ، من حيث صلة بعضها ببعض، سواء بالنسبة للعناوين الرئيسية وصلتها بالعنوان العام للبحث ، أم بالنسبة للعناوين الفرعية وصلتها بالعناوين الرئيسية.</a:t>
            </a:r>
            <a:endParaRPr lang="en-US" dirty="0" smtClean="0"/>
          </a:p>
          <a:p>
            <a:pPr lvl="0" rtl="1"/>
            <a:r>
              <a:rPr lang="ar-SA" b="1" dirty="0" smtClean="0"/>
              <a:t>8- المادة العلمية المقتبسة ، من حيث مناسبتها للموضوع الذي ألحقت </a:t>
            </a:r>
            <a:r>
              <a:rPr lang="ar-SA" b="1" dirty="0" err="1" smtClean="0"/>
              <a:t>به</a:t>
            </a:r>
            <a:r>
              <a:rPr lang="ar-SA" b="1" dirty="0" smtClean="0"/>
              <a:t> ، ومن حيث الطريقة التي وضعت </a:t>
            </a:r>
            <a:r>
              <a:rPr lang="ar-SA" b="1" dirty="0" err="1" smtClean="0"/>
              <a:t>بها</a:t>
            </a:r>
            <a:r>
              <a:rPr lang="ar-SA" b="1" dirty="0" smtClean="0"/>
              <a:t> في مكانها ، بحيث وضع لها من التمهيدات ما يوحي بصلتها بالموضع الذي ألحقت </a:t>
            </a:r>
            <a:r>
              <a:rPr lang="ar-SA" b="1" dirty="0" err="1" smtClean="0"/>
              <a:t>به</a:t>
            </a:r>
            <a:r>
              <a:rPr lang="ar-SA" b="1" dirty="0" smtClean="0"/>
              <a:t> ، وما يجعلها ملائمة للنص السابق عليها.</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9- المناقشات ، من حيث صحتها ،ولآراء المرجحة ، من حيث صوابها.</a:t>
            </a:r>
            <a:endParaRPr lang="en-US" dirty="0" smtClean="0"/>
          </a:p>
          <a:p>
            <a:pPr lvl="0" rtl="1"/>
            <a:r>
              <a:rPr lang="ar-SA" b="1" dirty="0" smtClean="0"/>
              <a:t>10 مصادر البحث ، من حيث جودتها ، وترتيبها على المنهج الذي رسمه الباحث</a:t>
            </a:r>
            <a:r>
              <a:rPr lang="en-US" b="1" dirty="0" smtClean="0"/>
              <a:t> </a:t>
            </a:r>
            <a:r>
              <a:rPr lang="ar-SA" b="1" dirty="0" smtClean="0"/>
              <a:t>.</a:t>
            </a:r>
            <a:endParaRPr lang="en-US" dirty="0" smtClean="0"/>
          </a:p>
          <a:p>
            <a:pPr lvl="0" rtl="1"/>
            <a:r>
              <a:rPr lang="ar-SA" b="1" dirty="0" smtClean="0"/>
              <a:t>11-المقدمة ، من حيث توافر ما ينبغي توافره فيها ، من الإعلان عن موضوع البحث ، وتوضيحه وأهميته ، والأسباب الدافعة للبحث فيه، وخطة بحثه ، والطريقة المتبعة في بحثه.</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12- الخاتمة ، من حيث توافر ما ينبغي توافره فيها، من خلاصة البحث ، ونتائجه ، والتوصيات التي هدى إليها.</a:t>
            </a:r>
            <a:endParaRPr lang="en-US" dirty="0" smtClean="0"/>
          </a:p>
          <a:p>
            <a:pPr lvl="0" rtl="1"/>
            <a:r>
              <a:rPr lang="ar-SA" b="1" dirty="0" smtClean="0"/>
              <a:t>13- علامات الترقيم من حيث وجودها في البحث ، واستعمالها الاستعمال الصحيح.</a:t>
            </a:r>
            <a:endParaRPr lang="en-US" dirty="0" smtClean="0"/>
          </a:p>
          <a:p>
            <a:pPr lvl="0" rtl="1"/>
            <a:r>
              <a:rPr lang="ar-SA" b="1" dirty="0" smtClean="0"/>
              <a:t>14- الآيات القرآنية ، من حيث نقلها نقلاً صحيحاً ، وعزوها لسورها.</a:t>
            </a:r>
            <a:endParaRPr lang="en-US" dirty="0" smtClean="0"/>
          </a:p>
          <a:p>
            <a:pPr lvl="0" rtl="1"/>
            <a:r>
              <a:rPr lang="ar-SA" b="1" dirty="0" smtClean="0"/>
              <a:t>15- الأحاديث النبوية ، من حيث توثيقها وتخريجها .</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16- جميع ما حواه البحث ، من حيث أهميته وارتباطه الوثيق </a:t>
            </a:r>
            <a:r>
              <a:rPr lang="ar-SA" b="1" dirty="0" err="1" smtClean="0"/>
              <a:t>به</a:t>
            </a:r>
            <a:r>
              <a:rPr lang="ar-SA" b="1" dirty="0" smtClean="0"/>
              <a:t>.</a:t>
            </a:r>
            <a:endParaRPr lang="en-US" dirty="0" smtClean="0"/>
          </a:p>
          <a:p>
            <a:pPr lvl="0" rtl="1"/>
            <a:r>
              <a:rPr lang="ar-SA" b="1" dirty="0" smtClean="0"/>
              <a:t>17- الخطوط الأفقية ، من حيث وضعها تحت ما يحتاج لذلك من كلمات وجمل.</a:t>
            </a:r>
            <a:endParaRPr lang="en-US" dirty="0" smtClean="0"/>
          </a:p>
          <a:p>
            <a:pPr lvl="0" rtl="1"/>
            <a:r>
              <a:rPr lang="ar-SA" b="1" dirty="0" smtClean="0"/>
              <a:t>18- موضوعات البحث بعضها مع بعض ، من حيث التناسق الشكلي بقدر الإمكان.</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معنى الفهارس في اللغة والمراد </a:t>
            </a:r>
            <a:r>
              <a:rPr lang="ar-SA" b="1" dirty="0" err="1" smtClean="0">
                <a:solidFill>
                  <a:srgbClr val="FF0000"/>
                </a:solidFill>
              </a:rPr>
              <a:t>بها</a:t>
            </a:r>
            <a:r>
              <a:rPr lang="ar-SA" b="1" dirty="0" smtClean="0">
                <a:solidFill>
                  <a:srgbClr val="FF0000"/>
                </a:solidFill>
              </a:rPr>
              <a:t> هنا:</a:t>
            </a:r>
            <a:endParaRPr lang="en-US" dirty="0" smtClean="0">
              <a:solidFill>
                <a:srgbClr val="FF0000"/>
              </a:solidFill>
            </a:endParaRPr>
          </a:p>
          <a:p>
            <a:pPr rtl="1"/>
            <a:r>
              <a:rPr lang="ar-SA" b="1" dirty="0" smtClean="0"/>
              <a:t>الفهارس : جمع فهرس ، يقال : فهرس يفهرس فهرسة( والفهرس) بكسر الفاء (( الكتاب الذي تجمع فيه الكتب ، وهو معرب (فهرست) وقد فهرس كتابه)).</a:t>
            </a:r>
            <a:endParaRPr lang="en-US" dirty="0" smtClean="0"/>
          </a:p>
          <a:p>
            <a:pPr rtl="1"/>
            <a:r>
              <a:rPr lang="ar-SA" b="1" dirty="0" smtClean="0"/>
              <a:t>وفهرس الكتاب فهرسة: عمل له فهرساً.الفهرس والفهرست : كتاب تجمع فيه أسماء الكتب . دفتر في أول الكتاب أو آخره يتضمن ذكر ما فيه من الأبواب والفصول </a:t>
            </a:r>
            <a:r>
              <a:rPr lang="en-US" b="1" dirty="0" smtClean="0"/>
              <a:t>]</a:t>
            </a:r>
            <a:r>
              <a:rPr lang="ar-SA" b="1" dirty="0" smtClean="0"/>
              <a:t>جمعه</a:t>
            </a:r>
            <a:r>
              <a:rPr lang="en-US" b="1" dirty="0" smtClean="0"/>
              <a:t>[</a:t>
            </a:r>
            <a:r>
              <a:rPr lang="ar-SA" b="1" dirty="0" smtClean="0"/>
              <a:t> فهارس. والكلمة من الدخيل)).</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وهذه الكلمة معربة من الفارسية ،فا( الفهرست ) في الفارسية ( قائمة مواضيع الكتاب أو قائمة كتب المكتبة ) إلا أن هذه اللفظة بعد أن استعملت في العربية تطورت دلالتها حتى دخل فيها في العصر الحاضر معنى الترتيب حسب الحروف عند كثير ممن يستعملونها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والعض يطلقون ( الفهرس ) على أي قائمة تدل على موضع المعلومات ، سواء أكانت مرتبة على الحروف أم كانت غير مرتبة عليها).</a:t>
            </a:r>
            <a:endParaRPr lang="en-US" dirty="0" smtClean="0"/>
          </a:p>
          <a:p>
            <a:pPr rtl="1"/>
            <a:r>
              <a:rPr lang="ar-SA" b="1" dirty="0" smtClean="0"/>
              <a:t>والاستعمال العربي الفصيح لكلمة فهرس من حيث لفظها (( هو أن تقول : الفهرس بكسر الفاء وسكون الهاء وكسر الراء . وهذا هو الموافق للأوزان العربية ،  فقد استعمل العرب وزن (فعلل) ومنه ( </a:t>
            </a:r>
            <a:r>
              <a:rPr lang="ar-SA" b="1" dirty="0" err="1" smtClean="0"/>
              <a:t>الهجرس</a:t>
            </a:r>
            <a:r>
              <a:rPr lang="ar-SA" b="1" dirty="0" smtClean="0"/>
              <a:t> ) لولد الثعلب .</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 فهرست) فلا توافق الأوزان العربية ؛ إذ ليس عندنا في الفصيح ( فعللت) فالأولى إسقاط التاء لتوافق الوزن العربي ، وكذلك الفهرست أيضاً غير مقبول.</a:t>
            </a:r>
            <a:endParaRPr lang="en-US" dirty="0" smtClean="0"/>
          </a:p>
          <a:p>
            <a:pPr rtl="1"/>
            <a:r>
              <a:rPr lang="ar-SA" b="1" dirty="0" smtClean="0"/>
              <a:t>ويعنى بالفهرسة اصطلاحاً : ترتيب ألفاظ معينة حسب ترتيب معين للدلالة على مواضع ورد مدلولها في كتاب معين أو مكتبة أو نحو ذلك. والفهرس نوعان : فهرس مصنف ، وفهرس هجائي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الفهرس المصنف فهو ما تكون الألفاظ فيه مرتبة بعضها مع بعض في ترتيب تصنيفي يراعي جمع كل صنف وحده ، فيسرد ألفاظ ذلك الصنف كلها ، ثم ينتقل إلى صنف آخر قريب الصلة بالصنف الأول ، ثم إلى ثالث ، وهكذا.</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وأما الفهرس الهجائي ، فهو ما تكون الألفاظ فيه مرتبة بعضها مع بعض على أساس ما بينها من صلة حرفية محضة لا دخل لها بالمدلولات ، فترتب الألفاظ حسب ما تقتضيه مكوناتها الحرفية من التقديم والتأخير ، فيقدم ما أوله ( ألف) على ما أوله ( باء) وما أوله باء يقدم على ما أوله تاء ، وهكذا إلى النهاية.</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ودون أي اعتبار لكون مدلول ما أوله باء مثلاً أعم مما أوله ألف أو أرقى منه منزلة ، أو أقدم منه زمناً ، أو اسبق منه وروداً في الكتاب الذي يفهرس ، ولا غير ذلك من الاعتبارات .</a:t>
            </a:r>
            <a:endParaRPr lang="en-US" dirty="0" smtClean="0"/>
          </a:p>
          <a:p>
            <a:pPr rtl="1"/>
            <a:r>
              <a:rPr lang="ar-SA" b="1" dirty="0" smtClean="0"/>
              <a:t>والغرض من هذا الأخر ، هو كشف المصادر التي اعتمد عليه البحث ، أو كشف ما يحتويه من أفكار وآراء وأعلام ونصوص قرآنية </a:t>
            </a:r>
            <a:r>
              <a:rPr lang="ar-SA" b="1" dirty="0" err="1" smtClean="0"/>
              <a:t>وحديثية</a:t>
            </a:r>
            <a:r>
              <a:rPr lang="ar-SA" b="1" dirty="0" smtClean="0"/>
              <a:t> وشعرية ، وغير ذلك من الفهارس المتنوعة التي تكشف كل جوانب البحث وما يحتويه. والمراد بالفهرس في بحثنا هو الأخير ، هو الفهرس الهجائي.</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533400" y="1600200"/>
            <a:ext cx="8915400" cy="4525963"/>
          </a:xfrm>
        </p:spPr>
        <p:txBody>
          <a:bodyPr/>
          <a:lstStyle/>
          <a:p>
            <a:pPr rtl="1"/>
            <a:r>
              <a:rPr lang="ar-SA" b="1" dirty="0" smtClean="0">
                <a:solidFill>
                  <a:srgbClr val="FF0000"/>
                </a:solidFill>
              </a:rPr>
              <a:t>أهمية الفهارس:</a:t>
            </a:r>
            <a:endParaRPr lang="en-US" dirty="0" smtClean="0">
              <a:solidFill>
                <a:srgbClr val="FF0000"/>
              </a:solidFill>
            </a:endParaRPr>
          </a:p>
          <a:p>
            <a:pPr rtl="1"/>
            <a:r>
              <a:rPr lang="ar-SA" b="1" dirty="0" smtClean="0"/>
              <a:t>الدراسة العلمية لأبد أن يلحق </a:t>
            </a:r>
            <a:r>
              <a:rPr lang="ar-SA" b="1" dirty="0" err="1" smtClean="0"/>
              <a:t>بها</a:t>
            </a:r>
            <a:r>
              <a:rPr lang="ar-SA" b="1" dirty="0" smtClean="0"/>
              <a:t> عدد من الفهارس المناسبة لمادة البحث . ولا يوجد بحث علمي من غير فهارس. والفهارس وإن بدت ثانوية لدى بعض الناس ، لكنها ذات قيمة كبيرة عرفها الغرب وأحلها مكانة لائقة من المنهج.</a:t>
            </a:r>
            <a:endParaRPr lang="en-US" dirty="0" smtClean="0"/>
          </a:p>
          <a:p>
            <a:pPr rtl="1"/>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وتبدو أهميتها فيما يأتي:</a:t>
            </a:r>
          </a:p>
          <a:p>
            <a:pPr rtl="1"/>
            <a:r>
              <a:rPr lang="ar-SA" b="1" dirty="0" smtClean="0"/>
              <a:t>1- في الفهارس توثيق للمصادر التي اعتمد عليه الباحث في بحثه وتوثيق لما ورد في بحثه من مادة علمية بذكر مصادرها.</a:t>
            </a:r>
          </a:p>
          <a:p>
            <a:pPr rtl="1"/>
            <a:r>
              <a:rPr lang="ar-SA" b="1" dirty="0" smtClean="0"/>
              <a:t>2- في الفهارس تسهيل على القارئ للاستفادة من البحث الذي يقرؤه .</a:t>
            </a:r>
          </a:p>
          <a:p>
            <a:pPr rtl="1"/>
            <a:r>
              <a:rPr lang="ar-SA" b="1" dirty="0" smtClean="0"/>
              <a:t>3- في الفهارس دلالة على المقدرة التنظيمية لدى الباحث.</a:t>
            </a:r>
          </a:p>
          <a:p>
            <a:pPr rtl="1"/>
            <a:r>
              <a:rPr lang="ar-SA" b="1" dirty="0" smtClean="0"/>
              <a:t>4- في الفهارس  تسهيل على القارئ للوصول إلى مراده من أقصر طريق وبأيسر وقت.</a:t>
            </a:r>
            <a:endParaRPr lang="ar-JO"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5- في الفهارس كشف لكل ما يحتويه البحث وبدونها تكون دراسة الكتب ولا </a:t>
            </a:r>
            <a:r>
              <a:rPr lang="ar-SA" b="1" dirty="0" err="1" smtClean="0"/>
              <a:t>سيما</a:t>
            </a:r>
            <a:r>
              <a:rPr lang="ar-SA" b="1" dirty="0" smtClean="0"/>
              <a:t> القديمة عسيرة كل العسر.</a:t>
            </a:r>
          </a:p>
          <a:p>
            <a:pPr rtl="1"/>
            <a:r>
              <a:rPr lang="ar-SA" b="1" dirty="0" smtClean="0"/>
              <a:t>6- في الفهارس جمع للمعلومة الوحدة الموجودة في البحث في جميع الصفحات التي وردة فيها أمام نظر الباحث.</a:t>
            </a:r>
          </a:p>
          <a:p>
            <a:pPr rtl="1"/>
            <a:r>
              <a:rPr lang="ar-SA" b="1" dirty="0" smtClean="0"/>
              <a:t>7- الفهارس وسيلة للمقارنة بين المعلومات الواردة في البحث وبينها في بحوث أخرى من حيث صحة ما فيها من نصوص وصواب ما فيها من أفكار .</a:t>
            </a:r>
            <a:endParaRPr lang="ar-JO"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أنواع الفهارس :</a:t>
            </a:r>
            <a:endParaRPr lang="en-US" dirty="0" smtClean="0">
              <a:solidFill>
                <a:srgbClr val="FF0000"/>
              </a:solidFill>
            </a:endParaRPr>
          </a:p>
          <a:p>
            <a:pPr rtl="1"/>
            <a:r>
              <a:rPr lang="ar-SA" b="1" dirty="0" smtClean="0"/>
              <a:t>الفهارس كما قلنا كشف لما يحتويه البحث ، ومحتويات البحوث تختلف من بحث إلى بحث ، ومن هنا كانت الفهارس تابعة لمحتوى البحث نوعاً وعدداً ، فلا يشترط أن تتوفر الفهارس أنواعاً وعدداً في بحث واحد ، فقد يكون في بحث الفهارس ما لا يكون في الآخر ، وقد يكون في الآخر ما لا يكون في غيره ، وقد يكون في بحث فهرس واحد أو فهرسان ، ويكون في بحث آخر ثلاثة فهارس أو أربعة أو أكثر.</a:t>
            </a:r>
            <a:endParaRPr lang="en-US" dirty="0" smtClean="0"/>
          </a:p>
          <a:p>
            <a:pPr rt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ويمكن أن نذكر من أنواع الفهارس ما يأتي:</a:t>
            </a:r>
            <a:endParaRPr lang="en-US" dirty="0" smtClean="0"/>
          </a:p>
          <a:p>
            <a:pPr lvl="0" rtl="1"/>
            <a:r>
              <a:rPr lang="ar-SA" b="1" dirty="0" smtClean="0"/>
              <a:t>1- فهرس المصادر .</a:t>
            </a:r>
            <a:endParaRPr lang="en-US" dirty="0" smtClean="0"/>
          </a:p>
          <a:p>
            <a:pPr lvl="0" rtl="1"/>
            <a:r>
              <a:rPr lang="ar-SA" b="1" dirty="0" smtClean="0"/>
              <a:t>2- فهرس الأعلام  (الأشخاص).</a:t>
            </a:r>
            <a:endParaRPr lang="en-US" dirty="0" smtClean="0"/>
          </a:p>
          <a:p>
            <a:pPr lvl="0" rtl="1"/>
            <a:r>
              <a:rPr lang="ar-SA" b="1" dirty="0" smtClean="0"/>
              <a:t>3- فهرس الكتب الواردة في البحث.</a:t>
            </a:r>
            <a:endParaRPr lang="en-US" dirty="0" smtClean="0"/>
          </a:p>
          <a:p>
            <a:pPr lvl="0" rtl="1"/>
            <a:r>
              <a:rPr lang="ar-SA" b="1" dirty="0" smtClean="0"/>
              <a:t>4- فهرس الآيات القرآنية.</a:t>
            </a:r>
            <a:endParaRPr lang="en-US" dirty="0" smtClean="0"/>
          </a:p>
          <a:p>
            <a:pPr lvl="0" rtl="1"/>
            <a:r>
              <a:rPr lang="ar-SA" b="1" dirty="0" smtClean="0"/>
              <a:t>5- فهرس الأحاديث النبوية.</a:t>
            </a:r>
            <a:endParaRPr lang="en-US" dirty="0" smtClean="0"/>
          </a:p>
          <a:p>
            <a:pPr lvl="0" rtl="1"/>
            <a:r>
              <a:rPr lang="ar-SA" b="1" dirty="0" smtClean="0"/>
              <a:t>6- فهرس الآثار.</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فهرس الأمثال .</a:t>
            </a:r>
            <a:endParaRPr lang="en-US" dirty="0" smtClean="0"/>
          </a:p>
          <a:p>
            <a:pPr lvl="0" rtl="1"/>
            <a:r>
              <a:rPr lang="ar-SA" b="1" dirty="0" smtClean="0"/>
              <a:t>8- فهرس القوافي ( الأبيات ، </a:t>
            </a:r>
            <a:r>
              <a:rPr lang="ar-SA" b="1" dirty="0" err="1" smtClean="0"/>
              <a:t>الأشطر</a:t>
            </a:r>
            <a:r>
              <a:rPr lang="ar-SA" b="1" dirty="0" smtClean="0"/>
              <a:t>).</a:t>
            </a:r>
            <a:endParaRPr lang="en-US" dirty="0" smtClean="0"/>
          </a:p>
          <a:p>
            <a:pPr lvl="0" rtl="1"/>
            <a:r>
              <a:rPr lang="ar-SA" b="1" dirty="0" smtClean="0"/>
              <a:t>9- فهرس القبائل.</a:t>
            </a:r>
            <a:endParaRPr lang="en-US" dirty="0" smtClean="0"/>
          </a:p>
          <a:p>
            <a:pPr lvl="0" rtl="1"/>
            <a:r>
              <a:rPr lang="ar-SA" b="1" dirty="0" smtClean="0"/>
              <a:t>10- فهرس الملل والنحل ( المذاهب ، الطوائف)</a:t>
            </a:r>
            <a:endParaRPr lang="en-US" dirty="0" smtClean="0"/>
          </a:p>
          <a:p>
            <a:pPr lvl="0" rtl="1"/>
            <a:r>
              <a:rPr lang="ar-SA" b="1" dirty="0" smtClean="0"/>
              <a:t>11- فهرس الأماكن ( البلدان ، الجبال ، الأنهار).</a:t>
            </a:r>
            <a:endParaRPr lang="en-US" dirty="0" smtClean="0"/>
          </a:p>
          <a:p>
            <a:pPr lvl="0" rtl="1"/>
            <a:r>
              <a:rPr lang="ar-SA" b="1" dirty="0" smtClean="0"/>
              <a:t>12- فهرس المصطلحات الفنية( أو الألفاظ الحضارية).</a:t>
            </a:r>
            <a:endParaRPr lang="en-US" dirty="0" smtClean="0"/>
          </a:p>
          <a:p>
            <a:pPr rtl="1"/>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13- فهرس المفردات اللغوية.</a:t>
            </a:r>
            <a:endParaRPr lang="en-US" dirty="0" smtClean="0"/>
          </a:p>
          <a:p>
            <a:pPr lvl="0" rtl="1"/>
            <a:r>
              <a:rPr lang="ar-SA" b="1" dirty="0" smtClean="0"/>
              <a:t>14- فهرس الأحداث والسنين .</a:t>
            </a:r>
            <a:endParaRPr lang="en-US" dirty="0" smtClean="0"/>
          </a:p>
          <a:p>
            <a:pPr lvl="0" rtl="1"/>
            <a:r>
              <a:rPr lang="ar-SA" b="1" dirty="0" smtClean="0"/>
              <a:t>15- فهرس الصور والخرائط.</a:t>
            </a:r>
            <a:endParaRPr lang="en-US" dirty="0" smtClean="0"/>
          </a:p>
          <a:p>
            <a:pPr lvl="0" rtl="1"/>
            <a:r>
              <a:rPr lang="ar-SA" b="1" smtClean="0"/>
              <a:t>16- فهرس </a:t>
            </a:r>
            <a:r>
              <a:rPr lang="ar-SA" b="1" dirty="0" smtClean="0"/>
              <a:t>المحتويات ( أو الموضوعات).</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متى تعمل هذه الفهارس:</a:t>
            </a:r>
            <a:endParaRPr lang="en-US" dirty="0" smtClean="0">
              <a:solidFill>
                <a:srgbClr val="FF0000"/>
              </a:solidFill>
            </a:endParaRPr>
          </a:p>
          <a:p>
            <a:pPr rtl="1"/>
            <a:r>
              <a:rPr lang="ar-SA" b="1" dirty="0" smtClean="0"/>
              <a:t>فهرس المصادر يعمل بعد الانتهاء من البحث؛ لأنه يتوقف على معرفة ما اعتمد عليه الباحث في بحثه، وهذه المعرف تتم بعد الانتهاء من البحث. </a:t>
            </a:r>
            <a:endParaRPr lang="en-US" dirty="0" smtClean="0"/>
          </a:p>
          <a:p>
            <a:pPr rtl="1"/>
            <a:r>
              <a:rPr lang="ar-SA" b="1" dirty="0" smtClean="0"/>
              <a:t>أما الفهارس الأخرى ، فتعمل بعد الانتهاء من طبع البحث وترقيم صفحاته ، لأن كل معلومة أو كلمة لا بد أن يوضع أمامها رقم الصفحة أو الصفحات التي وردت فيها ، وأرقام الصفحات لا تتم إلا بعد طبع البحث وترقيم صفحاته.</a:t>
            </a:r>
            <a:endParaRPr lang="en-US" dirty="0" smtClean="0"/>
          </a:p>
          <a:p>
            <a:pPr rtl="1"/>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استخراج الفهارس :</a:t>
            </a:r>
            <a:endParaRPr lang="en-US" dirty="0" smtClean="0">
              <a:solidFill>
                <a:srgbClr val="FF0000"/>
              </a:solidFill>
            </a:endParaRPr>
          </a:p>
          <a:p>
            <a:pPr rtl="1"/>
            <a:r>
              <a:rPr lang="ar-SA" b="1" dirty="0" smtClean="0"/>
              <a:t>استخراج فهرس المصادر ، وما يسمى بفهرس المحتويات أو الموضوعات ، سيأتي الحديث عنه.</a:t>
            </a:r>
            <a:endParaRPr lang="en-US" dirty="0" smtClean="0"/>
          </a:p>
          <a:p>
            <a:pPr rtl="1"/>
            <a:r>
              <a:rPr lang="ar-SA" b="1" dirty="0" smtClean="0"/>
              <a:t>أما استخراج الفهارس الأخرى فيتبع فيه ما يأتي:</a:t>
            </a:r>
            <a:endParaRPr lang="en-US" dirty="0" smtClean="0"/>
          </a:p>
          <a:p>
            <a:pPr lvl="0" rtl="1"/>
            <a:r>
              <a:rPr lang="ar-SA" b="1" dirty="0" smtClean="0"/>
              <a:t>1- يقرأ المفهرس البحث أو الكتاب قراءة سريعة ليلم بمحتوياته ، من أعلام ، وكتب ، وآيات قرآنية ، وأحاديث نبوية، وغير ذلك مما يريد إبرازه في الفهرس.</a:t>
            </a:r>
            <a:endParaRPr lang="en-US" dirty="0" smtClean="0"/>
          </a:p>
          <a:p>
            <a:pPr rt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يبدأ بقراءة البحث أو الكتاب مره ثانية ويضع بقلم الرصاص خطوطاً تحت ما يريد إبرازه في الفهرس ، من أعلام ، وكتب وآيات قرآنية ، وأحاديث نبوية، ووقائع وغير ذلك مما يجده في البحث أو الكتاب وهو يريد إبرازه في  الفهرس. وإذا أردت مزيداً من التمييز بين محتوى كل نوع ونوع من الفهارس فاجعل الخطوط تحت محتوى كل نوع بلون خاص يختلف عن لون الخطوط تحت محتوى النوع الآخر.</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يضع المفهرس لكل نوع رمز من عنده حسب اجتهاده ويضع هذا الرمز بإزاء كل مفرده من محتويات هذا النوع </a:t>
            </a:r>
            <a:r>
              <a:rPr lang="ar-SA" b="1" dirty="0" err="1" smtClean="0"/>
              <a:t>وبفيد</a:t>
            </a:r>
            <a:r>
              <a:rPr lang="ar-SA" b="1" dirty="0" smtClean="0"/>
              <a:t> هذا الرمز في دلالته على نوع الفهرس وذلك مثل: أن يضع رمز (ع) للعلم ، ورمز (ك) للكتاب ، ورمز (ح) للحديث ، ورمز (ق) للقبائل ، ورمز (م) للمثل.</a:t>
            </a:r>
            <a:endParaRPr lang="en-US" dirty="0" smtClean="0"/>
          </a:p>
          <a:p>
            <a:pPr lvl="0" rtl="1"/>
            <a:r>
              <a:rPr lang="ar-SA" b="1" dirty="0" smtClean="0"/>
              <a:t>4- يعمل المفهرس هذا حتى ينتهي من البحث أو الكتاب.</a:t>
            </a:r>
            <a:endParaRPr lang="en-US" dirty="0" smtClean="0"/>
          </a:p>
          <a:p>
            <a:pPr rtl="1"/>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1651</TotalTime>
  <Words>2103</Words>
  <Application>Microsoft Office PowerPoint</Application>
  <PresentationFormat>A4 Paper (210x297 mm)</PresentationFormat>
  <Paragraphs>116</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المحاضرة التاسعة ملحقات البحث وأنواع الفهارس</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121</cp:revision>
  <dcterms:created xsi:type="dcterms:W3CDTF">2009-10-14T19:14:34Z</dcterms:created>
  <dcterms:modified xsi:type="dcterms:W3CDTF">2013-04-03T02:59:54Z</dcterms:modified>
</cp:coreProperties>
</file>