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0" r:id="rId2"/>
    <p:sldId id="257" r:id="rId3"/>
    <p:sldId id="301" r:id="rId4"/>
    <p:sldId id="326" r:id="rId5"/>
    <p:sldId id="327" r:id="rId6"/>
    <p:sldId id="328" r:id="rId7"/>
    <p:sldId id="325" r:id="rId8"/>
    <p:sldId id="314"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5" r:id="rId22"/>
    <p:sldId id="316" r:id="rId23"/>
    <p:sldId id="317" r:id="rId24"/>
    <p:sldId id="318" r:id="rId25"/>
    <p:sldId id="319" r:id="rId26"/>
    <p:sldId id="320" r:id="rId27"/>
    <p:sldId id="321" r:id="rId28"/>
    <p:sldId id="322" r:id="rId29"/>
    <p:sldId id="323" r:id="rId30"/>
    <p:sldId id="324"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8" d="100"/>
          <a:sy n="98" d="100"/>
        </p:scale>
        <p:origin x="-72" y="5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الحادية عشرة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حجم البحث وترتيبه </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حجم البحث:</a:t>
            </a:r>
            <a:endParaRPr lang="en-US" dirty="0" smtClean="0">
              <a:solidFill>
                <a:srgbClr val="FF0000"/>
              </a:solidFill>
            </a:endParaRPr>
          </a:p>
          <a:p>
            <a:pPr rtl="1"/>
            <a:r>
              <a:rPr lang="ar-SA" b="1" dirty="0" smtClean="0"/>
              <a:t>المراد بحجم البحث : ما يتكون منه من كلمات كتبت </a:t>
            </a:r>
            <a:r>
              <a:rPr lang="ar-SA" b="1" dirty="0" err="1" smtClean="0"/>
              <a:t>بها</a:t>
            </a:r>
            <a:r>
              <a:rPr lang="ar-SA" b="1" dirty="0" smtClean="0"/>
              <a:t> مادته ، وصفحات استوعبت الألفاظ والأساليب التي خرج البحث </a:t>
            </a:r>
            <a:r>
              <a:rPr lang="ar-SA" b="1" dirty="0" err="1" smtClean="0"/>
              <a:t>بها</a:t>
            </a:r>
            <a:r>
              <a:rPr lang="ar-SA" b="1" dirty="0" smtClean="0"/>
              <a:t>، وذلك حيث عدد الكلمات ، وعدد الصفحات.</a:t>
            </a:r>
          </a:p>
          <a:p>
            <a:pPr rtl="1"/>
            <a:r>
              <a:rPr lang="ar-SA" b="1" dirty="0" smtClean="0"/>
              <a:t>ولا شك أن البحوث تختلف من حيث ذاتها ومن حيث الباحث الذي يقوم </a:t>
            </a:r>
            <a:r>
              <a:rPr lang="ar-SA" b="1" dirty="0" err="1" smtClean="0"/>
              <a:t>بها</a:t>
            </a:r>
            <a:r>
              <a:rPr lang="ar-SA" b="1" dirty="0" smtClean="0"/>
              <a:t>.</a:t>
            </a:r>
          </a:p>
          <a:p>
            <a:pPr rtl="1"/>
            <a:r>
              <a:rPr lang="ar-SA" b="1" dirty="0" smtClean="0"/>
              <a:t>أما البحوث من حيث ذاتها فتختلف من حيث السعة والضيق فقد يكون بعض الموضوعات واسعاً بحيث يحتاج في إتمامه وإيفائه </a:t>
            </a:r>
            <a:endParaRPr lang="en-US" dirty="0" smtClean="0"/>
          </a:p>
          <a:p>
            <a:pPr algn="l"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حقه إلى صفحات كثيرة وقد يكون بعض الموضوعات ضيقاً لا يحتاج في إيفائه حقه من الصفحات ما أحتاجه الموضوع الواسع كما أن البحوث من حيث ذاتها تختلف من حيث كثرة المادة الموجودة لموضوع البحث وقلتها فقد يكون بعض الموضوعات غنياً بالمادة العلمية التي تجعله يحتاج في إتمامه وإيفائه حقه إلى صفحات كثيرة وقد يكون بعض الموضوعات قليل المادة العلمية لا يستطيع الباحث </a:t>
            </a:r>
            <a:r>
              <a:rPr lang="ar-SA" b="1" dirty="0" err="1" smtClean="0"/>
              <a:t>بها</a:t>
            </a:r>
            <a:r>
              <a:rPr lang="ar-SA" b="1" dirty="0" smtClean="0"/>
              <a:t> أن يخرج بحثه في صفحات كثيرة.</a:t>
            </a:r>
            <a:endParaRPr lang="ar-JO"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كما أن البحوث من حيث ذاتها تختلف من حيث طبيعتها فالموضوع الذي يعالج مشكلة في الطب أو العلوم أو نظرية رياضية لا يحتاج في إيفائه حقه من البحث إلى صفحات كثيرة , والموضوع الذي يعالج مشكلة أدبية أو تاريخية يحتاج في إتمامه وإيفائه حقه من البحث إلى صفحات كثيرة ، وأما البحوث من حيث الباحث الذي يقوم </a:t>
            </a:r>
            <a:r>
              <a:rPr lang="ar-SA" b="1" dirty="0" err="1" smtClean="0"/>
              <a:t>بها</a:t>
            </a:r>
            <a:r>
              <a:rPr lang="ar-SA" b="1" dirty="0" smtClean="0"/>
              <a:t> فتختلف من حيث قدرة الباحث العلمية ومن حيث طريقته التي يسلكها في معالجة البحث .</a:t>
            </a:r>
            <a:endParaRPr lang="ar-JO"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dirty="0"/>
          </a:p>
        </p:txBody>
      </p:sp>
      <p:sp>
        <p:nvSpPr>
          <p:cNvPr id="3" name="عنصر نائب للمحتوى 2"/>
          <p:cNvSpPr>
            <a:spLocks noGrp="1"/>
          </p:cNvSpPr>
          <p:nvPr>
            <p:ph idx="1"/>
          </p:nvPr>
        </p:nvSpPr>
        <p:spPr/>
        <p:txBody>
          <a:bodyPr/>
          <a:lstStyle/>
          <a:p>
            <a:pPr rtl="1"/>
            <a:r>
              <a:rPr lang="ar-SA" b="1" dirty="0" smtClean="0"/>
              <a:t>أما من حيث قدرة الباحث العلمية فقد يكون متمرساً في البحث العلمي قادراً عليه ولا شك أن من هذه صفته سيتوافر لديه من المادة العلمية وينكشف له من جوانب البحث ويتولد لديه من الملحوظات والمناقشات والإضافات ما يجعل البحث يحتاج إلى صفحات كثيرة أما إذا لم يكن الباحث على مثل تلك الدرة من القدرة والتمرس فإنه لا يستطيع أن يخرج بحثه بمثل ما أخرجه القادر المتمرس كماً وكيفاً.</a:t>
            </a:r>
            <a:endParaRPr lang="ar-JO"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ومن هنا يتبين أن حجم البحث ليس له مقدار معين من حيث تحديده بعدد من الكلمات والصفحات، وإنما يتوقف حجمه على البحث ذاته :سعة وضيقاً ، وكثرة وقلة للمادة الموجودة له ،وعلى الباحث : قدرة علمية وطريقة في البحث . </a:t>
            </a:r>
            <a:endParaRPr lang="en-US" dirty="0" smtClean="0"/>
          </a:p>
          <a:p>
            <a:pPr rtl="1"/>
            <a:endParaRPr lang="ar-JO"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وعلى الراغب في البحث : باحثاً ، أو مؤسسة علمية، أو هيئة علمية، أو جهة حكومية ، أو شركة من الشركات.</a:t>
            </a:r>
          </a:p>
          <a:p>
            <a:pPr rtl="1"/>
            <a:r>
              <a:rPr lang="ar-SA" b="1" dirty="0" smtClean="0"/>
              <a:t>ومهما يكن من أمر ، فالأهم في البحث أن يكون تاماً، مفيداً دقيقاً ، واضحاً ، قد استوفى الموضوع حقه.وفي بحوث الماجستير والدكتوراه ليس هناك نظام رسمي في أكثر الجامعات لتحديد حجم رسالة الماجستير أو الدكتوراه. </a:t>
            </a:r>
            <a:endParaRPr lang="en-US" dirty="0" smtClean="0"/>
          </a:p>
          <a:p>
            <a:pPr rtl="1"/>
            <a:r>
              <a:rPr lang="ar-SA" b="1" dirty="0" smtClean="0"/>
              <a:t>لكن إن كانت هذه الرسائل علمية كما في الطب والعلوم فالغالب أن تكون صغيرة نسبياً.</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أما في الرسائل الأدبية فقد وضع العرف لها حداً تقريباً ، فرسالة الماجستير ، يحسن أن تكون حوالي مائتي صفحة (أربعين ألف كلمة) ورسالة الدكتوراه يحسن أن تكون ثلاثمائة صفحة ( ستين ألف كلمة) من الحجم المعروف في الرسائل.</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وبعضهم يجعل الحد الأعلى لها خمسمائة صفحة.وهناك اتجاه جديد في بعض الجامعات نحو التقليل من عدد صفحات رسالة الماجستير إلى مائة وخمسين  صفحة، ورسالة الدكتوراه تكون ثلاثمائة صفحة.ونحن نرى أن الصواب عدم تحديد رسالة الماجستير والدكتوراه بحجم معين من الكلمات والصفحات؛ لأن البحوث تختلف من حيث ذاتها ، ومن حيث الباحث اختلافاً له أثر كبير في اختلاف حجم البحث.</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وينبغي أن يترك الأمر في هذا إلى الباحث ، بشرط أن يراعي في البحث أن يكون تاماً، مفيداً دقيقاً ، واضحاً ، قد استوفى الموضوع حقه.</a:t>
            </a:r>
            <a:endParaRPr lang="en-US" dirty="0" smtClean="0"/>
          </a:p>
          <a:p>
            <a:pPr rtl="1"/>
            <a:r>
              <a:rPr lang="ar-SA" b="1" dirty="0" smtClean="0">
                <a:solidFill>
                  <a:srgbClr val="FF0000"/>
                </a:solidFill>
              </a:rPr>
              <a:t>ترتيب البحث وهيأته: </a:t>
            </a:r>
            <a:endParaRPr lang="en-US" dirty="0" smtClean="0">
              <a:solidFill>
                <a:srgbClr val="FF0000"/>
              </a:solidFill>
            </a:endParaRPr>
          </a:p>
          <a:p>
            <a:pPr rtl="1"/>
            <a:r>
              <a:rPr lang="ar-SA" b="1" dirty="0" smtClean="0"/>
              <a:t>إذا انتهى الباحث من المراحل التي تحدثنا عنها في المباحث السابقة ، انتقل إلى مرحلة أخرى قبل تقديم بحثه للطباعة ، وهذه المرحلة عي إخراجه النهائي وذلك بترتيبه ترتيباً يخرج في هيأته على ضوئه.</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وإليك تفصيلاً طريقة ترتيب البحث من أوله إلى آخره</a:t>
            </a:r>
            <a:endParaRPr lang="en-US" dirty="0" smtClean="0"/>
          </a:p>
          <a:p>
            <a:pPr lvl="0" rtl="1"/>
            <a:r>
              <a:rPr lang="ar-SA" b="1" dirty="0" smtClean="0"/>
              <a:t>1- </a:t>
            </a:r>
            <a:r>
              <a:rPr lang="ar-SA" b="1" dirty="0" smtClean="0">
                <a:solidFill>
                  <a:srgbClr val="FF0000"/>
                </a:solidFill>
              </a:rPr>
              <a:t>صفحة العنوان:</a:t>
            </a:r>
            <a:endParaRPr lang="en-US" dirty="0" smtClean="0">
              <a:solidFill>
                <a:srgbClr val="FF0000"/>
              </a:solidFill>
            </a:endParaRPr>
          </a:p>
          <a:p>
            <a:pPr rtl="1"/>
            <a:r>
              <a:rPr lang="ar-SA" b="1" dirty="0" smtClean="0"/>
              <a:t>صفحة العنوان تشغل الغلاف كما تشغل أول ورقة في الرسالة.</a:t>
            </a:r>
            <a:endParaRPr lang="en-US" dirty="0" smtClean="0"/>
          </a:p>
          <a:p>
            <a:pPr rtl="1"/>
            <a:r>
              <a:rPr lang="ar-SA" b="1" dirty="0" smtClean="0"/>
              <a:t>ويحسن أن يسبق أول ورقة في الرسالة ورقة تكون بعد الغلاف ، وتكون خالية من الكتابة إلا في جانبها الأيسر من أسفلها ، حيث يكتب عنوان الرسالة بحروف صغيرة.</a:t>
            </a:r>
            <a:endParaRPr lang="en-US" dirty="0" smtClean="0"/>
          </a:p>
          <a:p>
            <a:pPr rtl="1"/>
            <a:r>
              <a:rPr lang="ar-SA" b="1" dirty="0" smtClean="0"/>
              <a:t>والفائدة من هذه الورقة: هي المحافظة على صفحة العنوان في الورقة الأولى وبقاؤها سليمة نظيفة.</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وتشمل صفحة العنوان المعلومات الآتية:</a:t>
            </a:r>
            <a:endParaRPr lang="en-US" dirty="0" smtClean="0"/>
          </a:p>
          <a:p>
            <a:pPr lvl="0" rtl="1"/>
            <a:r>
              <a:rPr lang="ar-SA" b="1" dirty="0" smtClean="0"/>
              <a:t>1- عنوان البحث أو الرسالة. </a:t>
            </a:r>
            <a:endParaRPr lang="en-US" dirty="0" smtClean="0"/>
          </a:p>
          <a:p>
            <a:pPr lvl="0" rtl="1"/>
            <a:r>
              <a:rPr lang="ar-SA" b="1" dirty="0" smtClean="0"/>
              <a:t>2- عبارة التقديم.</a:t>
            </a:r>
            <a:endParaRPr lang="en-US" dirty="0" smtClean="0"/>
          </a:p>
          <a:p>
            <a:pPr lvl="0" rtl="1"/>
            <a:r>
              <a:rPr lang="ar-SA" b="1" dirty="0" smtClean="0"/>
              <a:t>3- اسم الباحث.</a:t>
            </a:r>
            <a:endParaRPr lang="en-US" dirty="0" smtClean="0"/>
          </a:p>
          <a:p>
            <a:pPr lvl="0" rtl="1"/>
            <a:r>
              <a:rPr lang="ar-SA" b="1" dirty="0" smtClean="0"/>
              <a:t>4- الدرجة العلمية التي يرغب الحصول عليها.</a:t>
            </a:r>
            <a:endParaRPr lang="en-US" dirty="0" smtClean="0"/>
          </a:p>
          <a:p>
            <a:pPr lvl="0" rtl="1"/>
            <a:r>
              <a:rPr lang="ar-SA" b="1" dirty="0" smtClean="0"/>
              <a:t>5- التخصص الذي يرومه بالحصول على هذه الدرجة.</a:t>
            </a:r>
            <a:endParaRPr lang="en-US" dirty="0" smtClean="0"/>
          </a:p>
          <a:p>
            <a:pPr lvl="0" rtl="1"/>
            <a:r>
              <a:rPr lang="ar-SA" b="1" dirty="0" smtClean="0"/>
              <a:t>6- القسم العلمي الذي يضم هذه التخصص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الكلية التي تضم هذا القسم الذي ينسب إليه الباحث.</a:t>
            </a:r>
            <a:endParaRPr lang="en-US" dirty="0" smtClean="0"/>
          </a:p>
          <a:p>
            <a:pPr lvl="0" rtl="1"/>
            <a:r>
              <a:rPr lang="ar-SA" b="1" dirty="0" smtClean="0"/>
              <a:t>8- الجامعة التي تضم هذه الكلية.</a:t>
            </a:r>
            <a:endParaRPr lang="en-US" dirty="0" smtClean="0"/>
          </a:p>
          <a:p>
            <a:pPr lvl="0" rtl="1"/>
            <a:r>
              <a:rPr lang="ar-SA" b="1" dirty="0" smtClean="0"/>
              <a:t>9- المدينة التي تضم هذه الجامعة.</a:t>
            </a:r>
            <a:endParaRPr lang="en-US" dirty="0" smtClean="0"/>
          </a:p>
          <a:p>
            <a:pPr lvl="0" rtl="1"/>
            <a:r>
              <a:rPr lang="ar-SA" b="1" dirty="0" smtClean="0"/>
              <a:t>10- الدولة التي تقع فيها هذه المدينة.</a:t>
            </a:r>
            <a:endParaRPr lang="en-US" dirty="0" smtClean="0"/>
          </a:p>
          <a:p>
            <a:pPr lvl="0" rtl="1"/>
            <a:r>
              <a:rPr lang="ar-SA" b="1" dirty="0" smtClean="0"/>
              <a:t>11- اسم الأستاذ المشرف.</a:t>
            </a:r>
            <a:endParaRPr lang="en-US" dirty="0" smtClean="0"/>
          </a:p>
          <a:p>
            <a:pPr lvl="0" rtl="1"/>
            <a:r>
              <a:rPr lang="ar-SA" b="1" dirty="0" smtClean="0"/>
              <a:t>12- تاريخ تقدم البحث بالشهر والعام ، وإن كان قد نوقش وضع تاريخ المناقشة.</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بعض الجامعات يوقع الأساتذة الذين أجازوا مناقشة البحث ورأوه صالحاً لذلك ، وهم الأستاذ المشرف، وأعضاء لجنة المناقشة.</a:t>
            </a:r>
            <a:endParaRPr lang="en-US" dirty="0" smtClean="0"/>
          </a:p>
          <a:p>
            <a:pPr rtl="1"/>
            <a:r>
              <a:rPr lang="ar-SA" b="1" dirty="0" smtClean="0"/>
              <a:t>وعلى الصفحة الآتية نموذج لصفحة العنوان:((السبب عند الأصوليين))رسالة مقدمة من عبد العزيز بن عبد الرحمن </a:t>
            </a:r>
            <a:r>
              <a:rPr lang="ar-SA" b="1" dirty="0" err="1" smtClean="0"/>
              <a:t>الربيعة</a:t>
            </a:r>
            <a:r>
              <a:rPr lang="ar-SA" b="1" dirty="0" smtClean="0"/>
              <a:t> للحصول على درجة الدكتوراه في أصول الفقه من قسم أصول الفقه ، بكلية الشريعة والقانون،بجامعة الأزهر في القاهرة بجمهورية مصر العربية إشراف الأستاذ الدكتور عبد العال أحمد </a:t>
            </a:r>
            <a:r>
              <a:rPr lang="ar-SA" b="1" dirty="0" err="1" smtClean="0"/>
              <a:t>عطوه</a:t>
            </a:r>
            <a:r>
              <a:rPr lang="ar-SA" b="1" dirty="0" smtClean="0"/>
              <a:t> نوقشت في رمضان ، سنة 1396هـ </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a:t>
            </a:r>
            <a:r>
              <a:rPr lang="ar-SA" b="1" dirty="0" smtClean="0">
                <a:solidFill>
                  <a:srgbClr val="FF0000"/>
                </a:solidFill>
              </a:rPr>
              <a:t>صفحة البسملة( بسم الله الرحمن الرحيم):</a:t>
            </a:r>
            <a:endParaRPr lang="en-US" dirty="0" smtClean="0">
              <a:solidFill>
                <a:srgbClr val="FF0000"/>
              </a:solidFill>
            </a:endParaRPr>
          </a:p>
          <a:p>
            <a:pPr rtl="1"/>
            <a:r>
              <a:rPr lang="ar-SA" b="1" dirty="0" smtClean="0"/>
              <a:t>صفحة البسملة تشغل الورقة التي تلي صفحة العنوان. ولا يكتب عليها ما يدل على تسلسلها في الصفحات من رقم عددي أو حرف أبجدي.</a:t>
            </a:r>
            <a:endParaRPr lang="en-US" dirty="0" smtClean="0"/>
          </a:p>
          <a:p>
            <a:pPr lvl="0" rtl="1"/>
            <a:r>
              <a:rPr lang="ar-SA" b="1" dirty="0" smtClean="0">
                <a:solidFill>
                  <a:srgbClr val="FF0000"/>
                </a:solidFill>
              </a:rPr>
              <a:t>3- صفحة: نبذة عن حياة الباحث:</a:t>
            </a:r>
            <a:endParaRPr lang="en-US" dirty="0" smtClean="0">
              <a:solidFill>
                <a:srgbClr val="FF0000"/>
              </a:solidFill>
            </a:endParaRPr>
          </a:p>
          <a:p>
            <a:r>
              <a:rPr lang="ar-SA" b="1" dirty="0" smtClean="0"/>
              <a:t>في معظم الجامعات الأجنبية يذكر في البحث نبذه عن حياة الباحث: مولده ، ونشأته ، وميوله وعلومه، وما حصل عليه من شهادات وما قام </a:t>
            </a:r>
            <a:r>
              <a:rPr lang="ar-SA" b="1" dirty="0" err="1" smtClean="0"/>
              <a:t>به</a:t>
            </a:r>
            <a:r>
              <a:rPr lang="ar-SA" b="1" dirty="0" smtClean="0"/>
              <a:t> من أبحاث ورحلات علمية وما يجيده من لغات وذلك باختصار.</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وبعضهم يضع هذه النبذة في الصفحة الأخيرة من البحث وبعضهم يضعها في الورقة التي تلي صفحة البسملة, وبعضهم يترك للباحث الحرية في عدم وضعها ، وفي وضعها في أي مكان أراد سواء بعد صفحة البسملة ، أم في الصفحة الأخيرة من البحث. ولا يكتب يكتب عليها ما يدل على تسلسلها.</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a:t>
            </a:r>
            <a:r>
              <a:rPr lang="ar-SA" b="1" dirty="0" smtClean="0">
                <a:solidFill>
                  <a:srgbClr val="FF0000"/>
                </a:solidFill>
              </a:rPr>
              <a:t>صفحة ملخص البحث أو الرسالة:</a:t>
            </a:r>
            <a:endParaRPr lang="en-US" dirty="0" smtClean="0">
              <a:solidFill>
                <a:srgbClr val="FF0000"/>
              </a:solidFill>
            </a:endParaRPr>
          </a:p>
          <a:p>
            <a:pPr rtl="1"/>
            <a:r>
              <a:rPr lang="ar-SA" b="1" dirty="0" smtClean="0"/>
              <a:t>صفحة ملخص البحث أو الرسالة تشغل الورقة التي تلي صفحة (نبذة عن حياة الباحث) وملخص البحث عبارة عن اختصار شديد للبحث ؛ لا يتجاوز ثلاثمائة كلمة: يحدد فيه الباحث الموضوع الذي سيكون محور دراسته وهيكله الذي قام عليه تبويباً وتنظيماً والمنهج الذي سلك في دراسة حقائقه، والنتائج التي خرج البحث </a:t>
            </a:r>
            <a:r>
              <a:rPr lang="ar-SA" b="1" dirty="0" err="1" smtClean="0"/>
              <a:t>بها</a:t>
            </a:r>
            <a:r>
              <a:rPr lang="ar-SA" b="1" dirty="0" smtClean="0"/>
              <a:t>. </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وتبرز أهمية هذا الملخص في الأمور الآتية:</a:t>
            </a:r>
            <a:endParaRPr lang="en-US" dirty="0" smtClean="0"/>
          </a:p>
          <a:p>
            <a:pPr lvl="0" rtl="1"/>
            <a:r>
              <a:rPr lang="ar-SA" b="1" dirty="0" smtClean="0"/>
              <a:t>أ- أ</a:t>
            </a:r>
            <a:r>
              <a:rPr lang="ar-SA" b="1" dirty="0" err="1" smtClean="0"/>
              <a:t>نه</a:t>
            </a:r>
            <a:r>
              <a:rPr lang="ar-SA" b="1" dirty="0" smtClean="0"/>
              <a:t> يفيد القارئ فائدة عظيمة ، حيث يكون بإمكانه معرفة الجوانب التي تعالجها الرسالة والاتجاهات التي تنحوها في وقت قصير بجهد قليل فيكون هذا باعثاً على الاطلاع عليها وقراءتها ودراستها.</a:t>
            </a:r>
            <a:endParaRPr lang="en-US" dirty="0" smtClean="0"/>
          </a:p>
          <a:p>
            <a:r>
              <a:rPr lang="ar-SA" b="1" dirty="0" smtClean="0"/>
              <a:t> ب- أنه خير عون لأمناء المكتبات في معرفة موضوعها العلمي وتصنيفها.</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ج- وهو أيضاً خير عون لدور النشر الجامعية حيث تهتم بنشر ملخصات الرسائل الجامعية في دورياتها.</a:t>
            </a:r>
            <a:endParaRPr lang="en-US" dirty="0" smtClean="0"/>
          </a:p>
          <a:p>
            <a:pPr rtl="1"/>
            <a:r>
              <a:rPr lang="ar-SA" b="1" dirty="0" smtClean="0"/>
              <a:t>د- أنه يساعد دور النشر الأخرى على معرفة موضوعات الرسائل الجامعية لإلحاقها بمنشوراتها المتخصصة في هذا الجانب.</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5- </a:t>
            </a:r>
            <a:r>
              <a:rPr lang="ar-SA" b="1" dirty="0" smtClean="0">
                <a:solidFill>
                  <a:srgbClr val="FF0000"/>
                </a:solidFill>
              </a:rPr>
              <a:t>صفحة " شكر وتقدير" أو " تقدير واعتراف ":</a:t>
            </a:r>
            <a:endParaRPr lang="en-US" dirty="0" smtClean="0">
              <a:solidFill>
                <a:srgbClr val="FF0000"/>
              </a:solidFill>
            </a:endParaRPr>
          </a:p>
          <a:p>
            <a:pPr rtl="1"/>
            <a:r>
              <a:rPr lang="ar-SA" b="1" dirty="0" smtClean="0"/>
              <a:t>بعض الباحثين لا يرى إثبات هذا المعنى. وبعض الباحثين لا يشدد في نفيه ولا في إثباته ولكنه يطلق الحرية للباحث ، فإذا رأى حاجة إلى إثباته أثبته بالتعبير عن شكر من ساعده في إعداد بحثه وإخراجه ، على أن يكون الشكر وفق ما ذكرناه في مبحث مقدمة البحث بأن يكون مختصراً صادقاً مخلصاً بعيداً عن الإسراف والنفاق.</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بعضهم قال : إنه يشكر كل من قدم له مساعدة في إعداد بحثه وإخراجه ، فيشكر الهيئة التي رشحته والأستاذ والمشرف والأشخاص الذين قدموا له عوناً ملموساً وغير هؤلاء ممن ذكرناهم في مبحث " مقدمة البحث".</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ar-SA" b="1" dirty="0" smtClean="0">
                <a:solidFill>
                  <a:srgbClr val="FF0000"/>
                </a:solidFill>
              </a:rPr>
              <a:t>صفحة المحتوى:</a:t>
            </a:r>
            <a:endParaRPr lang="en-US" dirty="0" smtClean="0">
              <a:solidFill>
                <a:srgbClr val="FF0000"/>
              </a:solidFill>
            </a:endParaRPr>
          </a:p>
          <a:p>
            <a:pPr rtl="1"/>
            <a:r>
              <a:rPr lang="ar-SA" b="1" dirty="0" smtClean="0"/>
              <a:t>صفحة المحتوى تشغل الورقة التي تلي صفحة " شكر وتقدير" وعلى رأي من يقول بتقديمه خلافاً لمن يرى أن المحتوى يكون في نهاية البحث. يكون مكان هذا العنوان الوسط من أعلى الصفحة. ويشتمل على كل ما في البحث من مقدمات ونص وتوابع.</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ويدخل في ذلك : المقدمة والتمهيد وصلب البحث ، والخاتمة، والملحقات والوثائق وفهارس الجداول والرسوم والخرائط والصور، وفهارس المصادر ، وغيرها من فهارس ضمها البحث. أما التفاصيل التي تدور تحت هذا العنوان فإنها تكون بحسب تقسيم هذا الموضوع : من مقدمة، وتمهيد وأبواب، وفصول ومباحث، وخاتمة، وملحقات ، وفهارس، مع ذكر العناوين الفرعية لهذه العناوين الرئيسية .</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ويراعى في المحتوى الأمر الآتية:</a:t>
            </a:r>
            <a:endParaRPr lang="en-US" dirty="0" smtClean="0"/>
          </a:p>
          <a:p>
            <a:pPr lvl="0" rtl="1"/>
            <a:r>
              <a:rPr lang="ar-SA" b="1" dirty="0" smtClean="0"/>
              <a:t>أ- الترتيب المنطقي ، كما ورد في البحث.</a:t>
            </a:r>
            <a:endParaRPr lang="en-US" dirty="0" smtClean="0"/>
          </a:p>
          <a:p>
            <a:pPr lvl="0" rtl="1"/>
            <a:r>
              <a:rPr lang="ar-SA" b="1" dirty="0" smtClean="0"/>
              <a:t>ب- تقسيم الموضوع إلى أقسامه الرئيسية كما ورد في البحث</a:t>
            </a:r>
            <a:endParaRPr lang="en-US" dirty="0" smtClean="0"/>
          </a:p>
          <a:p>
            <a:pPr rtl="1"/>
            <a:r>
              <a:rPr lang="ar-SA" b="1" dirty="0" smtClean="0"/>
              <a:t>ج- إيراد الأقسام الرئيسية الواردة في البحث بعناوينها وعباراتها.</a:t>
            </a:r>
            <a:endParaRPr lang="en-US" dirty="0" smtClean="0"/>
          </a:p>
          <a:p>
            <a:pPr rtl="1"/>
            <a:r>
              <a:rPr lang="ar-SA" b="1" dirty="0" smtClean="0"/>
              <a:t>د- ترتيبها بحسب ورودها في البحث.</a:t>
            </a:r>
            <a:endParaRPr lang="en-US" dirty="0" smtClean="0"/>
          </a:p>
          <a:p>
            <a:pPr rtl="1"/>
            <a:r>
              <a:rPr lang="ar-SA" b="1" dirty="0" smtClean="0"/>
              <a:t>هـ - تقسيم الأقسام الرئيسية تقسيماً تدريجياً نحو الصغر، فمن الباب إلى الفصل،إلى المبحث،إلى المطلب،إلى المسألة،إلى الآراء في المسألة إلى أدلة الآراء إلى أدلة الرأي الواحد، إلى الرأي الراجح ، وهكذا.</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 الاختصار والوضوح في التعبير عن هذه العناوين الفرعية.</a:t>
            </a:r>
            <a:endParaRPr lang="en-US" dirty="0" smtClean="0"/>
          </a:p>
          <a:p>
            <a:pPr rtl="1"/>
            <a:r>
              <a:rPr lang="ar-SA" b="1" dirty="0" smtClean="0"/>
              <a:t>ز- ترتيب هذه العناوين بحسب ورود معانيها في البحث.</a:t>
            </a:r>
            <a:endParaRPr lang="en-US" dirty="0" smtClean="0"/>
          </a:p>
          <a:p>
            <a:pPr rtl="1"/>
            <a:r>
              <a:rPr lang="ar-SA" b="1" dirty="0" smtClean="0"/>
              <a:t>ح- استخدام الأرقام العددية، والأحرف الأبجدية عندما يتفرع الموضوع إلى موضوعات جزئية مختلفة.</a:t>
            </a:r>
            <a:endParaRPr lang="en-US" dirty="0" smtClean="0"/>
          </a:p>
          <a:p>
            <a:pPr rtl="1"/>
            <a:r>
              <a:rPr lang="ar-SA" b="1" dirty="0" smtClean="0"/>
              <a:t>ط – عناوين الأقسام الرئيسية في البحث كالأبواب والفصول، تكتب بخط عريض واضح.</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العناوين المتفرعة عن عناوين الأقسام الرئيسية فتكتب بخط أدق من خط عناوين الأقسام الرئيسية. </a:t>
            </a:r>
            <a:endParaRPr lang="en-US" dirty="0" smtClean="0"/>
          </a:p>
          <a:p>
            <a:pPr rtl="1"/>
            <a:r>
              <a:rPr lang="ar-SA" b="1" dirty="0" smtClean="0"/>
              <a:t>ي – بعضهم يكتب في بداية " المحتوى " عنوان البحث.</a:t>
            </a:r>
            <a:endParaRPr lang="en-US" dirty="0" smtClean="0"/>
          </a:p>
          <a:p>
            <a:pPr rtl="1"/>
            <a:r>
              <a:rPr lang="ar-SA" b="1" dirty="0" smtClean="0"/>
              <a:t>فإذا كتبه فإنه لا يذكر رقم صفحته ، أما المقدمة والتمهيد فترقمان بحسب أرقام صفحاتهما في البحث إما بالأرقام العددية وإما بالأحرف الأبجدية. أما الأبواب والفصول وما تحتهما من عناوين فرعية، والخاتمة ، والملحقات والفهارس ، فترقم بالأرقام العددية لصفحاتها .</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a:t>
            </a:r>
            <a:r>
              <a:rPr lang="ar-SA" b="1" dirty="0" smtClean="0">
                <a:solidFill>
                  <a:srgbClr val="FF0000"/>
                </a:solidFill>
              </a:rPr>
              <a:t>صفحة التمهيد: </a:t>
            </a:r>
            <a:endParaRPr lang="en-US" dirty="0" smtClean="0">
              <a:solidFill>
                <a:srgbClr val="FF0000"/>
              </a:solidFill>
            </a:endParaRPr>
          </a:p>
          <a:p>
            <a:pPr rtl="1"/>
            <a:r>
              <a:rPr lang="ar-SA" b="1" dirty="0" smtClean="0"/>
              <a:t>وقد يسمى </a:t>
            </a:r>
            <a:r>
              <a:rPr lang="ar-SA" b="1" dirty="0" err="1" smtClean="0"/>
              <a:t>بالتوطئة</a:t>
            </a:r>
            <a:r>
              <a:rPr lang="ar-SA" b="1" dirty="0" smtClean="0"/>
              <a:t>. وأكثر المؤلفون العرب المعاصرون من تسمية بالمدخل ، وكلمة" التمهيد" أولى .</a:t>
            </a:r>
            <a:endParaRPr lang="en-US" dirty="0" smtClean="0"/>
          </a:p>
          <a:p>
            <a:pPr lvl="0" rtl="1"/>
            <a:r>
              <a:rPr lang="ar-SA" b="1" dirty="0" smtClean="0"/>
              <a:t>8- </a:t>
            </a:r>
            <a:r>
              <a:rPr lang="ar-SA" b="1" dirty="0" smtClean="0">
                <a:solidFill>
                  <a:srgbClr val="FF0000"/>
                </a:solidFill>
              </a:rPr>
              <a:t>نصوص الرسالة أو البحث، أو صلبها:</a:t>
            </a:r>
            <a:endParaRPr lang="en-US" dirty="0" smtClean="0">
              <a:solidFill>
                <a:srgbClr val="FF0000"/>
              </a:solidFill>
            </a:endParaRPr>
          </a:p>
          <a:p>
            <a:pPr rtl="1"/>
            <a:r>
              <a:rPr lang="ar-SA" b="1" dirty="0" smtClean="0"/>
              <a:t>نصوص الرسالة أو البحث ، أو صلبهما هي جوهرة البحث ومداره وهي الموضوعات الأساسية التي يتكون منها البحث ، ويتألف منها جسمه ، </a:t>
            </a:r>
            <a:endParaRPr lang="en-US" dirty="0" smtClean="0"/>
          </a:p>
          <a:p>
            <a:pPr rtl="1"/>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وهي الأبواب وما يتفرع عنها من فصول ، وما يتفرع عن الفصول من مباحث، وما يتفرع عن ذلك من جزئيات وفقرات وأفكار مدروسة مشروحة بالأسلوب الذي صيغت </a:t>
            </a:r>
            <a:r>
              <a:rPr lang="ar-SA" b="1" dirty="0" err="1" smtClean="0"/>
              <a:t>به</a:t>
            </a:r>
            <a:r>
              <a:rPr lang="ar-SA" b="1" dirty="0" smtClean="0"/>
              <a:t>.</a:t>
            </a:r>
          </a:p>
          <a:p>
            <a:pPr lvl="0" rtl="1"/>
            <a:r>
              <a:rPr lang="ar-SA" b="1" dirty="0" smtClean="0"/>
              <a:t>9- </a:t>
            </a:r>
            <a:r>
              <a:rPr lang="ar-SA" b="1" dirty="0" smtClean="0">
                <a:solidFill>
                  <a:srgbClr val="FF0000"/>
                </a:solidFill>
              </a:rPr>
              <a:t>صفة الخاتمة:</a:t>
            </a:r>
            <a:r>
              <a:rPr lang="ar-SA" b="1" dirty="0" smtClean="0"/>
              <a:t>وتوضع فيها أهم نتائج البحث.</a:t>
            </a:r>
            <a:endParaRPr lang="en-US" dirty="0" smtClean="0"/>
          </a:p>
          <a:p>
            <a:pPr lvl="0" rtl="1"/>
            <a:r>
              <a:rPr lang="ar-SA" b="1" dirty="0" smtClean="0"/>
              <a:t>10- </a:t>
            </a:r>
            <a:r>
              <a:rPr lang="ar-SA" b="1" dirty="0" smtClean="0">
                <a:solidFill>
                  <a:srgbClr val="FF0000"/>
                </a:solidFill>
              </a:rPr>
              <a:t>صفة الملحقات والوثائق:</a:t>
            </a:r>
            <a:endParaRPr lang="en-US" dirty="0" smtClean="0">
              <a:solidFill>
                <a:srgbClr val="FF0000"/>
              </a:solidFill>
            </a:endParaRPr>
          </a:p>
          <a:p>
            <a:r>
              <a:rPr lang="ar-SA" b="1" dirty="0" smtClean="0"/>
              <a:t>" والملحق لا يتبع في ترتيبه طريقة خاصة ، وإنما يرقم بعد نهاية البحث مباشرة على صفحة أو صفحات مستقلة.</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10- </a:t>
            </a:r>
            <a:r>
              <a:rPr lang="ar-SA" b="1" dirty="0" smtClean="0">
                <a:solidFill>
                  <a:srgbClr val="FF0000"/>
                </a:solidFill>
              </a:rPr>
              <a:t>صفة فهرس المصادر :</a:t>
            </a:r>
            <a:endParaRPr lang="en-US" dirty="0" smtClean="0">
              <a:solidFill>
                <a:srgbClr val="FF0000"/>
              </a:solidFill>
            </a:endParaRPr>
          </a:p>
          <a:p>
            <a:pPr rtl="1"/>
            <a:r>
              <a:rPr lang="ar-SA" b="1" dirty="0" smtClean="0"/>
              <a:t>مصادر البحث هي آخر أجزائه ، وبذكر مصادر البحث يختم البحث والكلام عن فهرس المصادر قد مضى مفصلاً. وصفحة فهرس المصادر تشغل الورق التي تلي الملحقات والوثائق إذا كان للبحث ملحقات ووثائق ، وإن لم يكن له ملحقات ووثائق جاءت صفحة فهرس المصادر تالية لخاتمة البحث.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1640</TotalTime>
  <Words>1648</Words>
  <Application>Microsoft Office PowerPoint</Application>
  <PresentationFormat>A4 Paper (210x297 mm)</PresentationFormat>
  <Paragraphs>89</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المحاضرة الحادية عشرة حجم البحث وترتيبه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117</cp:revision>
  <dcterms:created xsi:type="dcterms:W3CDTF">2009-10-14T19:14:34Z</dcterms:created>
  <dcterms:modified xsi:type="dcterms:W3CDTF">2013-04-07T23:39:07Z</dcterms:modified>
</cp:coreProperties>
</file>