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4" r:id="rId3"/>
    <p:sldId id="267" r:id="rId4"/>
    <p:sldId id="259" r:id="rId5"/>
    <p:sldId id="272" r:id="rId6"/>
    <p:sldId id="270" r:id="rId7"/>
    <p:sldId id="277" r:id="rId8"/>
    <p:sldId id="280" r:id="rId9"/>
    <p:sldId id="281" r:id="rId10"/>
    <p:sldId id="283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2B800"/>
    <a:srgbClr val="3B84AF"/>
    <a:srgbClr val="8D933F"/>
    <a:srgbClr val="009900"/>
    <a:srgbClr val="709256"/>
    <a:srgbClr val="AD9968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6" d="100"/>
          <a:sy n="66" d="100"/>
        </p:scale>
        <p:origin x="-40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855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362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2B800"/>
                </a:solidFill>
                <a:latin typeface="Calibri" pitchFamily="34" charset="0"/>
                <a:cs typeface="Times New Roman" pitchFamily="18" charset="0"/>
              </a:rPr>
              <a:t>التفسيـــــر ( 1 ) </a:t>
            </a:r>
          </a:p>
          <a:p>
            <a:pPr algn="ctr"/>
            <a:endParaRPr lang="en-US" sz="2800" b="1" dirty="0">
              <a:solidFill>
                <a:srgbClr val="F2B800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سامى رفعت </a:t>
            </a:r>
            <a:r>
              <a:rPr lang="ar-SA" sz="26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الأشقر</a:t>
            </a:r>
            <a:endParaRPr lang="ar-SA" sz="2600" b="1" dirty="0" smtClean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الخامسة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محتوى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953500" cy="411479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3600" b="1" dirty="0" smtClean="0">
                <a:solidFill>
                  <a:srgbClr val="3B84AF"/>
                </a:solidFill>
                <a:cs typeface="Arial" pitchFamily="34" charset="0"/>
              </a:rPr>
              <a:t>قوله تعالى : </a:t>
            </a:r>
            <a:r>
              <a:rPr lang="ar-SA" sz="3600" b="1" dirty="0"/>
              <a:t>لِلَّذِينَ يُؤْلُونَ مِنْ نِسَائِهِمْ تَرَبُّصُ أَرْبَعَةِ أَشْهُرٍ فَإِنْ فَاءُوا فَإِنَّ اللَّهَ غَفُورٌ رَحِيمٌ (226) وَإِنْ عَزَمُوا الطَّلَاقَ فَإِنَّ اللَّهَ سَمِيعٌ عَلِيمٌ (227)</a:t>
            </a:r>
            <a:endParaRPr lang="ar-EG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9144000" cy="5334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معانى الكلمات  :</a:t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يؤلون } </a:t>
            </a:r>
            <a:r>
              <a:rPr lang="ar-SA" sz="3600" b="1" dirty="0"/>
              <a:t>أي يحلفون </a:t>
            </a:r>
            <a:r>
              <a:rPr lang="ar-SA" sz="3600" b="1" dirty="0" smtClean="0"/>
              <a:t>: </a:t>
            </a:r>
            <a:r>
              <a:rPr lang="ar-SA" sz="3600" b="1" dirty="0" err="1" smtClean="0"/>
              <a:t>ويأتلي</a:t>
            </a:r>
            <a:r>
              <a:rPr lang="ar-SA" sz="3600" b="1" dirty="0" smtClean="0"/>
              <a:t> </a:t>
            </a:r>
            <a:r>
              <a:rPr lang="ar-SA" sz="3600" b="1" dirty="0"/>
              <a:t>بالتاء </a:t>
            </a:r>
            <a:r>
              <a:rPr lang="ar-SA" sz="3600" b="1" dirty="0" err="1"/>
              <a:t>ائتلاء</a:t>
            </a:r>
            <a:r>
              <a:rPr lang="ar-SA" sz="3600" b="1" dirty="0"/>
              <a:t> : أي حلف ومنه :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ولا يأتل أولو الفضل منكم }. </a:t>
            </a:r>
            <a:r>
              <a:rPr lang="ar-SA" sz="3600" b="1" dirty="0" smtClean="0"/>
              <a:t/>
            </a:r>
            <a:br>
              <a:rPr lang="ar-SA" sz="3600" b="1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والتربص</a:t>
            </a:r>
            <a:r>
              <a:rPr lang="ar-SA" sz="3600" b="1" dirty="0"/>
              <a:t> : التأني </a:t>
            </a:r>
            <a:r>
              <a:rPr lang="ar-SA" sz="3600" b="1" dirty="0" smtClean="0"/>
              <a:t>والتأخر.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فإن فاؤوا } </a:t>
            </a:r>
            <a:r>
              <a:rPr lang="ar-SA" sz="3600" b="1" dirty="0"/>
              <a:t>أي رجعوا ومنه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: { حتى تفيء إلى أمر الله } </a:t>
            </a:r>
            <a:r>
              <a:rPr lang="ar-SA" sz="3600" b="1" dirty="0"/>
              <a:t>أي ترجع ومنه قيل للظل بعد الزوال فيء لأنه رجع </a:t>
            </a:r>
            <a:r>
              <a:rPr lang="ar-SA" sz="3600" b="1" dirty="0" smtClean="0"/>
              <a:t>عن جانب </a:t>
            </a:r>
            <a:r>
              <a:rPr lang="ar-SA" sz="3600" b="1" dirty="0"/>
              <a:t>المشرق إلى جانب </a:t>
            </a:r>
            <a:r>
              <a:rPr lang="ar-SA" sz="3600" b="1" dirty="0" smtClean="0"/>
              <a:t>المغرب .</a:t>
            </a: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dirty="0" smtClean="0"/>
              <a:t>العزم </a:t>
            </a:r>
            <a:r>
              <a:rPr lang="ar-SA" sz="3600" b="1" dirty="0"/>
              <a:t>: العقد على </a:t>
            </a:r>
            <a:r>
              <a:rPr lang="ar-SA" sz="3600" b="1" dirty="0" smtClean="0"/>
              <a:t>الشيء .</a:t>
            </a: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/>
            </a:r>
            <a:b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</a:br>
            <a:r>
              <a:rPr lang="ar-SA" sz="3600" u="sng" dirty="0" smtClean="0">
                <a:solidFill>
                  <a:schemeClr val="bg2">
                    <a:lumMod val="25000"/>
                  </a:schemeClr>
                </a:solidFill>
                <a:cs typeface="DecoType Naskh Extensions" pitchFamily="2" charset="-78"/>
              </a:rPr>
              <a:t> </a:t>
            </a:r>
            <a:endParaRPr lang="ar-SA" sz="3600" dirty="0">
              <a:solidFill>
                <a:schemeClr val="bg2">
                  <a:lumMod val="25000"/>
                </a:schemeClr>
              </a:solidFill>
              <a:cs typeface="DecoType Naskh Extension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المعنى </a:t>
            </a:r>
            <a:r>
              <a:rPr lang="ar-SA" dirty="0" err="1" smtClean="0"/>
              <a:t>الإجمالى</a:t>
            </a:r>
            <a:r>
              <a:rPr lang="ar-SA" dirty="0" smtClean="0"/>
              <a:t>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877300" cy="4191000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أن </a:t>
            </a:r>
            <a:r>
              <a:rPr lang="ar-SA" b="1" dirty="0"/>
              <a:t>الله جعل الأجل لمن </a:t>
            </a:r>
            <a:r>
              <a:rPr lang="ar-SA" b="1" dirty="0" smtClean="0"/>
              <a:t>يؤلي </a:t>
            </a:r>
            <a:r>
              <a:rPr lang="ar-SA" b="1" dirty="0"/>
              <a:t>: أي يحلف </a:t>
            </a:r>
            <a:r>
              <a:rPr lang="ar-SA" b="1" dirty="0" smtClean="0"/>
              <a:t>ألا يقرب امرأته </a:t>
            </a:r>
            <a:r>
              <a:rPr lang="ar-SA" b="1" dirty="0"/>
              <a:t>أربعة أشهر ثم قال : مخبرا </a:t>
            </a:r>
            <a:r>
              <a:rPr lang="ar-SA" b="1" dirty="0" smtClean="0"/>
              <a:t>عباده </a:t>
            </a:r>
            <a:r>
              <a:rPr lang="ar-SA" b="1" dirty="0"/>
              <a:t>بحكم هذا </a:t>
            </a:r>
            <a:r>
              <a:rPr lang="ar-SA" b="1" dirty="0" err="1" smtClean="0"/>
              <a:t>المؤلي</a:t>
            </a:r>
            <a:r>
              <a:rPr lang="ar-SA" b="1" dirty="0" smtClean="0"/>
              <a:t> </a:t>
            </a:r>
            <a:r>
              <a:rPr lang="ar-SA" b="1" dirty="0"/>
              <a:t>بعد هذه المدة </a:t>
            </a:r>
            <a:r>
              <a:rPr lang="ar-SA" b="1" dirty="0" smtClean="0"/>
              <a:t>     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فإن فاؤوا } </a:t>
            </a:r>
            <a:r>
              <a:rPr lang="ar-SA" b="1" dirty="0"/>
              <a:t>رجعوا إلى بقاء الزوجية واستدامة النكاح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 </a:t>
            </a:r>
            <a:r>
              <a:rPr lang="ar-SA" sz="3600" b="1" u="sng" dirty="0" smtClean="0">
                <a:solidFill>
                  <a:srgbClr val="FF0000"/>
                </a:solidFill>
                <a:cs typeface="DecoType Naskh Extensions" pitchFamily="2" charset="-78"/>
              </a:rPr>
              <a:t>  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فإن الله غفور رحيم } </a:t>
            </a:r>
            <a:r>
              <a:rPr lang="ar-SA" b="1" dirty="0"/>
              <a:t>أي لا يؤاخذهم بتلك اليمين بل يغفر لهم ويرحمهم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وإن عزموا الطلاق } </a:t>
            </a:r>
            <a:r>
              <a:rPr lang="ar-SA" b="1" dirty="0"/>
              <a:t>أي وقع العزم منهم عليه والقصد له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فإن الله سميع } </a:t>
            </a:r>
            <a:r>
              <a:rPr lang="ar-SA" b="1" dirty="0"/>
              <a:t>لذلك منهم </a:t>
            </a:r>
            <a:r>
              <a:rPr lang="ar-SA" sz="3600" b="1" u="sng" dirty="0">
                <a:solidFill>
                  <a:srgbClr val="FF0000"/>
                </a:solidFill>
                <a:cs typeface="DecoType Naskh Extensions" pitchFamily="2" charset="-78"/>
              </a:rPr>
              <a:t>{ عليم } </a:t>
            </a:r>
            <a:r>
              <a:rPr lang="ar-SA" b="1" dirty="0"/>
              <a:t>به فهذا معنى الآية الذي لا شك فيه ولا شبهة فمن حلف أن </a:t>
            </a:r>
            <a:r>
              <a:rPr lang="ar-SA" b="1" dirty="0" smtClean="0"/>
              <a:t>لا يطأ </a:t>
            </a:r>
            <a:r>
              <a:rPr lang="ar-SA" b="1" dirty="0"/>
              <a:t>امرأته ولم يقيد بمدة </a:t>
            </a:r>
            <a:r>
              <a:rPr lang="ar-SA" b="1" dirty="0" smtClean="0"/>
              <a:t>أو</a:t>
            </a:r>
            <a:r>
              <a:rPr lang="ar-SA" b="1" dirty="0"/>
              <a:t> قيد بزيادة على أربعة </a:t>
            </a:r>
            <a:r>
              <a:rPr lang="ar-SA" b="1" dirty="0" smtClean="0"/>
              <a:t>أشهر </a:t>
            </a:r>
            <a:r>
              <a:rPr lang="ar-SA" b="1" dirty="0"/>
              <a:t>كان </a:t>
            </a:r>
            <a:r>
              <a:rPr lang="ar-SA" b="1" dirty="0" smtClean="0"/>
              <a:t>علينا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xmlns="" val="307433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81000" y="457200"/>
            <a:ext cx="9302832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إمهاله أربعة </a:t>
            </a:r>
            <a:r>
              <a:rPr lang="ar-SA" sz="3200" b="1" dirty="0"/>
              <a:t>أشهر فإذا مضت فهو بالخيار إما رجع إلى نكاح امرأته وكانت زوجته بعد مضي المدة كما كانت زوجته قبلها ، أو طلقها وكان </a:t>
            </a:r>
          </a:p>
          <a:p>
            <a:r>
              <a:rPr lang="ar-SA" sz="3200" b="1" dirty="0" smtClean="0"/>
              <a:t>له </a:t>
            </a:r>
            <a:r>
              <a:rPr lang="ar-SA" sz="3200" b="1" dirty="0"/>
              <a:t>حكم المطلق </a:t>
            </a:r>
            <a:r>
              <a:rPr lang="ar-SA" sz="3200" b="1" dirty="0" smtClean="0"/>
              <a:t>لامرأته . </a:t>
            </a:r>
          </a:p>
          <a:p>
            <a:endParaRPr lang="ar-SA" sz="3200" b="1" dirty="0">
              <a:solidFill>
                <a:srgbClr val="262626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69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ترشدنا إليه الآيات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7637"/>
            <a:ext cx="8915400" cy="4297363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حكم الإيلاء في الإسلام .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منع </a:t>
            </a:r>
            <a:r>
              <a:rPr lang="ar-SA" sz="4800" dirty="0" err="1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مضاراة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أحد الزوجين للآخر .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تحديد الإيلاء بأربعة أشهر لا تزيد عنها . 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غفران الله تعالى ورحمته بعباده .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 الله تعالى سميع لأقوال عباده عليم بأفعالهم .</a:t>
            </a:r>
          </a:p>
          <a:p>
            <a:r>
              <a:rPr lang="ar-SA" sz="4800" dirty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 </a:t>
            </a:r>
            <a:r>
              <a:rPr lang="ar-SA" sz="4800" dirty="0" smtClean="0">
                <a:solidFill>
                  <a:schemeClr val="accent6">
                    <a:lumMod val="25000"/>
                  </a:schemeClr>
                </a:solidFill>
                <a:latin typeface="Angsana New" pitchFamily="18" charset="-34"/>
                <a:cs typeface="Akhbar MT" pitchFamily="2" charset="-78"/>
              </a:rPr>
              <a:t>-.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5666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متعلقات الآيـــة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3434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1- </a:t>
            </a:r>
            <a:r>
              <a:rPr lang="ar-SA" b="1" dirty="0" smtClean="0"/>
              <a:t>في قوله : </a:t>
            </a:r>
            <a:r>
              <a:rPr lang="ar-SA" b="1" dirty="0">
                <a:solidFill>
                  <a:srgbClr val="C00000"/>
                </a:solidFill>
              </a:rPr>
              <a:t>(لِلَّذِينَ يُؤْلُونَ مِنْ نِسَائِهِمْ ) </a:t>
            </a:r>
            <a:r>
              <a:rPr lang="ar-SA" b="1" dirty="0"/>
              <a:t>اختلف أهل العلم في الإيلاء فقال الجمهور : إن الإيلاء هو أن يحلف أن لا يطأ امرأته أكثر من أربعة أشهر فإن حلف على أربعة أشهر فما دونهما لم يكن موليا وكانت عندهم يمينا محضا وبهذا قال مالك والشافعي </a:t>
            </a:r>
            <a:r>
              <a:rPr lang="ar-SA" b="1" dirty="0" smtClean="0"/>
              <a:t>وأحمد.</a:t>
            </a:r>
          </a:p>
          <a:p>
            <a:endParaRPr lang="ar-SA" b="1" dirty="0"/>
          </a:p>
          <a:p>
            <a:r>
              <a:rPr lang="ar-SA" b="1" dirty="0" smtClean="0"/>
              <a:t>2- </a:t>
            </a:r>
            <a:r>
              <a:rPr lang="ar-SA" b="1" dirty="0"/>
              <a:t>قوله : </a:t>
            </a:r>
            <a:r>
              <a:rPr lang="ar-SA" b="1" dirty="0">
                <a:solidFill>
                  <a:srgbClr val="C00000"/>
                </a:solidFill>
              </a:rPr>
              <a:t>{ من نسائهم } </a:t>
            </a:r>
            <a:r>
              <a:rPr lang="ar-SA" b="1" dirty="0"/>
              <a:t>يشمل الحرائر والإماء إذا كن زوجات وكذلك يدخل تحت قوله : </a:t>
            </a:r>
            <a:r>
              <a:rPr lang="ar-SA" b="1" dirty="0">
                <a:solidFill>
                  <a:srgbClr val="C00000"/>
                </a:solidFill>
              </a:rPr>
              <a:t>{ للذين يؤلون } </a:t>
            </a:r>
            <a:r>
              <a:rPr lang="ar-SA" b="1" dirty="0"/>
              <a:t>العبد إذا حلف </a:t>
            </a:r>
            <a:r>
              <a:rPr lang="ar-SA" b="1" dirty="0" smtClean="0"/>
              <a:t>من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9732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90848" y="76200"/>
            <a:ext cx="9144000" cy="5509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>
                <a:solidFill>
                  <a:schemeClr val="tx1"/>
                </a:solidFill>
              </a:rPr>
              <a:t>زوجته وبه قال الشافعي وأحمد </a:t>
            </a:r>
            <a:r>
              <a:rPr lang="ar-SA" sz="3200" b="1" dirty="0" smtClean="0">
                <a:solidFill>
                  <a:schemeClr val="tx1"/>
                </a:solidFill>
              </a:rPr>
              <a:t>قالوا </a:t>
            </a:r>
            <a:r>
              <a:rPr lang="ar-SA" sz="3200" b="1" dirty="0">
                <a:solidFill>
                  <a:schemeClr val="tx1"/>
                </a:solidFill>
              </a:rPr>
              <a:t>: وإيلاؤه </a:t>
            </a:r>
            <a:r>
              <a:rPr lang="ar-SA" sz="3200" b="1" dirty="0" smtClean="0">
                <a:solidFill>
                  <a:schemeClr val="tx1"/>
                </a:solidFill>
              </a:rPr>
              <a:t>كالحر،  </a:t>
            </a:r>
            <a:r>
              <a:rPr lang="ar-SA" sz="3200" b="1" dirty="0">
                <a:solidFill>
                  <a:schemeClr val="tx1"/>
                </a:solidFill>
              </a:rPr>
              <a:t>وقال مالك </a:t>
            </a:r>
            <a:r>
              <a:rPr lang="ar-SA" sz="3200" b="1" dirty="0" smtClean="0">
                <a:solidFill>
                  <a:schemeClr val="tx1"/>
                </a:solidFill>
              </a:rPr>
              <a:t>وأبو </a:t>
            </a:r>
            <a:r>
              <a:rPr lang="ar-SA" sz="3200" b="1" dirty="0">
                <a:solidFill>
                  <a:schemeClr val="tx1"/>
                </a:solidFill>
              </a:rPr>
              <a:t>حنيفة </a:t>
            </a:r>
            <a:r>
              <a:rPr lang="ar-SA" sz="3200" b="1" dirty="0" smtClean="0">
                <a:solidFill>
                  <a:schemeClr val="tx1"/>
                </a:solidFill>
              </a:rPr>
              <a:t>: </a:t>
            </a:r>
            <a:r>
              <a:rPr lang="ar-SA" sz="3200" b="1" dirty="0">
                <a:solidFill>
                  <a:schemeClr val="tx1"/>
                </a:solidFill>
              </a:rPr>
              <a:t>إن أجله شهران وقال الشعبي : إيلاء الأمة نصف إيلاء </a:t>
            </a:r>
            <a:r>
              <a:rPr lang="ar-SA" sz="3200" b="1" dirty="0" smtClean="0">
                <a:solidFill>
                  <a:schemeClr val="tx1"/>
                </a:solidFill>
              </a:rPr>
              <a:t>الحرة . </a:t>
            </a:r>
          </a:p>
          <a:p>
            <a:endParaRPr lang="ar-SA" sz="3200" b="1" dirty="0">
              <a:solidFill>
                <a:schemeClr val="tx1"/>
              </a:solidFill>
            </a:endParaRPr>
          </a:p>
          <a:p>
            <a:r>
              <a:rPr lang="ar-SA" sz="3200" b="1" dirty="0" smtClean="0">
                <a:solidFill>
                  <a:schemeClr val="tx1"/>
                </a:solidFill>
              </a:rPr>
              <a:t>3- </a:t>
            </a:r>
            <a:r>
              <a:rPr lang="ar-SA" sz="3200" b="1" dirty="0">
                <a:solidFill>
                  <a:srgbClr val="C00000"/>
                </a:solidFill>
              </a:rPr>
              <a:t>{ تَرَبُّصُ أَرْبَعَةِ أَشْهُرٍ } </a:t>
            </a:r>
            <a:r>
              <a:rPr lang="ar-SA" sz="3200" b="1" dirty="0">
                <a:solidFill>
                  <a:schemeClr val="tx1"/>
                </a:solidFill>
              </a:rPr>
              <a:t>وقت الله سبحانه بهذه المدة دفعا </a:t>
            </a:r>
            <a:r>
              <a:rPr lang="ar-SA" sz="3200" b="1" dirty="0" err="1">
                <a:solidFill>
                  <a:schemeClr val="tx1"/>
                </a:solidFill>
              </a:rPr>
              <a:t>للضرار</a:t>
            </a:r>
            <a:r>
              <a:rPr lang="ar-SA" sz="3200" b="1" dirty="0">
                <a:solidFill>
                  <a:schemeClr val="tx1"/>
                </a:solidFill>
              </a:rPr>
              <a:t> عن الزوجة وقد كان أهل الجاهلية يؤلون السنة والسنتين وأكثر من ذلك يقصدون بذلك ضرار النساء وقد قيل : إن الأربعة الأشهر هي التي لا تطيق المرأة الصبر عن زوجها زيادة عليها </a:t>
            </a:r>
            <a:r>
              <a:rPr lang="ar-SA" sz="3200" b="1" dirty="0" smtClean="0">
                <a:solidFill>
                  <a:schemeClr val="tx1"/>
                </a:solidFill>
              </a:rPr>
              <a:t>. </a:t>
            </a:r>
          </a:p>
          <a:p>
            <a:endParaRPr lang="ar-SA" sz="3200" b="1" dirty="0">
              <a:solidFill>
                <a:srgbClr val="C00000"/>
              </a:solidFill>
            </a:endParaRPr>
          </a:p>
          <a:p>
            <a:endParaRPr lang="ar-SA" sz="3200" b="1" dirty="0">
              <a:solidFill>
                <a:schemeClr val="tx1"/>
              </a:solidFill>
            </a:endParaRPr>
          </a:p>
          <a:p>
            <a:r>
              <a:rPr lang="ar-SA" sz="3200" b="1" dirty="0" smtClean="0">
                <a:solidFill>
                  <a:schemeClr val="tx1"/>
                </a:solidFill>
              </a:rPr>
              <a:t> 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303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261457"/>
            <a:ext cx="9372600" cy="50167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>
                <a:solidFill>
                  <a:schemeClr val="tx1"/>
                </a:solidFill>
              </a:rPr>
              <a:t>4- قوله : { </a:t>
            </a:r>
            <a:r>
              <a:rPr lang="ar-SA" sz="3200" b="1" dirty="0">
                <a:solidFill>
                  <a:srgbClr val="C00000"/>
                </a:solidFill>
              </a:rPr>
              <a:t>فإن فاؤوا </a:t>
            </a:r>
            <a:r>
              <a:rPr lang="ar-SA" sz="3200" b="1" dirty="0">
                <a:solidFill>
                  <a:schemeClr val="tx1"/>
                </a:solidFill>
              </a:rPr>
              <a:t>} أي رجعوا قال ابن المنذر : وأجمع كل من يحفظ عنه العلم على أن الفيء الجماع لمن لا عذر له فإن كان له عذر مرض أو سجن فهي امرأته فإذا زال العذر </a:t>
            </a:r>
            <a:r>
              <a:rPr lang="ar-SA" sz="3200" b="1" dirty="0" smtClean="0">
                <a:solidFill>
                  <a:schemeClr val="tx1"/>
                </a:solidFill>
              </a:rPr>
              <a:t>فأبى </a:t>
            </a:r>
            <a:r>
              <a:rPr lang="ar-SA" sz="3200" b="1" dirty="0">
                <a:solidFill>
                  <a:schemeClr val="tx1"/>
                </a:solidFill>
              </a:rPr>
              <a:t>الوطء فرق بينهما إن كانت المدة قد </a:t>
            </a:r>
            <a:r>
              <a:rPr lang="ar-SA" sz="3200" b="1" dirty="0" smtClean="0">
                <a:solidFill>
                  <a:schemeClr val="tx1"/>
                </a:solidFill>
              </a:rPr>
              <a:t>انقضت .</a:t>
            </a:r>
            <a:endParaRPr lang="ar-SA" sz="3200" b="1" dirty="0">
              <a:solidFill>
                <a:srgbClr val="C00000"/>
              </a:solidFill>
            </a:endParaRPr>
          </a:p>
          <a:p>
            <a:r>
              <a:rPr lang="ar-SA" sz="3200" b="1" dirty="0">
                <a:solidFill>
                  <a:schemeClr val="tx1"/>
                </a:solidFill>
              </a:rPr>
              <a:t>وقالت طائفة : إذا أشهد على فيئته بقلبه في حال العذر أجزأه وبه قال </a:t>
            </a:r>
            <a:r>
              <a:rPr lang="ar-SA" sz="3200" b="1" dirty="0" smtClean="0">
                <a:solidFill>
                  <a:schemeClr val="tx1"/>
                </a:solidFill>
              </a:rPr>
              <a:t>أحمد بن </a:t>
            </a:r>
            <a:r>
              <a:rPr lang="ar-SA" sz="3200" b="1" dirty="0">
                <a:solidFill>
                  <a:schemeClr val="tx1"/>
                </a:solidFill>
              </a:rPr>
              <a:t>حنبل </a:t>
            </a:r>
            <a:endParaRPr lang="ar-SA" sz="3200" b="1" dirty="0" smtClean="0">
              <a:solidFill>
                <a:schemeClr val="tx1"/>
              </a:solidFill>
            </a:endParaRPr>
          </a:p>
          <a:p>
            <a:endParaRPr lang="ar-SA" sz="3200" b="1" dirty="0">
              <a:solidFill>
                <a:schemeClr val="tx1"/>
              </a:solidFill>
            </a:endParaRPr>
          </a:p>
          <a:p>
            <a:r>
              <a:rPr lang="ar-SA" sz="3200" b="1" dirty="0" smtClean="0">
                <a:solidFill>
                  <a:schemeClr val="tx1"/>
                </a:solidFill>
              </a:rPr>
              <a:t>5- وأوجب </a:t>
            </a:r>
            <a:r>
              <a:rPr lang="ar-SA" sz="3200" b="1" dirty="0">
                <a:solidFill>
                  <a:schemeClr val="tx1"/>
                </a:solidFill>
              </a:rPr>
              <a:t>الجمهور على المولي إذا فاء بجماع امرأته </a:t>
            </a:r>
            <a:r>
              <a:rPr lang="ar-SA" sz="3200" b="1" dirty="0" smtClean="0">
                <a:solidFill>
                  <a:schemeClr val="tx1"/>
                </a:solidFill>
              </a:rPr>
              <a:t>الكفارة .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6- </a:t>
            </a:r>
            <a:r>
              <a:rPr lang="ar-SA" sz="3200" b="1" dirty="0">
                <a:solidFill>
                  <a:schemeClr val="tx1"/>
                </a:solidFill>
              </a:rPr>
              <a:t>قوله : </a:t>
            </a:r>
            <a:r>
              <a:rPr lang="ar-SA" sz="3200" b="1" dirty="0" smtClean="0">
                <a:solidFill>
                  <a:schemeClr val="tx1"/>
                </a:solidFill>
              </a:rPr>
              <a:t>{ </a:t>
            </a:r>
            <a:r>
              <a:rPr lang="ar-SA" sz="3200" b="1" dirty="0">
                <a:solidFill>
                  <a:srgbClr val="C00000"/>
                </a:solidFill>
              </a:rPr>
              <a:t>وإن عزموا الطلاق </a:t>
            </a:r>
            <a:r>
              <a:rPr lang="ar-SA" sz="3200" b="1" dirty="0">
                <a:solidFill>
                  <a:schemeClr val="tx1"/>
                </a:solidFill>
              </a:rPr>
              <a:t>} وفي ذلك دليل على أنها لا تطلق بمضي أربعة أشهر كما قال مالك ما لم يقع إنشاء تطليق بعد المدة .</a:t>
            </a:r>
          </a:p>
        </p:txBody>
      </p:sp>
    </p:spTree>
    <p:extLst>
      <p:ext uri="{BB962C8B-B14F-4D97-AF65-F5344CB8AC3E}">
        <p14:creationId xmlns:p14="http://schemas.microsoft.com/office/powerpoint/2010/main" xmlns="" val="14134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1976</TotalTime>
  <Words>498</Words>
  <Application>Microsoft Office PowerPoint</Application>
  <PresentationFormat>A4 Paper (210x297 mm)‎</PresentationFormat>
  <Paragraphs>39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الخامسة</vt:lpstr>
      <vt:lpstr>محتوى المحاضرة</vt:lpstr>
      <vt:lpstr>     معانى الكلمات  : { يؤلون } أي يحلفون : ويأتلي بالتاء ائتلاء : أي حلف ومنه : { ولا يأتل أولو الفضل منكم }.   والتربص : التأني والتأخر.   { فإن فاؤوا } أي رجعوا ومنه : { حتى تفيء إلى أمر الله } أي ترجع ومنه قيل للظل بعد الزوال فيء لأنه رجع عن جانب المشرق إلى جانب المغرب . العزم : العقد على الشيء .       </vt:lpstr>
      <vt:lpstr>المعنى الإجمالى :</vt:lpstr>
      <vt:lpstr>الشريحة 6</vt:lpstr>
      <vt:lpstr>ما ترشدنا إليه الآيات :</vt:lpstr>
      <vt:lpstr> متعلقات الآيـــة :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164</cp:revision>
  <dcterms:created xsi:type="dcterms:W3CDTF">2009-10-14T19:14:34Z</dcterms:created>
  <dcterms:modified xsi:type="dcterms:W3CDTF">2011-10-04T05:38:37Z</dcterms:modified>
</cp:coreProperties>
</file>