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7" r:id="rId3"/>
    <p:sldId id="259" r:id="rId4"/>
    <p:sldId id="283" r:id="rId5"/>
    <p:sldId id="272" r:id="rId6"/>
    <p:sldId id="270" r:id="rId7"/>
    <p:sldId id="284" r:id="rId8"/>
    <p:sldId id="285" r:id="rId9"/>
    <p:sldId id="286" r:id="rId10"/>
    <p:sldId id="277" r:id="rId11"/>
    <p:sldId id="278" r:id="rId12"/>
    <p:sldId id="280" r:id="rId13"/>
    <p:sldId id="281" r:id="rId14"/>
    <p:sldId id="287" r:id="rId15"/>
    <p:sldId id="288" r:id="rId16"/>
    <p:sldId id="289" r:id="rId17"/>
    <p:sldId id="282"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F2B800"/>
    <a:srgbClr val="3B84AF"/>
    <a:srgbClr val="8D933F"/>
    <a:srgbClr val="709256"/>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63" d="100"/>
          <a:sy n="63" d="100"/>
        </p:scale>
        <p:origin x="-49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3622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2B800"/>
                </a:solidFill>
                <a:latin typeface="Calibri" pitchFamily="34" charset="0"/>
                <a:cs typeface="Times New Roman" pitchFamily="18" charset="0"/>
              </a:rPr>
              <a:t>التفسيـــــر ( 1 ) </a:t>
            </a:r>
          </a:p>
          <a:p>
            <a:pPr algn="ctr"/>
            <a:endParaRPr lang="en-US" sz="2800" b="1" dirty="0">
              <a:solidFill>
                <a:srgbClr val="F2B800"/>
              </a:solidFill>
              <a:latin typeface="Calibri" pitchFamily="34" charset="0"/>
            </a:endParaRPr>
          </a:p>
          <a:p>
            <a:pPr algn="ctr"/>
            <a:r>
              <a:rPr lang="ar-SA" sz="2600" b="1" dirty="0" smtClean="0">
                <a:solidFill>
                  <a:srgbClr val="C00000"/>
                </a:solidFill>
                <a:latin typeface="Calibri" pitchFamily="34" charset="0"/>
                <a:cs typeface="Times New Roman" pitchFamily="18" charset="0"/>
              </a:rPr>
              <a:t>د . </a:t>
            </a:r>
            <a:r>
              <a:rPr lang="en-US" sz="2600" b="1" dirty="0" smtClean="0">
                <a:solidFill>
                  <a:srgbClr val="C00000"/>
                </a:solidFill>
                <a:latin typeface="Calibri" pitchFamily="34" charset="0"/>
                <a:cs typeface="Times New Roman" pitchFamily="18" charset="0"/>
              </a:rPr>
              <a:t> </a:t>
            </a:r>
            <a:r>
              <a:rPr lang="ar-SA" sz="2600" b="1" dirty="0" smtClean="0">
                <a:solidFill>
                  <a:srgbClr val="C00000"/>
                </a:solidFill>
                <a:latin typeface="Calibri" pitchFamily="34" charset="0"/>
                <a:cs typeface="Times New Roman" pitchFamily="18" charset="0"/>
              </a:rPr>
              <a:t>سامى رفعت الأشقر</a:t>
            </a:r>
          </a:p>
          <a:p>
            <a:pPr algn="ctr"/>
            <a:r>
              <a:rPr lang="ar-SA" sz="2600" b="1" smtClean="0">
                <a:solidFill>
                  <a:srgbClr val="C00000"/>
                </a:solidFill>
                <a:latin typeface="Calibri" pitchFamily="34" charset="0"/>
                <a:cs typeface="Times New Roman" pitchFamily="18" charset="0"/>
              </a:rPr>
              <a:t>المحاضرة السادسة </a:t>
            </a:r>
            <a:endParaRPr lang="ar-SA" sz="2600" b="1" dirty="0" smtClean="0">
              <a:solidFill>
                <a:srgbClr val="C00000"/>
              </a:solidFill>
              <a:latin typeface="Calibri" pitchFamily="34" charset="0"/>
              <a:cs typeface="Times New Roman" pitchFamily="18" charset="0"/>
            </a:endParaRPr>
          </a:p>
          <a:p>
            <a:pPr algn="ctr"/>
            <a:endParaRPr lang="en-US" sz="2600" b="1" dirty="0">
              <a:solidFill>
                <a:srgbClr val="C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محتوى المحاضرة</a:t>
            </a:r>
            <a:endParaRPr lang="en-US" dirty="0">
              <a:solidFill>
                <a:srgbClr val="C00000"/>
              </a:solidFill>
            </a:endParaRPr>
          </a:p>
        </p:txBody>
      </p:sp>
      <p:sp>
        <p:nvSpPr>
          <p:cNvPr id="7171" name="Text Placeholder 5"/>
          <p:cNvSpPr>
            <a:spLocks noGrp="1"/>
          </p:cNvSpPr>
          <p:nvPr>
            <p:ph idx="1"/>
          </p:nvPr>
        </p:nvSpPr>
        <p:spPr>
          <a:xfrm>
            <a:off x="457200" y="1600200"/>
            <a:ext cx="8953500" cy="4114799"/>
          </a:xfrm>
        </p:spPr>
        <p:style>
          <a:lnRef idx="1">
            <a:schemeClr val="accent6"/>
          </a:lnRef>
          <a:fillRef idx="2">
            <a:schemeClr val="accent6"/>
          </a:fillRef>
          <a:effectRef idx="1">
            <a:schemeClr val="accent6"/>
          </a:effectRef>
          <a:fontRef idx="minor">
            <a:schemeClr val="dk1"/>
          </a:fontRef>
        </p:style>
        <p:txBody>
          <a:bodyPr/>
          <a:lstStyle/>
          <a:p>
            <a:pPr rtl="1">
              <a:lnSpc>
                <a:spcPct val="115000"/>
              </a:lnSpc>
              <a:spcAft>
                <a:spcPts val="0"/>
              </a:spcAft>
            </a:pPr>
            <a:r>
              <a:rPr lang="ar-SA" sz="3600" b="1" dirty="0" smtClean="0">
                <a:solidFill>
                  <a:srgbClr val="3B84AF"/>
                </a:solidFill>
                <a:cs typeface="Arial" pitchFamily="34" charset="0"/>
              </a:rPr>
              <a:t>قوله تعالى : </a:t>
            </a:r>
            <a:r>
              <a:rPr lang="ar-SA" sz="3600" b="1" dirty="0"/>
              <a:t>وَالْمُطَلَّقَاتُ يَتَرَبَّصْنَ بِأَنْفُسِهِنَّ ثَلَاثَةَ قُرُوءٍ وَلَا يَحِلُّ لَهُنَّ أَنْ يَكْتُمْنَ مَا خَلَقَ اللَّهُ فِي أَرْحَامِهِنَّ إِنْ كُنَّ يُؤْمِنَّ بِاللَّهِ وَالْيَوْمِ الْآخِرِ وَبُعُولَتُهُنَّ أَحَقُّ بِرَدِّهِنَّ فِي ذَلِكَ إِنْ أَرَادُوا إِصْلَاحًا وَلَهُنَّ مِثْلُ الَّذِي عَلَيْهِنَّ بِالْمَعْرُوفِ وَلِلرِّجَالِ عَلَيْهِنَّ دَرَجَةٌ وَاللَّهُ عَزِيزٌ حَكِيمٌ (228) </a:t>
            </a:r>
            <a:endParaRPr lang="ar-SA" sz="3600" b="1" dirty="0" smtClean="0">
              <a:solidFill>
                <a:srgbClr val="3B84AF"/>
              </a:solidFill>
              <a:cs typeface="Arial" pitchFamily="34" charset="0"/>
            </a:endParaRPr>
          </a:p>
          <a:p>
            <a:r>
              <a:rPr lang="en-US" sz="3600" b="1" dirty="0" smtClean="0">
                <a:cs typeface="Arial" pitchFamily="34" charset="0"/>
              </a:rPr>
              <a:t> </a:t>
            </a:r>
          </a:p>
          <a:p>
            <a:r>
              <a:rPr lang="en-GB" sz="3600" b="1" dirty="0" smtClean="0">
                <a:cs typeface="Arial" pitchFamily="34" charset="0"/>
              </a:rPr>
              <a:t>  </a:t>
            </a:r>
            <a:r>
              <a:rPr lang="en-US" sz="3600" b="1" dirty="0" smtClean="0">
                <a:cs typeface="Arial" pitchFamily="34" charset="0"/>
              </a:rPr>
              <a:t>     </a:t>
            </a:r>
            <a:r>
              <a:rPr lang="en-GB" sz="3600" b="1" dirty="0" smtClean="0">
                <a:cs typeface="Arial" pitchFamily="34" charset="0"/>
              </a:rPr>
              <a:t>     </a:t>
            </a:r>
            <a:endParaRPr lang="ar-EG" sz="3600" b="1"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9144000" cy="5715000"/>
          </a:xfrm>
        </p:spPr>
        <p:style>
          <a:lnRef idx="2">
            <a:schemeClr val="accent5">
              <a:shade val="50000"/>
            </a:schemeClr>
          </a:lnRef>
          <a:fillRef idx="1">
            <a:schemeClr val="accent5"/>
          </a:fillRef>
          <a:effectRef idx="0">
            <a:schemeClr val="accent5"/>
          </a:effectRef>
          <a:fontRef idx="minor">
            <a:schemeClr val="lt1"/>
          </a:fontRef>
        </p:style>
        <p:txBody>
          <a:bodyPr/>
          <a:lstStyle/>
          <a:p>
            <a:r>
              <a:rPr lang="ar-SA" sz="3600" dirty="0" smtClean="0">
                <a:solidFill>
                  <a:schemeClr val="bg2">
                    <a:lumMod val="25000"/>
                  </a:schemeClr>
                </a:solidFill>
                <a:cs typeface="DecoType Naskh Extensions" pitchFamily="2" charset="-78"/>
              </a:rPr>
              <a:t/>
            </a:r>
            <a:br>
              <a:rPr lang="ar-SA" sz="3600" dirty="0" smtClean="0">
                <a:solidFill>
                  <a:schemeClr val="bg2">
                    <a:lumMod val="25000"/>
                  </a:schemeClr>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dirty="0"/>
              <a:t/>
            </a:r>
            <a:br>
              <a:rPr lang="ar-SA" sz="3600" b="1" dirty="0"/>
            </a:br>
            <a:r>
              <a:rPr lang="ar-SA" sz="3600" b="1" dirty="0" smtClean="0"/>
              <a:t/>
            </a:r>
            <a:br>
              <a:rPr lang="ar-SA" sz="3600" b="1" dirty="0" smtClean="0"/>
            </a:br>
            <a:r>
              <a:rPr lang="ar-SA" sz="3600" b="1" dirty="0"/>
              <a:t/>
            </a:r>
            <a:br>
              <a:rPr lang="ar-SA" sz="3600" b="1" dirty="0"/>
            </a:br>
            <a:r>
              <a:rPr lang="ar-SA" sz="3600" b="1" dirty="0" smtClean="0"/>
              <a:t/>
            </a:r>
            <a:br>
              <a:rPr lang="ar-SA" sz="3600" b="1" dirty="0" smtClean="0"/>
            </a:br>
            <a:r>
              <a:rPr lang="ar-SA" sz="3600" b="1" u="sng" dirty="0">
                <a:solidFill>
                  <a:srgbClr val="FF0000"/>
                </a:solidFill>
                <a:cs typeface="DecoType Naskh Extensions" pitchFamily="2" charset="-78"/>
              </a:rPr>
              <a:t>معانى </a:t>
            </a:r>
            <a:r>
              <a:rPr lang="ar-SA" sz="3600" b="1" u="sng" dirty="0" smtClean="0">
                <a:solidFill>
                  <a:srgbClr val="FF0000"/>
                </a:solidFill>
                <a:cs typeface="DecoType Naskh Extensions" pitchFamily="2" charset="-78"/>
              </a:rPr>
              <a:t>الكلمات :</a:t>
            </a:r>
            <a:r>
              <a:rPr lang="ar-SA" sz="3600" b="1" dirty="0" smtClean="0"/>
              <a:t/>
            </a:r>
            <a:br>
              <a:rPr lang="ar-SA" sz="3600" b="1" dirty="0" smtClean="0"/>
            </a:br>
            <a:r>
              <a:rPr lang="ar-SA" sz="3600" b="1" u="sng" dirty="0">
                <a:solidFill>
                  <a:srgbClr val="FF0000"/>
                </a:solidFill>
                <a:cs typeface="DecoType Naskh Extensions" pitchFamily="2" charset="-78"/>
              </a:rPr>
              <a:t>والتربص</a:t>
            </a:r>
            <a:r>
              <a:rPr lang="ar-SA" sz="3600" b="1" dirty="0"/>
              <a:t> : الانتظار</a:t>
            </a:r>
            <a:r>
              <a:rPr lang="ar-SA" sz="3600" b="1" dirty="0" smtClean="0"/>
              <a:t>.</a:t>
            </a:r>
            <a:br>
              <a:rPr lang="ar-SA" sz="3600" b="1" dirty="0" smtClean="0"/>
            </a:br>
            <a:r>
              <a:rPr lang="ar-SA" sz="3600" b="1" u="sng" dirty="0">
                <a:solidFill>
                  <a:srgbClr val="FF0000"/>
                </a:solidFill>
                <a:cs typeface="DecoType Naskh Extensions" pitchFamily="2" charset="-78"/>
              </a:rPr>
              <a:t>والقروء</a:t>
            </a:r>
            <a:r>
              <a:rPr lang="ar-SA" sz="3600" b="1" dirty="0" smtClean="0"/>
              <a:t> : جمع قرء قال الأصمعي </a:t>
            </a:r>
            <a:r>
              <a:rPr lang="ar-SA" sz="3600" b="1" dirty="0"/>
              <a:t>: الواحد قرء بضم القاف أقرأت المرأة : حاضت وأقرأت : </a:t>
            </a:r>
            <a:r>
              <a:rPr lang="ar-SA" sz="3600" b="1" dirty="0" smtClean="0"/>
              <a:t>طهرت </a:t>
            </a:r>
            <a:r>
              <a:rPr lang="ar-SA" sz="3600" b="1" dirty="0"/>
              <a:t>وينبغي أن يعلم أن القرء في الأصل : الوقت يقال : هبت الرياح لقرئها ولقارئها </a:t>
            </a:r>
            <a:r>
              <a:rPr lang="ar-SA" sz="3600" b="1" dirty="0" smtClean="0"/>
              <a:t> </a:t>
            </a:r>
            <a:r>
              <a:rPr lang="ar-SA" sz="3600" b="1" dirty="0"/>
              <a:t>أي لوقتها فيقال للحيض قرء وللطهر قرء لأن كل واحد منهما له وقت معلوم وقد أطلقته العرب تارة على الأطهار وتارة على الحيض ،</a:t>
            </a:r>
            <a:r>
              <a:rPr lang="ar-SA" sz="3600" b="1" dirty="0" smtClean="0"/>
              <a:t> فالقروء </a:t>
            </a:r>
            <a:r>
              <a:rPr lang="ar-SA" sz="3600" b="1" dirty="0"/>
              <a:t>في لغة العرب مشترك بين الحيض والطهر ولأجل هذا الاشتراك اختلف أهل العلم في تعيين ما هو المراد بالقروء المذكورة في </a:t>
            </a:r>
            <a:r>
              <a:rPr lang="ar-SA" sz="3600" b="1" dirty="0" smtClean="0"/>
              <a:t>الآية . </a:t>
            </a:r>
            <a:br>
              <a:rPr lang="ar-SA" sz="3600" b="1" dirty="0" smtClean="0"/>
            </a:br>
            <a:r>
              <a:rPr lang="ar-SA" sz="3600" b="1" dirty="0"/>
              <a:t/>
            </a:r>
            <a:br>
              <a:rPr lang="ar-SA" sz="3600" b="1" dirty="0"/>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u="sng" dirty="0" smtClean="0">
                <a:solidFill>
                  <a:schemeClr val="bg2">
                    <a:lumMod val="25000"/>
                  </a:schemeClr>
                </a:solidFill>
                <a:cs typeface="DecoType Naskh Extensions" pitchFamily="2" charset="-78"/>
              </a:rPr>
              <a:t> </a:t>
            </a:r>
            <a:endParaRPr lang="ar-SA" sz="3600" dirty="0">
              <a:solidFill>
                <a:schemeClr val="bg2">
                  <a:lumMod val="25000"/>
                </a:schemeClr>
              </a:solidFill>
              <a:cs typeface="DecoType Naskh Extensions"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381001"/>
            <a:ext cx="8991600" cy="1631216"/>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r>
              <a:rPr lang="ar-SA" sz="3200" b="1" dirty="0" smtClean="0">
                <a:solidFill>
                  <a:srgbClr val="009900"/>
                </a:solidFill>
              </a:rPr>
              <a:t>قوله </a:t>
            </a:r>
            <a:r>
              <a:rPr lang="ar-SA" sz="3600" b="1" u="sng" dirty="0">
                <a:solidFill>
                  <a:srgbClr val="FF0000"/>
                </a:solidFill>
                <a:cs typeface="DecoType Naskh Extensions" pitchFamily="2" charset="-78"/>
              </a:rPr>
              <a:t>: ( وبعولتهن ) </a:t>
            </a:r>
            <a:r>
              <a:rPr lang="ar-SA" sz="3200" b="1" dirty="0" smtClean="0">
                <a:solidFill>
                  <a:srgbClr val="009900"/>
                </a:solidFill>
              </a:rPr>
              <a:t>والبعولة </a:t>
            </a:r>
            <a:r>
              <a:rPr lang="ar-SA" sz="3200" b="1" dirty="0">
                <a:solidFill>
                  <a:srgbClr val="009900"/>
                </a:solidFill>
              </a:rPr>
              <a:t>جمع بعل وهو الزوج سمي بعلا لعلوه على الزوجة لأنهم يطلقونه على الرب ومنه قوله تعالى : { أتدعون بعلا } أي </a:t>
            </a:r>
            <a:r>
              <a:rPr lang="ar-SA" sz="3200" b="1" dirty="0" smtClean="0">
                <a:solidFill>
                  <a:srgbClr val="009900"/>
                </a:solidFill>
              </a:rPr>
              <a:t>ربا . </a:t>
            </a:r>
            <a:endParaRPr lang="ar-SA" sz="3200" dirty="0">
              <a:solidFill>
                <a:srgbClr val="009900"/>
              </a:solidFill>
            </a:endParaRPr>
          </a:p>
        </p:txBody>
      </p:sp>
    </p:spTree>
    <p:extLst>
      <p:ext uri="{BB962C8B-B14F-4D97-AF65-F5344CB8AC3E}">
        <p14:creationId xmlns:p14="http://schemas.microsoft.com/office/powerpoint/2010/main" xmlns="" val="40611154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المعنى </a:t>
            </a:r>
            <a:r>
              <a:rPr lang="ar-SA" dirty="0" err="1" smtClean="0"/>
              <a:t>الإجمالى</a:t>
            </a:r>
            <a:r>
              <a:rPr lang="ar-SA" dirty="0" smtClean="0"/>
              <a:t> :</a:t>
            </a:r>
            <a:endParaRPr lang="ar-SA" dirty="0"/>
          </a:p>
        </p:txBody>
      </p:sp>
      <p:sp>
        <p:nvSpPr>
          <p:cNvPr id="3" name="عنصر نائب للمحتوى 2"/>
          <p:cNvSpPr>
            <a:spLocks noGrp="1"/>
          </p:cNvSpPr>
          <p:nvPr>
            <p:ph idx="1"/>
          </p:nvPr>
        </p:nvSpPr>
        <p:spPr>
          <a:xfrm>
            <a:off x="457200" y="1295400"/>
            <a:ext cx="8915400" cy="4525963"/>
          </a:xfrm>
          <a:ln/>
        </p:spPr>
        <p:style>
          <a:lnRef idx="1">
            <a:schemeClr val="accent5"/>
          </a:lnRef>
          <a:fillRef idx="2">
            <a:schemeClr val="accent5"/>
          </a:fillRef>
          <a:effectRef idx="1">
            <a:schemeClr val="accent5"/>
          </a:effectRef>
          <a:fontRef idx="minor">
            <a:schemeClr val="dk1"/>
          </a:fontRef>
        </p:style>
        <p:txBody>
          <a:bodyPr/>
          <a:lstStyle/>
          <a:p>
            <a:r>
              <a:rPr lang="ar-SA" b="1" dirty="0" smtClean="0"/>
              <a:t> {</a:t>
            </a:r>
            <a:r>
              <a:rPr lang="ar-SA" sz="3600" b="1" dirty="0">
                <a:solidFill>
                  <a:schemeClr val="accent6">
                    <a:lumMod val="50000"/>
                  </a:schemeClr>
                </a:solidFill>
                <a:ea typeface="Calibri"/>
                <a:cs typeface="Traditional Arabic"/>
              </a:rPr>
              <a:t>وَالْمُطَلَّقَاتُ</a:t>
            </a:r>
            <a:r>
              <a:rPr lang="ar-SA" b="1" dirty="0" smtClean="0">
                <a:solidFill>
                  <a:schemeClr val="accent6">
                    <a:lumMod val="50000"/>
                  </a:schemeClr>
                </a:solidFill>
              </a:rPr>
              <a:t> </a:t>
            </a:r>
            <a:r>
              <a:rPr lang="ar-SA" b="1" dirty="0"/>
              <a:t>} يدخل تحت عمومه المطلقة قبل الدخول ثم خصص بقوله تعالى : </a:t>
            </a:r>
            <a:r>
              <a:rPr lang="ar-SA" sz="3600" b="1" dirty="0">
                <a:solidFill>
                  <a:schemeClr val="accent6">
                    <a:lumMod val="50000"/>
                  </a:schemeClr>
                </a:solidFill>
                <a:ea typeface="Calibri"/>
                <a:cs typeface="Traditional Arabic"/>
              </a:rPr>
              <a:t>{ فما لكم عليهن من عدة تعتدونها } </a:t>
            </a:r>
            <a:r>
              <a:rPr lang="ar-SA" b="1" dirty="0"/>
              <a:t>فوجب بناء العام على الخاص وخرجت من هذا العموم المطلقة قبل الدخول وكذلك خرجت الحامل بقوله تعالى : </a:t>
            </a:r>
            <a:r>
              <a:rPr lang="ar-SA" sz="3600" b="1" dirty="0">
                <a:solidFill>
                  <a:schemeClr val="accent6">
                    <a:lumMod val="50000"/>
                  </a:schemeClr>
                </a:solidFill>
                <a:ea typeface="Calibri"/>
                <a:cs typeface="Traditional Arabic"/>
              </a:rPr>
              <a:t>{ وأولات الأحمال أجلهن أن يضعن حملهن } </a:t>
            </a:r>
            <a:r>
              <a:rPr lang="ar-SA" b="1" dirty="0"/>
              <a:t>وكذلك خرجت الآيسة بقوله تعالى </a:t>
            </a:r>
            <a:r>
              <a:rPr lang="ar-SA" sz="3600" b="1" dirty="0">
                <a:solidFill>
                  <a:schemeClr val="accent6">
                    <a:lumMod val="50000"/>
                  </a:schemeClr>
                </a:solidFill>
                <a:ea typeface="Calibri"/>
                <a:cs typeface="Traditional Arabic"/>
              </a:rPr>
              <a:t>: { فعدتهن ثلاثة أشهر}</a:t>
            </a:r>
            <a:r>
              <a:rPr lang="ar-SA" b="1" dirty="0">
                <a:solidFill>
                  <a:schemeClr val="accent6">
                    <a:lumMod val="50000"/>
                  </a:schemeClr>
                </a:solidFill>
                <a:ea typeface="Calibri"/>
                <a:cs typeface="Traditional Arabic"/>
              </a:rPr>
              <a:t>.</a:t>
            </a:r>
          </a:p>
          <a:p>
            <a:r>
              <a:rPr lang="ar-SA" b="1" dirty="0" smtClean="0"/>
              <a:t>قوله تعالى : </a:t>
            </a:r>
            <a:r>
              <a:rPr lang="ar-SA" sz="3600" b="1" dirty="0">
                <a:solidFill>
                  <a:schemeClr val="accent6">
                    <a:lumMod val="50000"/>
                  </a:schemeClr>
                </a:solidFill>
                <a:ea typeface="Calibri"/>
                <a:cs typeface="Traditional Arabic"/>
              </a:rPr>
              <a:t>( يَتَرَبَّصْنَ بِأَنْفُسِهِنَّ ثَلَاثَةَ قُرُوءٍ ) </a:t>
            </a:r>
            <a:r>
              <a:rPr lang="ar-SA" b="1" dirty="0" smtClean="0"/>
              <a:t>التربص هو الانتظار </a:t>
            </a:r>
          </a:p>
          <a:p>
            <a:r>
              <a:rPr lang="ar-SA" b="1" dirty="0" smtClean="0"/>
              <a:t>ويقال للحيض </a:t>
            </a:r>
            <a:r>
              <a:rPr lang="ar-SA" b="1" dirty="0"/>
              <a:t>قرء وللطهر </a:t>
            </a:r>
            <a:r>
              <a:rPr lang="ar-SA" b="1" dirty="0" smtClean="0"/>
              <a:t>قرء </a:t>
            </a:r>
            <a:r>
              <a:rPr lang="ar-SA" b="1" dirty="0"/>
              <a:t>ولأجل هذا الاشتراك اختلف </a:t>
            </a:r>
            <a:r>
              <a:rPr lang="ar-SA" b="1" dirty="0" smtClean="0"/>
              <a:t>أهل</a:t>
            </a:r>
            <a:endParaRPr lang="ar-SA" b="1" dirty="0"/>
          </a:p>
        </p:txBody>
      </p:sp>
    </p:spTree>
    <p:extLst>
      <p:ext uri="{BB962C8B-B14F-4D97-AF65-F5344CB8AC3E}">
        <p14:creationId xmlns:p14="http://schemas.microsoft.com/office/powerpoint/2010/main" xmlns="" val="3074333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95398" y="152400"/>
            <a:ext cx="9302832" cy="557075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a:t>العلم في تعيين ما هو المراد بالقروء المذكورة في </a:t>
            </a:r>
            <a:r>
              <a:rPr lang="ar-SA" sz="3200" b="1" dirty="0" smtClean="0"/>
              <a:t>الآية ، ويمكن </a:t>
            </a:r>
            <a:r>
              <a:rPr lang="ar-SA" sz="3200" b="1" dirty="0"/>
              <a:t>أن يقال : إنها تنقضي العدة بثلاثة أطهار أو بثلاث حيض ولا مانع من ذلك فقد جوز جمع من أهل العلم حمل المشترك على معنييه وبذلك يجمع بين الأدلة ويرتفع الخلاف ويندفع النزاع </a:t>
            </a:r>
            <a:r>
              <a:rPr lang="ar-SA" sz="3200" b="1" dirty="0" smtClean="0"/>
              <a:t>.</a:t>
            </a:r>
          </a:p>
          <a:p>
            <a:r>
              <a:rPr lang="ar-SA" sz="3200" b="1" dirty="0"/>
              <a:t>قوله </a:t>
            </a:r>
            <a:r>
              <a:rPr lang="ar-SA" sz="3600" b="1" dirty="0">
                <a:solidFill>
                  <a:schemeClr val="accent6">
                    <a:lumMod val="50000"/>
                  </a:schemeClr>
                </a:solidFill>
                <a:ea typeface="Calibri"/>
                <a:cs typeface="Traditional Arabic"/>
              </a:rPr>
              <a:t>: { ولا يحل لهن أن يكتمن ما خلق الله في أرحامهن } </a:t>
            </a:r>
            <a:r>
              <a:rPr lang="ar-SA" sz="3200" b="1" dirty="0"/>
              <a:t>قيل : المراد به الحيض وقيل : الحمل وقيل : كلاهما ووجه النهي عن الكتمان ما فيه في بعض الأحوال من الإضرار بالزوج وإذهاب حقه فإذا قالت المرأة : حضت وهي لم تحض ذهبت بحقه من الارتجاع وإذا قالت : لم تحض وهي قد حاضت ألزمته من النفقة ما لم يلزمه فأضرت به وكذلك الحمل ربما تكتمه لتقطع حقه من الارتجاع وربما تدعيه لتوجب عليه النفقة ونحو ذلك من المقاصد </a:t>
            </a:r>
            <a:r>
              <a:rPr lang="ar-SA" sz="3200" b="1" dirty="0" err="1"/>
              <a:t>المستلزمة</a:t>
            </a:r>
            <a:r>
              <a:rPr lang="ar-SA" sz="3200" b="1" dirty="0"/>
              <a:t> </a:t>
            </a:r>
            <a:r>
              <a:rPr lang="ar-SA" sz="3200" b="1" dirty="0" smtClean="0"/>
              <a:t>للإضرار.</a:t>
            </a:r>
            <a:endParaRPr lang="ar-SA" sz="3200" b="1" dirty="0">
              <a:solidFill>
                <a:srgbClr val="262626"/>
              </a:solidFill>
              <a:latin typeface="Arial" pitchFamily="34" charset="0"/>
              <a:ea typeface="Calibri"/>
              <a:cs typeface="Arial" pitchFamily="34" charset="0"/>
            </a:endParaRPr>
          </a:p>
        </p:txBody>
      </p:sp>
    </p:spTree>
    <p:extLst>
      <p:ext uri="{BB962C8B-B14F-4D97-AF65-F5344CB8AC3E}">
        <p14:creationId xmlns:p14="http://schemas.microsoft.com/office/powerpoint/2010/main" xmlns="" val="2157693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7561" y="0"/>
            <a:ext cx="9372600" cy="575542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a:t>وقوله : </a:t>
            </a:r>
            <a:r>
              <a:rPr lang="ar-SA" sz="3600" b="1" dirty="0">
                <a:solidFill>
                  <a:schemeClr val="accent6">
                    <a:lumMod val="50000"/>
                  </a:schemeClr>
                </a:solidFill>
                <a:ea typeface="Calibri"/>
                <a:cs typeface="Traditional Arabic"/>
              </a:rPr>
              <a:t>{ إن كن يؤمن بالله واليوم الآخر } </a:t>
            </a:r>
            <a:r>
              <a:rPr lang="ar-SA" sz="3200" b="1" dirty="0"/>
              <a:t>فيه وعيد شديد للكاتمات وبيان أن من كتمت ذلك منهن لم تستحق اسم </a:t>
            </a:r>
            <a:r>
              <a:rPr lang="ar-SA" sz="3200" b="1" dirty="0" smtClean="0"/>
              <a:t>الإيمان</a:t>
            </a:r>
          </a:p>
          <a:p>
            <a:r>
              <a:rPr lang="ar-SA" sz="3200" b="1" dirty="0"/>
              <a:t>وقوله : </a:t>
            </a:r>
            <a:r>
              <a:rPr lang="ar-SA" sz="3600" b="1" dirty="0">
                <a:solidFill>
                  <a:schemeClr val="accent6">
                    <a:lumMod val="50000"/>
                  </a:schemeClr>
                </a:solidFill>
                <a:ea typeface="Calibri"/>
                <a:cs typeface="Traditional Arabic"/>
              </a:rPr>
              <a:t>{ وبعولتهن أحق بردهن }</a:t>
            </a:r>
            <a:r>
              <a:rPr lang="ar-SA" sz="3200" b="1" dirty="0">
                <a:solidFill>
                  <a:srgbClr val="948A54"/>
                </a:solidFill>
                <a:ea typeface="Calibri"/>
                <a:cs typeface="Traditional Arabic"/>
              </a:rPr>
              <a:t> </a:t>
            </a:r>
            <a:r>
              <a:rPr lang="ar-SA" sz="3200" b="1" dirty="0"/>
              <a:t>أي برجعتهن وذلك يختص بمن كان يجوز للزوج مراجعتها</a:t>
            </a:r>
            <a:r>
              <a:rPr lang="ar-SA" sz="3200" b="1" dirty="0" smtClean="0"/>
              <a:t> .                                                وقوله </a:t>
            </a:r>
            <a:r>
              <a:rPr lang="ar-SA" sz="3600" b="1" dirty="0">
                <a:solidFill>
                  <a:schemeClr val="accent6">
                    <a:lumMod val="50000"/>
                  </a:schemeClr>
                </a:solidFill>
                <a:ea typeface="Calibri"/>
                <a:cs typeface="Traditional Arabic"/>
              </a:rPr>
              <a:t>: { في ذلك } </a:t>
            </a:r>
            <a:r>
              <a:rPr lang="ar-SA" sz="3200" b="1" dirty="0"/>
              <a:t>يعني في مدة التربص فإن انقضت مدة التربص فهي أحق بنفسها ولا تحل له إلا بنكاح مستأنف بولي وشهود ومهر جديد ولا خلاف في ذلك والرجعة تكون باللفظ وتكون بالوطء ولا يلزم المراجع شيء من أحكام النكاح بلا خلاف </a:t>
            </a:r>
            <a:r>
              <a:rPr lang="ar-SA" sz="3200" b="1" dirty="0" smtClean="0"/>
              <a:t>                            وقوله </a:t>
            </a:r>
            <a:r>
              <a:rPr lang="ar-SA" sz="3200" b="1" dirty="0"/>
              <a:t>: </a:t>
            </a:r>
            <a:r>
              <a:rPr lang="ar-SA" sz="3600" b="1" dirty="0">
                <a:solidFill>
                  <a:schemeClr val="accent6">
                    <a:lumMod val="50000"/>
                  </a:schemeClr>
                </a:solidFill>
                <a:ea typeface="Calibri"/>
                <a:cs typeface="Traditional Arabic"/>
              </a:rPr>
              <a:t>{ إن أرادوا إصلاحا } </a:t>
            </a:r>
            <a:r>
              <a:rPr lang="ar-SA" sz="3200" b="1" dirty="0"/>
              <a:t>أي بالمراجعة : أي إصلاح حاله معها وحالها معه فإن قصد الإضرار بها فهي </a:t>
            </a:r>
            <a:r>
              <a:rPr lang="ar-SA" sz="3200" b="1" dirty="0" smtClean="0"/>
              <a:t>محرمة ، </a:t>
            </a:r>
            <a:r>
              <a:rPr lang="ar-SA" sz="3200" b="1" dirty="0"/>
              <a:t>قيل : وإذا قصد بالرجعة </a:t>
            </a:r>
            <a:r>
              <a:rPr lang="ar-SA" sz="3200" b="1" dirty="0" err="1"/>
              <a:t>الضرار</a:t>
            </a:r>
            <a:r>
              <a:rPr lang="ar-SA" sz="3200" b="1" dirty="0"/>
              <a:t> فهي صحيحة وإن ارتكب بذلك محرما وظلم </a:t>
            </a:r>
            <a:r>
              <a:rPr lang="ar-SA" sz="3200" b="1" dirty="0" smtClean="0"/>
              <a:t>نفسه .         </a:t>
            </a:r>
            <a:endParaRPr lang="ar-SA" sz="3200" dirty="0"/>
          </a:p>
        </p:txBody>
      </p:sp>
    </p:spTree>
    <p:extLst>
      <p:ext uri="{BB962C8B-B14F-4D97-AF65-F5344CB8AC3E}">
        <p14:creationId xmlns:p14="http://schemas.microsoft.com/office/powerpoint/2010/main" xmlns="" val="2771194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228601"/>
            <a:ext cx="9296400" cy="563231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600" b="1" dirty="0"/>
              <a:t>قوله </a:t>
            </a:r>
            <a:r>
              <a:rPr lang="ar-SA" sz="3200" b="1" dirty="0">
                <a:solidFill>
                  <a:schemeClr val="accent6">
                    <a:lumMod val="50000"/>
                  </a:schemeClr>
                </a:solidFill>
                <a:ea typeface="Calibri"/>
                <a:cs typeface="Traditional Arabic"/>
              </a:rPr>
              <a:t>: </a:t>
            </a:r>
            <a:r>
              <a:rPr lang="ar-SA" sz="3600" b="1" dirty="0">
                <a:solidFill>
                  <a:schemeClr val="accent6">
                    <a:lumMod val="50000"/>
                  </a:schemeClr>
                </a:solidFill>
                <a:ea typeface="Calibri"/>
                <a:cs typeface="Traditional Arabic"/>
              </a:rPr>
              <a:t>{ ولهن مثل الذي عليهن بالمعروف }</a:t>
            </a:r>
            <a:r>
              <a:rPr lang="ar-SA" sz="3600" b="1" dirty="0">
                <a:solidFill>
                  <a:srgbClr val="948A54"/>
                </a:solidFill>
                <a:ea typeface="Calibri"/>
                <a:cs typeface="Traditional Arabic"/>
              </a:rPr>
              <a:t> </a:t>
            </a:r>
            <a:r>
              <a:rPr lang="ar-SA" sz="3600" b="1" dirty="0"/>
              <a:t>أي لهن من حقوق الزوجية على الرجال بمثل ما للرجال عليهن فيحسن عشرتها بما هو معروف من عادة الناس أنهم يفعلونه لنسائهم وهي كذلك تحسن عشرة زوجها بما هو معروف من عادة الناس أنهم يفعلونه لنسائهم وهي كذلك تحسن عشرة زوجها بما هو معروف من عادة النساء أنهن يفعلنه لأزواجهن من طاعة وتزين وتحبب ونحو ذلك قوله : </a:t>
            </a:r>
            <a:r>
              <a:rPr lang="ar-SA" sz="3600" b="1" dirty="0">
                <a:solidFill>
                  <a:schemeClr val="accent6">
                    <a:lumMod val="50000"/>
                  </a:schemeClr>
                </a:solidFill>
                <a:ea typeface="Calibri"/>
                <a:cs typeface="Traditional Arabic"/>
              </a:rPr>
              <a:t>{ وللرجال عليهن درجة } </a:t>
            </a:r>
            <a:r>
              <a:rPr lang="ar-SA" sz="3600" b="1" dirty="0"/>
              <a:t>أي منزلة ليست لهن وهو قيامه عليها في الإنفاق وكونه من أهل الجهاد والعقل والقوة وله من الميراث أكثر مما لها وكونه يجب عليها امتثال أمره والوقوف عند رضاه ولو لم يكن </a:t>
            </a:r>
            <a:r>
              <a:rPr lang="ar-SA" sz="3600" b="1" dirty="0" smtClean="0"/>
              <a:t>من</a:t>
            </a:r>
            <a:endParaRPr lang="ar-SA" sz="3600" dirty="0"/>
          </a:p>
        </p:txBody>
      </p:sp>
    </p:spTree>
    <p:extLst>
      <p:ext uri="{BB962C8B-B14F-4D97-AF65-F5344CB8AC3E}">
        <p14:creationId xmlns:p14="http://schemas.microsoft.com/office/powerpoint/2010/main" xmlns="" val="3304188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2400" y="228601"/>
            <a:ext cx="9601200" cy="107721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a:t>فضيلة الرجال على النساء إلا كونهن خلقن من الرجال لما ثبت أن حواء خلقت من ضلع آدم </a:t>
            </a:r>
            <a:endParaRPr lang="ar-SA" sz="3200" dirty="0"/>
          </a:p>
        </p:txBody>
      </p:sp>
    </p:spTree>
    <p:extLst>
      <p:ext uri="{BB962C8B-B14F-4D97-AF65-F5344CB8AC3E}">
        <p14:creationId xmlns:p14="http://schemas.microsoft.com/office/powerpoint/2010/main" xmlns="" val="25046330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ترشدنا إليه الآيات :</a:t>
            </a:r>
            <a:endParaRPr lang="ar-SA" dirty="0"/>
          </a:p>
        </p:txBody>
      </p:sp>
      <p:sp>
        <p:nvSpPr>
          <p:cNvPr id="3" name="عنصر نائب للمحتوى 2"/>
          <p:cNvSpPr>
            <a:spLocks noGrp="1"/>
          </p:cNvSpPr>
          <p:nvPr>
            <p:ph idx="1"/>
          </p:nvPr>
        </p:nvSpPr>
        <p:spPr/>
        <p:style>
          <a:lnRef idx="3">
            <a:schemeClr val="lt1"/>
          </a:lnRef>
          <a:fillRef idx="1">
            <a:schemeClr val="accent5"/>
          </a:fillRef>
          <a:effectRef idx="1">
            <a:schemeClr val="accent5"/>
          </a:effectRef>
          <a:fontRef idx="minor">
            <a:schemeClr val="lt1"/>
          </a:fontRef>
        </p:style>
        <p:txBody>
          <a:bodyPr/>
          <a:lstStyle/>
          <a:p>
            <a:r>
              <a:rPr lang="ar-SA" dirty="0" smtClean="0"/>
              <a:t> </a:t>
            </a:r>
            <a:r>
              <a:rPr lang="ar-SA" sz="4800" dirty="0" smtClean="0">
                <a:solidFill>
                  <a:schemeClr val="accent6">
                    <a:lumMod val="25000"/>
                  </a:schemeClr>
                </a:solidFill>
                <a:latin typeface="Angsana New" pitchFamily="18" charset="-34"/>
                <a:cs typeface="Akhbar MT" pitchFamily="2" charset="-78"/>
              </a:rPr>
              <a:t>- عدة المطلقة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حق الزوج في إرجاع زوجته إلى عصمته في فترة عدتها.</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إحسان الزوجين إلى بعضهما مطلب </a:t>
            </a:r>
            <a:r>
              <a:rPr lang="ar-SA" sz="4800" dirty="0" err="1" smtClean="0">
                <a:solidFill>
                  <a:schemeClr val="accent6">
                    <a:lumMod val="25000"/>
                  </a:schemeClr>
                </a:solidFill>
                <a:latin typeface="Angsana New" pitchFamily="18" charset="-34"/>
                <a:cs typeface="Akhbar MT" pitchFamily="2" charset="-78"/>
              </a:rPr>
              <a:t>شرعى</a:t>
            </a:r>
            <a:r>
              <a:rPr lang="ar-SA" sz="4800" dirty="0" smtClean="0">
                <a:solidFill>
                  <a:schemeClr val="accent6">
                    <a:lumMod val="25000"/>
                  </a:schemeClr>
                </a:solidFill>
                <a:latin typeface="Angsana New" pitchFamily="18" charset="-34"/>
                <a:cs typeface="Akhbar MT" pitchFamily="2" charset="-78"/>
              </a:rPr>
              <a:t>.</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درجة القوامة للرجل على المرأة.</a:t>
            </a:r>
            <a:r>
              <a:rPr lang="ar-SA" dirty="0" smtClean="0"/>
              <a:t> </a:t>
            </a:r>
            <a:endParaRPr lang="ar-SA" dirty="0"/>
          </a:p>
        </p:txBody>
      </p:sp>
    </p:spTree>
    <p:extLst>
      <p:ext uri="{BB962C8B-B14F-4D97-AF65-F5344CB8AC3E}">
        <p14:creationId xmlns:p14="http://schemas.microsoft.com/office/powerpoint/2010/main" xmlns="" val="35666174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أسباب النزول :</a:t>
            </a:r>
            <a:endParaRPr lang="ar-SA" dirty="0"/>
          </a:p>
        </p:txBody>
      </p:sp>
      <p:sp>
        <p:nvSpPr>
          <p:cNvPr id="3" name="عنصر نائب للمحتوى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endParaRPr lang="en-US" dirty="0" smtClean="0"/>
          </a:p>
          <a:p>
            <a:r>
              <a:rPr lang="ar-SA" dirty="0" smtClean="0"/>
              <a:t>1- </a:t>
            </a:r>
            <a:r>
              <a:rPr lang="ar-SA" b="1" dirty="0"/>
              <a:t>قوله تعالى </a:t>
            </a:r>
            <a:r>
              <a:rPr lang="ar-SA" dirty="0" smtClean="0"/>
              <a:t>: </a:t>
            </a:r>
            <a:r>
              <a:rPr lang="ar-SA" b="1" dirty="0" smtClean="0">
                <a:solidFill>
                  <a:srgbClr val="0070C0"/>
                </a:solidFill>
              </a:rPr>
              <a:t>( وَالْمُطَلَّقَاتُ </a:t>
            </a:r>
            <a:r>
              <a:rPr lang="ar-SA" b="1" dirty="0">
                <a:solidFill>
                  <a:srgbClr val="0070C0"/>
                </a:solidFill>
              </a:rPr>
              <a:t>يَتَرَبَّصْنَ بِأَنْفُسِهِنَّ ثَلَاثَةَ قُرُوءٍ </a:t>
            </a:r>
            <a:r>
              <a:rPr lang="ar-SA" b="1" dirty="0" smtClean="0">
                <a:solidFill>
                  <a:srgbClr val="0070C0"/>
                </a:solidFill>
              </a:rPr>
              <a:t>)</a:t>
            </a:r>
            <a:r>
              <a:rPr lang="ar-SA" dirty="0" smtClean="0">
                <a:solidFill>
                  <a:srgbClr val="0070C0"/>
                </a:solidFill>
              </a:rPr>
              <a:t> </a:t>
            </a:r>
          </a:p>
          <a:p>
            <a:r>
              <a:rPr lang="ar-SA" b="1" dirty="0"/>
              <a:t>أخرج أبو داود وابن أبي حاتم والبيهقي في سننه عن أسماء بنت يزيد بن السكن الأنصارية قالت : طلقت على عهد رسول الله صلى الله عليه و سلم ولم يكن للمطلقة عدة فأنزل الله حين طلقت العدة للطلاق فقال : </a:t>
            </a:r>
            <a:r>
              <a:rPr lang="ar-SA" b="1" dirty="0">
                <a:solidFill>
                  <a:srgbClr val="0070C0"/>
                </a:solidFill>
              </a:rPr>
              <a:t>{ والمطلقات يتربصن } </a:t>
            </a:r>
            <a:r>
              <a:rPr lang="ar-SA" b="1" dirty="0"/>
              <a:t>الآية </a:t>
            </a:r>
            <a:r>
              <a:rPr lang="ar-SA" b="1" dirty="0" smtClean="0"/>
              <a:t>.   </a:t>
            </a:r>
            <a:endParaRPr lang="ar-SA" dirty="0"/>
          </a:p>
        </p:txBody>
      </p:sp>
    </p:spTree>
    <p:extLst>
      <p:ext uri="{BB962C8B-B14F-4D97-AF65-F5344CB8AC3E}">
        <p14:creationId xmlns:p14="http://schemas.microsoft.com/office/powerpoint/2010/main" xmlns="" val="28755581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متعلقات الآيـــة :</a:t>
            </a:r>
            <a:endParaRPr lang="ar-SA" dirty="0"/>
          </a:p>
        </p:txBody>
      </p:sp>
      <p:sp>
        <p:nvSpPr>
          <p:cNvPr id="3" name="عنصر نائب للمحتوى 2"/>
          <p:cNvSpPr>
            <a:spLocks noGrp="1"/>
          </p:cNvSpPr>
          <p:nvPr>
            <p:ph idx="1"/>
          </p:nvPr>
        </p:nvSpPr>
        <p:spPr>
          <a:xfrm>
            <a:off x="533400" y="1219200"/>
            <a:ext cx="8915400" cy="4525963"/>
          </a:xfrm>
        </p:spPr>
        <p:style>
          <a:lnRef idx="3">
            <a:schemeClr val="lt1"/>
          </a:lnRef>
          <a:fillRef idx="1">
            <a:schemeClr val="accent2"/>
          </a:fillRef>
          <a:effectRef idx="1">
            <a:schemeClr val="accent2"/>
          </a:effectRef>
          <a:fontRef idx="minor">
            <a:schemeClr val="lt1"/>
          </a:fontRef>
        </p:style>
        <p:txBody>
          <a:bodyPr/>
          <a:lstStyle/>
          <a:p>
            <a:r>
              <a:rPr lang="ar-SA" dirty="0" smtClean="0"/>
              <a:t>1- </a:t>
            </a:r>
            <a:r>
              <a:rPr lang="ar-SA" b="1" dirty="0">
                <a:solidFill>
                  <a:schemeClr val="accent6">
                    <a:lumMod val="50000"/>
                  </a:schemeClr>
                </a:solidFill>
              </a:rPr>
              <a:t>(</a:t>
            </a:r>
            <a:r>
              <a:rPr lang="ar-SA" dirty="0" smtClean="0">
                <a:solidFill>
                  <a:schemeClr val="accent6">
                    <a:lumMod val="50000"/>
                  </a:schemeClr>
                </a:solidFill>
              </a:rPr>
              <a:t> </a:t>
            </a:r>
            <a:r>
              <a:rPr lang="ar-SA" b="1" dirty="0">
                <a:solidFill>
                  <a:schemeClr val="accent6">
                    <a:lumMod val="50000"/>
                  </a:schemeClr>
                </a:solidFill>
              </a:rPr>
              <a:t>ثَلَاثَةَ قُرُوءٍ </a:t>
            </a:r>
            <a:r>
              <a:rPr lang="ar-SA" b="1" dirty="0" smtClean="0">
                <a:solidFill>
                  <a:schemeClr val="accent6">
                    <a:lumMod val="50000"/>
                  </a:schemeClr>
                </a:solidFill>
              </a:rPr>
              <a:t>) </a:t>
            </a:r>
            <a:r>
              <a:rPr lang="ar-SA" b="1" dirty="0" smtClean="0"/>
              <a:t>يقال </a:t>
            </a:r>
            <a:r>
              <a:rPr lang="ar-SA" b="1" dirty="0"/>
              <a:t>أقرأت المرأة : حاضت </a:t>
            </a:r>
            <a:r>
              <a:rPr lang="ar-SA" b="1" dirty="0" smtClean="0"/>
              <a:t>، وأقرأت </a:t>
            </a:r>
            <a:r>
              <a:rPr lang="ar-SA" b="1" dirty="0"/>
              <a:t>: طهرت </a:t>
            </a:r>
            <a:r>
              <a:rPr lang="ar-SA" b="1" dirty="0" smtClean="0"/>
              <a:t>وقد اختلف </a:t>
            </a:r>
            <a:r>
              <a:rPr lang="ar-SA" b="1" dirty="0"/>
              <a:t>أهل العلم في هذه </a:t>
            </a:r>
            <a:r>
              <a:rPr lang="ar-SA" b="1" dirty="0" smtClean="0"/>
              <a:t>الآية بسبب الخلاف في تحديد معنى القرء في الآية .</a:t>
            </a:r>
          </a:p>
          <a:p>
            <a:r>
              <a:rPr lang="ar-SA" b="1" dirty="0"/>
              <a:t>فقال أهل الكوفة </a:t>
            </a:r>
            <a:r>
              <a:rPr lang="ar-SA" b="1" dirty="0" smtClean="0"/>
              <a:t>والحنابلة : </a:t>
            </a:r>
            <a:r>
              <a:rPr lang="ar-SA" b="1" dirty="0"/>
              <a:t>هي الحيض </a:t>
            </a:r>
            <a:r>
              <a:rPr lang="ar-SA" b="1" dirty="0" smtClean="0"/>
              <a:t>، وقال </a:t>
            </a:r>
            <a:r>
              <a:rPr lang="ar-SA" b="1" dirty="0"/>
              <a:t>أهل </a:t>
            </a:r>
            <a:r>
              <a:rPr lang="ar-SA" b="1" dirty="0" smtClean="0"/>
              <a:t>الحجاز والشافعية  </a:t>
            </a:r>
            <a:r>
              <a:rPr lang="ar-SA" b="1" dirty="0"/>
              <a:t>: هي الأطهار </a:t>
            </a:r>
            <a:endParaRPr lang="ar-SA" b="1" dirty="0" smtClean="0"/>
          </a:p>
          <a:p>
            <a:r>
              <a:rPr lang="ar-SA" b="1" dirty="0"/>
              <a:t>فأهل القول الأول استدلوا على أن المراد في هذه الآية الحيض بقوله صلى الله عليه و سلم : [ دعي الصلاة أيام أقرائك ] وبأن المقصود من العدة استبراء الرحم وهو يحصل بالحيض لا بالطهر</a:t>
            </a:r>
            <a:r>
              <a:rPr lang="ar-SA" b="1" dirty="0" smtClean="0"/>
              <a:t> </a:t>
            </a:r>
            <a:endParaRPr lang="ar-SA" dirty="0" smtClean="0"/>
          </a:p>
          <a:p>
            <a:endParaRPr lang="ar-SA" dirty="0"/>
          </a:p>
        </p:txBody>
      </p:sp>
    </p:spTree>
    <p:extLst>
      <p:ext uri="{BB962C8B-B14F-4D97-AF65-F5344CB8AC3E}">
        <p14:creationId xmlns:p14="http://schemas.microsoft.com/office/powerpoint/2010/main" xmlns="" val="21973227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297611"/>
            <a:ext cx="9220200" cy="4031873"/>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r>
              <a:rPr lang="ar-SA" sz="3200" b="1" dirty="0">
                <a:solidFill>
                  <a:schemeClr val="tx1"/>
                </a:solidFill>
              </a:rPr>
              <a:t>واستدل أهل القول الثاني بقوله تعالى : { فطلقوهن لعدتهن } ولا خلاف أنه يؤمر بالطلاق وقت الطهر ولقوله صلى الله عليه و سلم لعمر : [ مره فليراجعها ثم ليمسكها حتى تطهر ثم تحيض ثم تطهر فتلك العدة التي أمر الله أن تطلق لها النساء ] وذلك لأن زمن الطهر هو الذي تطلق فيه النساء</a:t>
            </a:r>
            <a:r>
              <a:rPr lang="ar-SA" sz="3200" b="1" dirty="0" smtClean="0">
                <a:solidFill>
                  <a:schemeClr val="tx1"/>
                </a:solidFill>
              </a:rPr>
              <a:t> . </a:t>
            </a:r>
          </a:p>
          <a:p>
            <a:r>
              <a:rPr lang="ar-SA" sz="3200" b="1" dirty="0">
                <a:solidFill>
                  <a:schemeClr val="tx1"/>
                </a:solidFill>
              </a:rPr>
              <a:t>أما </a:t>
            </a:r>
            <a:r>
              <a:rPr lang="ar-SA" sz="3200" b="1" dirty="0" err="1">
                <a:solidFill>
                  <a:schemeClr val="tx1"/>
                </a:solidFill>
              </a:rPr>
              <a:t>الشوكانى</a:t>
            </a:r>
            <a:r>
              <a:rPr lang="ar-SA" sz="3200" b="1" dirty="0">
                <a:solidFill>
                  <a:schemeClr val="tx1"/>
                </a:solidFill>
              </a:rPr>
              <a:t> فقال : وعندي أن لا حجة في بعض ما احتج به أهل القولين جميعا أما قول الأولين أن النبي صلى الله عليه و سلم قال </a:t>
            </a:r>
            <a:r>
              <a:rPr lang="ar-SA" sz="3200" b="1" dirty="0" smtClean="0">
                <a:solidFill>
                  <a:schemeClr val="tx1"/>
                </a:solidFill>
              </a:rPr>
              <a:t>:. </a:t>
            </a:r>
            <a:endParaRPr lang="ar-SA" sz="3200" b="1" dirty="0">
              <a:solidFill>
                <a:schemeClr val="tx1"/>
              </a:solidFill>
            </a:endParaRPr>
          </a:p>
          <a:p>
            <a:endParaRPr lang="ar-SA" sz="3200" b="1" dirty="0">
              <a:solidFill>
                <a:schemeClr val="tx1"/>
              </a:solidFill>
            </a:endParaRPr>
          </a:p>
        </p:txBody>
      </p:sp>
    </p:spTree>
    <p:extLst>
      <p:ext uri="{BB962C8B-B14F-4D97-AF65-F5344CB8AC3E}">
        <p14:creationId xmlns:p14="http://schemas.microsoft.com/office/powerpoint/2010/main" xmlns="" val="943037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372600" cy="550920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sz="3200" b="1" dirty="0"/>
              <a:t>[ دعي الصلاة أيام أقرائك ] فغاية ما في هذا أن النبي صلى الله عليه و سلم أطلق الأقراء على الحيض ولا نزاع في جواز ذلك كما هو شأن اللفظ المشترك فإنه يطلق تارة على هذا وتارة على هذا وإنما النزاع في الأقراء المذكورة في هذه الآية </a:t>
            </a:r>
            <a:endParaRPr lang="ar-SA" sz="3200" b="1" dirty="0" smtClean="0"/>
          </a:p>
          <a:p>
            <a:r>
              <a:rPr lang="ar-SA" sz="3200" b="1" dirty="0"/>
              <a:t>وأما استدلال أهل القول الثاني بقوله تعالى : { فطلقوهن لعدتهن } فيجاب عنه بأن التنازع في اللام في قوله : { لعدتهن } يصير ذلك محتملا ولا تقوم الحجة </a:t>
            </a:r>
            <a:r>
              <a:rPr lang="ar-SA" sz="3200" b="1" dirty="0" smtClean="0"/>
              <a:t>بمحتمل</a:t>
            </a:r>
          </a:p>
          <a:p>
            <a:r>
              <a:rPr lang="ar-SA" sz="3200" b="1" dirty="0"/>
              <a:t>وأما استدلالهم بقوله صلى الله عليه و سلم لعمر : [ مره فليراجعها ] الحديث فهو في الصحيح ودلالته قوية على ما ذهبوا إليه ويمكن </a:t>
            </a:r>
            <a:r>
              <a:rPr lang="ar-SA" sz="3200" b="1" dirty="0" smtClean="0"/>
              <a:t>أن </a:t>
            </a:r>
            <a:r>
              <a:rPr lang="ar-SA" sz="3200" b="1" dirty="0"/>
              <a:t>يقال : إنها تنقضي العدة بثلاثة أطهار أو بثلاث حيض ولا مانع من ذلك فقد جوز جمع من أهل العلم حمل المشترك على معنييه وبذلك </a:t>
            </a:r>
            <a:r>
              <a:rPr lang="ar-SA" sz="3200" b="1" dirty="0" smtClean="0"/>
              <a:t>يجمع </a:t>
            </a:r>
            <a:endParaRPr lang="ar-SA" sz="3200" dirty="0"/>
          </a:p>
        </p:txBody>
      </p:sp>
    </p:spTree>
    <p:extLst>
      <p:ext uri="{BB962C8B-B14F-4D97-AF65-F5344CB8AC3E}">
        <p14:creationId xmlns:p14="http://schemas.microsoft.com/office/powerpoint/2010/main" xmlns="" val="2660471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228600"/>
            <a:ext cx="9296400" cy="501675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sz="3200" b="1" dirty="0" smtClean="0"/>
              <a:t>بين </a:t>
            </a:r>
            <a:r>
              <a:rPr lang="ar-SA" sz="3200" b="1" dirty="0"/>
              <a:t>الأدلة ويرتفع الخلاف ويندفع </a:t>
            </a:r>
            <a:r>
              <a:rPr lang="ar-SA" sz="3200" b="1" dirty="0" smtClean="0"/>
              <a:t>النزاع .</a:t>
            </a:r>
          </a:p>
          <a:p>
            <a:endParaRPr lang="ar-SA" sz="3200" b="1" dirty="0"/>
          </a:p>
          <a:p>
            <a:r>
              <a:rPr lang="ar-SA" sz="3200" b="1" dirty="0" smtClean="0"/>
              <a:t>2- </a:t>
            </a:r>
            <a:r>
              <a:rPr lang="ar-SA" sz="3200" b="1" dirty="0"/>
              <a:t>والبعولة جمع بعل وهو الزوج سمي بعلا لعلوه على الزوجة لأنهم يطلقونه على الرب ومنه قوله تعالى : { أتدعون بعلا } أي ربا </a:t>
            </a:r>
            <a:r>
              <a:rPr lang="ar-SA" sz="3200" b="1" dirty="0" smtClean="0"/>
              <a:t>. </a:t>
            </a:r>
          </a:p>
          <a:p>
            <a:endParaRPr lang="ar-SA" sz="3200" b="1" dirty="0"/>
          </a:p>
          <a:p>
            <a:r>
              <a:rPr lang="ar-SA" sz="3200" b="1" dirty="0" smtClean="0"/>
              <a:t>3- </a:t>
            </a:r>
            <a:r>
              <a:rPr lang="ar-SA" sz="3200" b="1" dirty="0"/>
              <a:t>وقوله : </a:t>
            </a:r>
            <a:r>
              <a:rPr lang="ar-SA" sz="3200" b="1" dirty="0">
                <a:solidFill>
                  <a:schemeClr val="accent6">
                    <a:lumMod val="50000"/>
                  </a:schemeClr>
                </a:solidFill>
              </a:rPr>
              <a:t>{ إن أرادوا إصلاحا } </a:t>
            </a:r>
            <a:r>
              <a:rPr lang="ar-SA" sz="3200" b="1" dirty="0"/>
              <a:t>أي بالمراجعة : أي إصلاح حاله معها وحالها معه فإن قصد الإضرار بها فهي محرمة </a:t>
            </a:r>
            <a:r>
              <a:rPr lang="ar-SA" sz="3200" b="1" dirty="0" smtClean="0"/>
              <a:t>قيل </a:t>
            </a:r>
            <a:r>
              <a:rPr lang="ar-SA" sz="3200" b="1" dirty="0"/>
              <a:t>: وإذا قصد بالرجعة </a:t>
            </a:r>
            <a:r>
              <a:rPr lang="ar-SA" sz="3200" b="1" dirty="0" err="1"/>
              <a:t>الضرار</a:t>
            </a:r>
            <a:r>
              <a:rPr lang="ar-SA" sz="3200" b="1" dirty="0"/>
              <a:t> فهي صحيحة وإن ارتكب بذلك محرما وظلم نفسه وعلى هذا فيكون الشرط المذكور في </a:t>
            </a:r>
            <a:r>
              <a:rPr lang="ar-SA" sz="3200" b="1" dirty="0" smtClean="0"/>
              <a:t> </a:t>
            </a:r>
            <a:r>
              <a:rPr lang="ar-SA" sz="3200" b="1" dirty="0"/>
              <a:t>وليس المراد به جعل قصد الإصلاح شرطا لصحة </a:t>
            </a:r>
            <a:r>
              <a:rPr lang="ar-SA" sz="3200" b="1" dirty="0" smtClean="0"/>
              <a:t>الرجعة .</a:t>
            </a:r>
            <a:endParaRPr lang="ar-SA" sz="3200" dirty="0"/>
          </a:p>
        </p:txBody>
      </p:sp>
    </p:spTree>
    <p:extLst>
      <p:ext uri="{BB962C8B-B14F-4D97-AF65-F5344CB8AC3E}">
        <p14:creationId xmlns:p14="http://schemas.microsoft.com/office/powerpoint/2010/main" xmlns="" val="10894134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228600"/>
            <a:ext cx="9296400" cy="206210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sz="3200" b="1" dirty="0"/>
              <a:t>قوله : </a:t>
            </a:r>
            <a:r>
              <a:rPr lang="ar-SA" sz="3200" b="1" dirty="0">
                <a:solidFill>
                  <a:schemeClr val="accent6">
                    <a:lumMod val="50000"/>
                  </a:schemeClr>
                </a:solidFill>
              </a:rPr>
              <a:t>{ وللرجال عليهن درجة }</a:t>
            </a:r>
            <a:r>
              <a:rPr lang="ar-SA" sz="3200" b="1" dirty="0"/>
              <a:t> قال : فضل ما فضله الله به عليها من الجهاد وفضل ميراثه على ميراثها وكل ما فضل به عليها وأخرج عبد بن حميد وابن أبي حاتم عن أبي مالك في الآية قال : يطلقها وليس لها من الأمر شيء وأخرجا عن زيد بن أسلم قال : الإمارة </a:t>
            </a:r>
            <a:r>
              <a:rPr lang="ar-SA" sz="3200" b="1" dirty="0" smtClean="0"/>
              <a:t>. </a:t>
            </a:r>
            <a:endParaRPr lang="en-US" sz="3200" dirty="0"/>
          </a:p>
        </p:txBody>
      </p:sp>
    </p:spTree>
    <p:extLst>
      <p:ext uri="{BB962C8B-B14F-4D97-AF65-F5344CB8AC3E}">
        <p14:creationId xmlns:p14="http://schemas.microsoft.com/office/powerpoint/2010/main" xmlns="" val="36078538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7030A0"/>
                </a:solidFill>
              </a:rPr>
              <a:t>القراءات </a:t>
            </a:r>
            <a:r>
              <a:rPr lang="ar-SA" smtClean="0">
                <a:solidFill>
                  <a:srgbClr val="7030A0"/>
                </a:solidFill>
              </a:rPr>
              <a:t>في الآية  </a:t>
            </a:r>
            <a:r>
              <a:rPr lang="ar-SA" dirty="0" smtClean="0">
                <a:solidFill>
                  <a:srgbClr val="7030A0"/>
                </a:solidFill>
              </a:rPr>
              <a:t>:</a:t>
            </a:r>
            <a:endParaRPr lang="ar-SA" dirty="0">
              <a:solidFill>
                <a:srgbClr val="7030A0"/>
              </a:solidFill>
            </a:endParaRPr>
          </a:p>
        </p:txBody>
      </p:sp>
      <p:sp>
        <p:nvSpPr>
          <p:cNvPr id="3" name="عنصر نائب للمحتوى 2"/>
          <p:cNvSpPr>
            <a:spLocks noGrp="1"/>
          </p:cNvSpPr>
          <p:nvPr>
            <p:ph idx="1"/>
          </p:nvPr>
        </p:nvSpPr>
        <p:spPr>
          <a:ln/>
        </p:spPr>
        <p:style>
          <a:lnRef idx="1">
            <a:schemeClr val="dk1"/>
          </a:lnRef>
          <a:fillRef idx="2">
            <a:schemeClr val="dk1"/>
          </a:fillRef>
          <a:effectRef idx="1">
            <a:schemeClr val="dk1"/>
          </a:effectRef>
          <a:fontRef idx="minor">
            <a:schemeClr val="dk1"/>
          </a:fontRef>
        </p:style>
        <p:txBody>
          <a:bodyPr/>
          <a:lstStyle/>
          <a:p>
            <a:r>
              <a:rPr lang="ar-SA" dirty="0" smtClean="0"/>
              <a:t>1- </a:t>
            </a:r>
            <a:r>
              <a:rPr lang="ar-SA" b="1" dirty="0"/>
              <a:t>في قوله : </a:t>
            </a:r>
            <a:r>
              <a:rPr lang="ar-SA" b="1" dirty="0" smtClean="0">
                <a:solidFill>
                  <a:srgbClr val="FF0000"/>
                </a:solidFill>
              </a:rPr>
              <a:t>( ثلاثة قروءِ </a:t>
            </a:r>
            <a:r>
              <a:rPr lang="ar-SA" b="1">
                <a:solidFill>
                  <a:srgbClr val="FF0000"/>
                </a:solidFill>
              </a:rPr>
              <a:t>) </a:t>
            </a:r>
            <a:r>
              <a:rPr lang="ar-SA" b="1" dirty="0"/>
              <a:t> </a:t>
            </a:r>
            <a:r>
              <a:rPr lang="ar-SA" b="1" smtClean="0"/>
              <a:t>روي </a:t>
            </a:r>
            <a:r>
              <a:rPr lang="ar-SA" b="1" dirty="0"/>
              <a:t>عن نافع أنه قرأ قرو بتشديد </a:t>
            </a:r>
            <a:r>
              <a:rPr lang="ar-SA" b="1"/>
              <a:t>الواو </a:t>
            </a:r>
            <a:r>
              <a:rPr lang="ar-SA" b="1" smtClean="0"/>
              <a:t>، وقرأه </a:t>
            </a:r>
            <a:r>
              <a:rPr lang="ar-SA" b="1" dirty="0"/>
              <a:t>الجمهور </a:t>
            </a:r>
            <a:r>
              <a:rPr lang="ar-SA" b="1" dirty="0" smtClean="0"/>
              <a:t>بالهمز . </a:t>
            </a:r>
            <a:endParaRPr lang="ar-SA" dirty="0"/>
          </a:p>
        </p:txBody>
      </p:sp>
    </p:spTree>
    <p:extLst>
      <p:ext uri="{BB962C8B-B14F-4D97-AF65-F5344CB8AC3E}">
        <p14:creationId xmlns:p14="http://schemas.microsoft.com/office/powerpoint/2010/main" xmlns="" val="30209640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1912</TotalTime>
  <Words>1134</Words>
  <Application>Microsoft Office PowerPoint</Application>
  <PresentationFormat>A4 Paper (210x297 mm)‎</PresentationFormat>
  <Paragraphs>52</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محتوى المحاضرة</vt:lpstr>
      <vt:lpstr>          معانى الكلمات : والتربص : الانتظار. والقروء : جمع قرء قال الأصمعي : الواحد قرء بضم القاف أقرأت المرأة : حاضت وأقرأت : طهرت وينبغي أن يعلم أن القرء في الأصل : الوقت يقال : هبت الرياح لقرئها ولقارئها  أي لوقتها فيقال للحيض قرء وللطهر قرء لأن كل واحد منهما له وقت معلوم وقد أطلقته العرب تارة على الأطهار وتارة على الحيض ، فالقروء في لغة العرب مشترك بين الحيض والطهر ولأجل هذا الاشتراك اختلف أهل العلم في تعيين ما هو المراد بالقروء المذكورة في الآية .            </vt:lpstr>
      <vt:lpstr>الشريحة 4</vt:lpstr>
      <vt:lpstr>المعنى الإجمالى :</vt:lpstr>
      <vt:lpstr>الشريحة 6</vt:lpstr>
      <vt:lpstr>الشريحة 7</vt:lpstr>
      <vt:lpstr>الشريحة 8</vt:lpstr>
      <vt:lpstr>الشريحة 9</vt:lpstr>
      <vt:lpstr>ما ترشدنا إليه الآيات :</vt:lpstr>
      <vt:lpstr>أسباب النزول :</vt:lpstr>
      <vt:lpstr> متعلقات الآيـــة :</vt:lpstr>
      <vt:lpstr>الشريحة 13</vt:lpstr>
      <vt:lpstr>الشريحة 14</vt:lpstr>
      <vt:lpstr>الشريحة 15</vt:lpstr>
      <vt:lpstr>الشريحة 16</vt:lpstr>
      <vt:lpstr>القراءات في الآية  :</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154</cp:revision>
  <dcterms:created xsi:type="dcterms:W3CDTF">2009-10-14T19:14:34Z</dcterms:created>
  <dcterms:modified xsi:type="dcterms:W3CDTF">2011-10-11T05:02:07Z</dcterms:modified>
</cp:coreProperties>
</file>