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83" r:id="rId3"/>
    <p:sldId id="267" r:id="rId4"/>
    <p:sldId id="259" r:id="rId5"/>
    <p:sldId id="272" r:id="rId6"/>
    <p:sldId id="270" r:id="rId7"/>
    <p:sldId id="273" r:id="rId8"/>
    <p:sldId id="274" r:id="rId9"/>
    <p:sldId id="276" r:id="rId10"/>
    <p:sldId id="277" r:id="rId11"/>
    <p:sldId id="280" r:id="rId12"/>
    <p:sldId id="282"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2B800"/>
    <a:srgbClr val="3B84AF"/>
    <a:srgbClr val="8D933F"/>
    <a:srgbClr val="009900"/>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varScale="1">
        <p:scale>
          <a:sx n="63" d="100"/>
          <a:sy n="63" d="100"/>
        </p:scale>
        <p:origin x="-49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a:t>
            </a:r>
            <a:endParaRPr lang="en-US" sz="2800" b="1" dirty="0">
              <a:solidFill>
                <a:srgbClr val="F2B800"/>
              </a:solidFill>
              <a:latin typeface="Calibri" pitchFamily="34" charset="0"/>
            </a:endParaRPr>
          </a:p>
          <a:p>
            <a:pPr algn="ctr"/>
            <a:r>
              <a:rPr lang="ar-SA" sz="2600" b="1" dirty="0" smtClean="0">
                <a:solidFill>
                  <a:srgbClr val="C00000"/>
                </a:solidFill>
                <a:latin typeface="Calibri" pitchFamily="34" charset="0"/>
                <a:cs typeface="Times New Roman" pitchFamily="18" charset="0"/>
              </a:rPr>
              <a:t>د</a:t>
            </a:r>
            <a:r>
              <a:rPr lang="en-US" sz="2600" b="1" dirty="0" smtClean="0">
                <a:solidFill>
                  <a:srgbClr val="C00000"/>
                </a:solidFill>
                <a:latin typeface="Calibri" pitchFamily="34" charset="0"/>
                <a:cs typeface="Times New Roman" pitchFamily="18" charset="0"/>
              </a:rPr>
              <a:t> </a:t>
            </a:r>
            <a:r>
              <a:rPr lang="ar-SA" sz="2600" b="1" dirty="0" smtClean="0">
                <a:solidFill>
                  <a:srgbClr val="C00000"/>
                </a:solidFill>
                <a:latin typeface="Calibri" pitchFamily="34" charset="0"/>
                <a:cs typeface="Times New Roman" pitchFamily="18" charset="0"/>
              </a:rPr>
              <a:t>سامى رفعت الأشقر</a:t>
            </a:r>
            <a:r>
              <a:rPr lang="en-US" sz="2600" b="1" dirty="0" smtClean="0">
                <a:solidFill>
                  <a:srgbClr val="C00000"/>
                </a:solidFill>
                <a:latin typeface="Calibri" pitchFamily="34" charset="0"/>
                <a:cs typeface="Times New Roman" pitchFamily="18" charset="0"/>
              </a:rPr>
              <a:t> .</a:t>
            </a:r>
            <a:endParaRPr lang="en-US" sz="2600" b="1" dirty="0">
              <a:solidFill>
                <a:srgbClr val="C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style>
          <a:lnRef idx="1">
            <a:schemeClr val="accent2"/>
          </a:lnRef>
          <a:fillRef idx="2">
            <a:schemeClr val="accent2"/>
          </a:fillRef>
          <a:effectRef idx="1">
            <a:schemeClr val="accent2"/>
          </a:effectRef>
          <a:fontRef idx="minor">
            <a:schemeClr val="dk1"/>
          </a:fontRef>
        </p:style>
        <p:txBody>
          <a:bodyPr/>
          <a:lstStyle/>
          <a:p>
            <a:r>
              <a:rPr lang="ar-SA" dirty="0" smtClean="0"/>
              <a:t>المحاضرة التاسعة</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3438810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990600"/>
            <a:ext cx="8877300" cy="4876800"/>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a:t>وَالْوَالِدَاتُ يُرْضِعْنَ أَوْلَادَهُنَّ حَوْلَيْنِ كَامِلَيْنِ لِمَنْ أَرَادَ أَنْ يُتِمَّ الرَّضَاعَةَ وَعَلَى الْمَوْلُودِ لَهُ رِزْقُهُنَّ وَكِسْوَتُهُنَّ بِالْمَعْرُوفِ لَا تُكَلَّفُ نَفْسٌ إِلَّا وُسْعَهَا لَا تُضَارَّ وَالِدَةٌ بِوَلَدِهَا وَلَا مَوْلُودٌ لَهُ بِوَلَدِهِ وَعَلَى الْوَارِثِ مِثْلُ ذَلِكَ فَإِنْ أَرَادَا فِصَالًا عَنْ تَرَاضٍ مِنْهُمَا وَتَشَاوُرٍ فَلَا جُنَاحَ عَلَيْهِمَا وَإِنْ أَرَدْتُمْ أَنْ تَسْتَرْضِعُوا أَوْلَادَكُمْ فَلَا جُنَاحَ عَلَيْكُمْ إِذَا سَلَّمْتُمْ مَا آتَيْتُمْ بِالْمَعْرُوفِ وَاتَّقُوا اللَّهَ وَاعْلَمُوا أَنَّ اللَّهَ بِمَا تَعْمَلُونَ بَصِيرٌ (233) </a:t>
            </a:r>
            <a:endParaRPr lang="ar-SA" sz="3600" b="1" dirty="0" smtClean="0">
              <a:solidFill>
                <a:srgbClr val="3B84AF"/>
              </a:solidFill>
              <a:cs typeface="Arial" pitchFamily="34" charset="0"/>
            </a:endParaRPr>
          </a:p>
          <a:p>
            <a:pPr marL="0" indent="0" rtl="1" eaLnBrk="1" hangingPunct="1"/>
            <a:endParaRPr lang="ar-SA" sz="3600" b="1" dirty="0" smtClean="0">
              <a:solidFill>
                <a:srgbClr val="3B84AF"/>
              </a:solidFill>
              <a:cs typeface="Arial" pitchFamily="34" charset="0"/>
            </a:endParaRPr>
          </a:p>
          <a:p>
            <a:r>
              <a:rPr lang="en-US" sz="3600" b="1" dirty="0" smtClean="0">
                <a:cs typeface="Arial" pitchFamily="34" charset="0"/>
              </a:rPr>
              <a:t> </a:t>
            </a:r>
          </a:p>
          <a:p>
            <a:r>
              <a:rPr lang="en-GB" sz="3600" b="1" dirty="0" smtClean="0">
                <a:cs typeface="Arial" pitchFamily="34" charset="0"/>
              </a:rPr>
              <a:t>  </a:t>
            </a:r>
            <a:r>
              <a:rPr lang="en-US" sz="3600" b="1" dirty="0" smtClean="0">
                <a:cs typeface="Arial" pitchFamily="34" charset="0"/>
              </a:rPr>
              <a:t>     </a:t>
            </a:r>
            <a:r>
              <a:rPr lang="en-GB" sz="3600" b="1" dirty="0" smtClean="0">
                <a:cs typeface="Arial" pitchFamily="34" charset="0"/>
              </a:rPr>
              <a:t>     </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914400"/>
            <a:ext cx="9144000" cy="44958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b="1" u="sng" dirty="0" smtClean="0">
                <a:solidFill>
                  <a:srgbClr val="FF0000"/>
                </a:solidFill>
                <a:cs typeface="DecoType Naskh Extensions" pitchFamily="2" charset="-78"/>
              </a:rPr>
              <a:t>معانى الكلمات :</a:t>
            </a:r>
            <a:br>
              <a:rPr lang="ar-SA" sz="3600" b="1" u="sng" dirty="0" smtClean="0">
                <a:solidFill>
                  <a:srgbClr val="FF0000"/>
                </a:solidFill>
                <a:cs typeface="DecoType Naskh Extensions" pitchFamily="2" charset="-78"/>
              </a:rPr>
            </a:br>
            <a:r>
              <a:rPr lang="ar-SA" sz="3600" dirty="0">
                <a:solidFill>
                  <a:schemeClr val="bg2">
                    <a:lumMod val="25000"/>
                  </a:schemeClr>
                </a:solidFill>
                <a:cs typeface="DecoType Naskh Extensions" pitchFamily="2" charset="-78"/>
              </a:rPr>
              <a:t/>
            </a:r>
            <a:br>
              <a:rPr lang="ar-SA" sz="3600" dirty="0">
                <a:solidFill>
                  <a:schemeClr val="bg2">
                    <a:lumMod val="25000"/>
                  </a:schemeClr>
                </a:solidFill>
                <a:cs typeface="DecoType Naskh Extensions" pitchFamily="2" charset="-78"/>
              </a:rPr>
            </a:br>
            <a:r>
              <a:rPr lang="ar-SA" sz="3600" b="1" u="sng" dirty="0">
                <a:solidFill>
                  <a:srgbClr val="FF0000"/>
                </a:solidFill>
                <a:cs typeface="DecoType Naskh Extensions" pitchFamily="2" charset="-78"/>
              </a:rPr>
              <a:t>{ حولين }: </a:t>
            </a:r>
            <a:r>
              <a:rPr lang="ar-SA" sz="3600" b="1" dirty="0"/>
              <a:t>سنتين </a:t>
            </a:r>
            <a:r>
              <a:rPr lang="ar-SA" sz="3600" dirty="0">
                <a:solidFill>
                  <a:schemeClr val="bg2">
                    <a:lumMod val="25000"/>
                  </a:schemeClr>
                </a:solidFill>
                <a:cs typeface="DecoType Naskh Extensions" pitchFamily="2" charset="-78"/>
              </a:rPr>
              <a:t/>
            </a:r>
            <a:br>
              <a:rPr lang="ar-SA" sz="3600" dirty="0">
                <a:solidFill>
                  <a:schemeClr val="bg2">
                    <a:lumMod val="25000"/>
                  </a:schemeClr>
                </a:solidFill>
                <a:cs typeface="DecoType Naskh Extensions" pitchFamily="2" charset="-78"/>
              </a:rPr>
            </a:br>
            <a:r>
              <a:rPr lang="ar-SA" sz="3600" b="1" u="sng" dirty="0">
                <a:solidFill>
                  <a:srgbClr val="FF0000"/>
                </a:solidFill>
                <a:cs typeface="DecoType Naskh Extensions" pitchFamily="2" charset="-78"/>
              </a:rPr>
              <a:t>  { فإن أرادا فصالا } : </a:t>
            </a:r>
            <a:r>
              <a:rPr lang="ar-SA" sz="3600" b="1" dirty="0" smtClean="0"/>
              <a:t>الفصال </a:t>
            </a:r>
            <a:r>
              <a:rPr lang="ar-SA" sz="3600" b="1" dirty="0"/>
              <a:t>: الفطام عن الرضاع </a:t>
            </a:r>
            <a:r>
              <a:rPr lang="ar-SA" sz="3600" b="1" dirty="0" smtClean="0"/>
              <a:t/>
            </a:r>
            <a:br>
              <a:rPr lang="ar-SA" sz="3600" b="1" dirty="0" smtClean="0"/>
            </a:br>
            <a:r>
              <a:rPr lang="ar-SA" sz="3600" b="1" dirty="0"/>
              <a:t>والتشاور : استخراج الرأي يقال : شرت العسل : </a:t>
            </a:r>
            <a:r>
              <a:rPr lang="ar-SA" sz="3600" b="1" dirty="0" smtClean="0"/>
              <a:t>استخرجته</a:t>
            </a:r>
            <a:br>
              <a:rPr lang="ar-SA" sz="3600" b="1" dirty="0" smtClean="0"/>
            </a:br>
            <a:r>
              <a:rPr lang="ar-SA" sz="3600" b="1" u="sng" dirty="0">
                <a:solidFill>
                  <a:srgbClr val="FF0000"/>
                </a:solidFill>
                <a:cs typeface="DecoType Naskh Extensions" pitchFamily="2" charset="-78"/>
              </a:rPr>
              <a:t>{ إذا سلمتم ما آتيتم } </a:t>
            </a:r>
            <a:r>
              <a:rPr lang="ar-SA" sz="3600" b="1" dirty="0" smtClean="0"/>
              <a:t>أي </a:t>
            </a:r>
            <a:r>
              <a:rPr lang="ar-SA" sz="3600" b="1" dirty="0"/>
              <a:t>أعطيتم</a:t>
            </a: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dirty="0"/>
              <a:t/>
            </a:r>
            <a:br>
              <a:rPr lang="ar-SA" sz="3600" b="1" dirty="0"/>
            </a:br>
            <a:r>
              <a:rPr lang="ar-SA" sz="3600" b="1" dirty="0" smtClean="0"/>
              <a:t/>
            </a:r>
            <a:br>
              <a:rPr lang="ar-SA" sz="3600" b="1" dirty="0" smtClean="0"/>
            </a:br>
            <a:r>
              <a:rPr lang="ar-SA" sz="3600" b="1" dirty="0"/>
              <a:t/>
            </a:r>
            <a:br>
              <a:rPr lang="ar-SA" sz="3600" b="1" dirty="0"/>
            </a:b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xfrm>
            <a:off x="457200" y="1447800"/>
            <a:ext cx="8915400" cy="3763963"/>
          </a:xfrm>
          <a:ln/>
        </p:spPr>
        <p:style>
          <a:lnRef idx="3">
            <a:schemeClr val="lt1"/>
          </a:lnRef>
          <a:fillRef idx="1">
            <a:schemeClr val="accent4"/>
          </a:fillRef>
          <a:effectRef idx="1">
            <a:schemeClr val="accent4"/>
          </a:effectRef>
          <a:fontRef idx="minor">
            <a:schemeClr val="lt1"/>
          </a:fontRef>
        </p:style>
        <p:txBody>
          <a:bodyPr/>
          <a:lstStyle/>
          <a:p>
            <a:r>
              <a:rPr lang="ar-SA" sz="2800" b="1" dirty="0"/>
              <a:t>لما ذكر الله سبحانه النكاح والطلاق ذكر الرضاع لأن الزوجين قد يفترقان وبينهما ولد ولهذا قيل : إن هذا خاص بالمطلقات وقيل : هو عام </a:t>
            </a:r>
            <a:r>
              <a:rPr lang="ar-SA" sz="2800" b="1" dirty="0" smtClean="0">
                <a:solidFill>
                  <a:srgbClr val="262626"/>
                </a:solidFill>
                <a:ea typeface="Calibri"/>
              </a:rPr>
              <a:t>.</a:t>
            </a:r>
          </a:p>
          <a:p>
            <a:r>
              <a:rPr lang="ar-SA" sz="2800" b="1" u="sng" dirty="0">
                <a:solidFill>
                  <a:srgbClr val="FF0000"/>
                </a:solidFill>
                <a:cs typeface="DecoType Naskh Extensions" pitchFamily="2" charset="-78"/>
              </a:rPr>
              <a:t>وَالْوَالِدَاتُ يُرْضِعْنَ أَوْلَادَهُنَّ حَوْلَيْنِ كَامِلَيْنِ لِمَنْ أَرَادَ أَنْ يُتِمَّ الرَّضَاعَة</a:t>
            </a:r>
            <a:r>
              <a:rPr lang="ar-SA" sz="2800" b="1" dirty="0"/>
              <a:t>َ </a:t>
            </a:r>
            <a:endParaRPr lang="ar-SA" sz="2800" b="1" dirty="0" smtClean="0"/>
          </a:p>
          <a:p>
            <a:r>
              <a:rPr lang="ar-SA" sz="2800" b="1" dirty="0"/>
              <a:t>أي ذلك لمن أراد أن يتم الرضاعة وفيه دليل على أن إرضاع الحولين ليس حتما بل هو التمام ويجوز الاقتصار على ما </a:t>
            </a:r>
            <a:r>
              <a:rPr lang="ar-SA" sz="2800" b="1" dirty="0" smtClean="0"/>
              <a:t>دونه</a:t>
            </a:r>
          </a:p>
          <a:p>
            <a:r>
              <a:rPr lang="ar-SA" sz="2800" b="1" dirty="0"/>
              <a:t>وَعَلَى الْمَوْلُودِ لَهُ رِزْقُهُنَّ وَكِسْوَتُهُنَّ بِالْمَعْرُوفِ </a:t>
            </a:r>
            <a:r>
              <a:rPr lang="ar-SA" sz="2800" b="1" dirty="0" smtClean="0"/>
              <a:t>:  </a:t>
            </a:r>
            <a:r>
              <a:rPr lang="ar-SA" sz="2800" b="1" dirty="0"/>
              <a:t>أي على الأب الذي يولد له </a:t>
            </a:r>
            <a:r>
              <a:rPr lang="ar-SA" sz="2800" b="1" dirty="0" smtClean="0"/>
              <a:t>رِزْقُهُنَّ : </a:t>
            </a:r>
            <a:r>
              <a:rPr lang="ar-SA" sz="2800" b="1" dirty="0" err="1" smtClean="0"/>
              <a:t>أى</a:t>
            </a:r>
            <a:r>
              <a:rPr lang="ar-SA" sz="2800" b="1" dirty="0" smtClean="0"/>
              <a:t> الطعام </a:t>
            </a:r>
            <a:r>
              <a:rPr lang="ar-SA" sz="2800" b="1" dirty="0"/>
              <a:t>الكافي المتعارف به بين الناس </a:t>
            </a:r>
            <a:r>
              <a:rPr lang="ar-SA" sz="2800" b="1" dirty="0" smtClean="0"/>
              <a:t> </a:t>
            </a:r>
            <a:endParaRPr lang="ar-SA" sz="2800" b="1" dirty="0"/>
          </a:p>
        </p:txBody>
      </p:sp>
    </p:spTree>
    <p:extLst>
      <p:ext uri="{BB962C8B-B14F-4D97-AF65-F5344CB8AC3E}">
        <p14:creationId xmlns:p14="http://schemas.microsoft.com/office/powerpoint/2010/main" xmlns="" val="30743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98368" y="578108"/>
            <a:ext cx="9302832" cy="483209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r-SA" sz="3200" b="1" u="sng" dirty="0">
                <a:solidFill>
                  <a:srgbClr val="FF0000"/>
                </a:solidFill>
                <a:cs typeface="DecoType Naskh Extensions" pitchFamily="2" charset="-78"/>
              </a:rPr>
              <a:t>وَكِسْوَتُهُنَّ بِالْمَعْرُوفِ </a:t>
            </a:r>
            <a:r>
              <a:rPr lang="ar-SA" sz="2800" b="1" dirty="0" smtClean="0">
                <a:solidFill>
                  <a:schemeClr val="tx1"/>
                </a:solidFill>
                <a:latin typeface="Arial" pitchFamily="34" charset="0"/>
                <a:cs typeface="Arial" pitchFamily="34" charset="0"/>
              </a:rPr>
              <a:t>: </a:t>
            </a:r>
            <a:r>
              <a:rPr lang="ar-SA" sz="2800" b="1" dirty="0" err="1" smtClean="0">
                <a:solidFill>
                  <a:schemeClr val="tx1"/>
                </a:solidFill>
                <a:latin typeface="Arial" pitchFamily="34" charset="0"/>
                <a:cs typeface="Arial" pitchFamily="34" charset="0"/>
              </a:rPr>
              <a:t>أى</a:t>
            </a:r>
            <a:r>
              <a:rPr lang="ar-SA" sz="2800" b="1" dirty="0" smtClean="0">
                <a:solidFill>
                  <a:schemeClr val="tx1"/>
                </a:solidFill>
                <a:latin typeface="Arial" pitchFamily="34" charset="0"/>
                <a:cs typeface="Arial" pitchFamily="34" charset="0"/>
              </a:rPr>
              <a:t> </a:t>
            </a:r>
            <a:r>
              <a:rPr lang="ar-SA" sz="2800" b="1" dirty="0">
                <a:solidFill>
                  <a:schemeClr val="tx1"/>
                </a:solidFill>
              </a:rPr>
              <a:t>: ما يتعارفون به أيضا وفي ذلك دليل على وجوب ذلك على الآباء للأمهات المرضعات وهذا في المطلقات وأما غير المطلقات فنفقتهن وكسوتهن واجبة على الأزواج من غير إرضاعهن لأولادهن وقوله : </a:t>
            </a:r>
            <a:r>
              <a:rPr lang="ar-SA" sz="3200" b="1" u="sng" dirty="0">
                <a:solidFill>
                  <a:srgbClr val="FF0000"/>
                </a:solidFill>
                <a:cs typeface="DecoType Naskh Extensions" pitchFamily="2" charset="-78"/>
              </a:rPr>
              <a:t>{ لا تكلف نفس إلا وسعها } </a:t>
            </a:r>
            <a:r>
              <a:rPr lang="ar-SA" sz="2800" b="1" dirty="0">
                <a:solidFill>
                  <a:schemeClr val="tx1"/>
                </a:solidFill>
              </a:rPr>
              <a:t>هو تقييد لقوله : </a:t>
            </a:r>
            <a:r>
              <a:rPr lang="ar-SA" sz="3200" b="1" u="sng" dirty="0">
                <a:solidFill>
                  <a:srgbClr val="FF0000"/>
                </a:solidFill>
                <a:cs typeface="DecoType Naskh Extensions" pitchFamily="2" charset="-78"/>
              </a:rPr>
              <a:t>{ بالمعروف } </a:t>
            </a:r>
            <a:r>
              <a:rPr lang="ar-SA" sz="2800" b="1" dirty="0">
                <a:solidFill>
                  <a:schemeClr val="tx1"/>
                </a:solidFill>
              </a:rPr>
              <a:t>أي هذه النفقة والكسوة الواجبتان على الأب بما </a:t>
            </a:r>
            <a:r>
              <a:rPr lang="ar-SA" sz="2800" b="1" dirty="0" err="1">
                <a:solidFill>
                  <a:schemeClr val="tx1"/>
                </a:solidFill>
              </a:rPr>
              <a:t>يتعارفه</a:t>
            </a:r>
            <a:r>
              <a:rPr lang="ar-SA" sz="2800" b="1" dirty="0">
                <a:solidFill>
                  <a:schemeClr val="tx1"/>
                </a:solidFill>
              </a:rPr>
              <a:t> الناس لا يكلف منها إلا ما يدخل تحت وسعه وطاقته لا ما يشق عليه ويعجز عنه وقيل : المراد لا تكلف المرأة الصبر على التقتير في الأجرة ولا يكلف الزوج ما هو إسراف بل يراعى القصد </a:t>
            </a:r>
            <a:endParaRPr lang="ar-SA" sz="2800" b="1" dirty="0" smtClean="0">
              <a:solidFill>
                <a:schemeClr val="tx1"/>
              </a:solidFill>
            </a:endParaRPr>
          </a:p>
          <a:p>
            <a:r>
              <a:rPr lang="ar-SA" sz="3200" b="1" u="sng" dirty="0">
                <a:solidFill>
                  <a:srgbClr val="FF0000"/>
                </a:solidFill>
                <a:cs typeface="DecoType Naskh Extensions" pitchFamily="2" charset="-78"/>
              </a:rPr>
              <a:t>لَا تُضَارَّ وَالِدَةٌ بِوَلَدِهَا وَلَا مَوْلُودٌ لَهُ بِوَلَدِهِ : </a:t>
            </a:r>
            <a:r>
              <a:rPr lang="ar-SA" sz="2800" b="1" dirty="0" err="1" smtClean="0">
                <a:solidFill>
                  <a:schemeClr val="tx1"/>
                </a:solidFill>
              </a:rPr>
              <a:t>أى</a:t>
            </a:r>
            <a:r>
              <a:rPr lang="ar-SA" sz="2800" b="1" dirty="0" smtClean="0">
                <a:solidFill>
                  <a:schemeClr val="tx1"/>
                </a:solidFill>
              </a:rPr>
              <a:t> </a:t>
            </a:r>
            <a:r>
              <a:rPr lang="ar-SA" sz="2800" b="1" dirty="0">
                <a:solidFill>
                  <a:schemeClr val="tx1"/>
                </a:solidFill>
              </a:rPr>
              <a:t>أي لا </a:t>
            </a:r>
            <a:r>
              <a:rPr lang="ar-SA" sz="2800" b="1" dirty="0" err="1">
                <a:solidFill>
                  <a:schemeClr val="tx1"/>
                </a:solidFill>
              </a:rPr>
              <a:t>تضارر</a:t>
            </a:r>
            <a:r>
              <a:rPr lang="ar-SA" sz="2800" b="1" dirty="0">
                <a:solidFill>
                  <a:schemeClr val="tx1"/>
                </a:solidFill>
              </a:rPr>
              <a:t> الأب بسبب الولد بأن تطلب منه ما لا يقدر عليه من الرزق والكسوة أو بأن </a:t>
            </a:r>
            <a:r>
              <a:rPr lang="ar-SA" sz="2800" b="1" dirty="0" smtClean="0">
                <a:solidFill>
                  <a:schemeClr val="tx1"/>
                </a:solidFill>
              </a:rPr>
              <a:t>تفرط </a:t>
            </a:r>
            <a:r>
              <a:rPr lang="ar-SA" sz="2800" b="1" dirty="0">
                <a:solidFill>
                  <a:schemeClr val="tx1"/>
                </a:solidFill>
              </a:rPr>
              <a:t>في حفظ الولد والقيام بما يحتاج </a:t>
            </a:r>
            <a:r>
              <a:rPr lang="ar-SA" sz="2800" b="1" dirty="0" smtClean="0">
                <a:solidFill>
                  <a:schemeClr val="tx1"/>
                </a:solidFill>
              </a:rPr>
              <a:t>إليه</a:t>
            </a:r>
            <a:endParaRPr lang="ar-SA" sz="2800" b="1" dirty="0">
              <a:solidFill>
                <a:schemeClr val="tx1"/>
              </a:solidFill>
              <a:latin typeface="Arial" pitchFamily="34" charset="0"/>
              <a:ea typeface="Calibri"/>
              <a:cs typeface="Arial" pitchFamily="34" charset="0"/>
            </a:endParaRPr>
          </a:p>
        </p:txBody>
      </p:sp>
    </p:spTree>
    <p:extLst>
      <p:ext uri="{BB962C8B-B14F-4D97-AF65-F5344CB8AC3E}">
        <p14:creationId xmlns:p14="http://schemas.microsoft.com/office/powerpoint/2010/main" xmlns="" val="215769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516553"/>
            <a:ext cx="9067800" cy="4893647"/>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ar-SA" sz="2800" b="1" dirty="0">
                <a:solidFill>
                  <a:schemeClr val="tx1"/>
                </a:solidFill>
              </a:rPr>
              <a:t>أو لا </a:t>
            </a:r>
            <a:r>
              <a:rPr lang="ar-SA" sz="2800" b="1" dirty="0" err="1">
                <a:solidFill>
                  <a:schemeClr val="tx1"/>
                </a:solidFill>
              </a:rPr>
              <a:t>تضارر</a:t>
            </a:r>
            <a:r>
              <a:rPr lang="ar-SA" sz="2800" b="1" dirty="0">
                <a:solidFill>
                  <a:schemeClr val="tx1"/>
                </a:solidFill>
              </a:rPr>
              <a:t> من زوجها بأن يقصر عليها في شيء مما يجب عليه أو ينتزع ولدها منها بلا سبب </a:t>
            </a:r>
            <a:r>
              <a:rPr lang="ar-SA" sz="2800" b="1" dirty="0" smtClean="0">
                <a:solidFill>
                  <a:schemeClr val="tx1"/>
                </a:solidFill>
              </a:rPr>
              <a:t>.</a:t>
            </a:r>
          </a:p>
          <a:p>
            <a:r>
              <a:rPr lang="ar-SA" sz="3200" b="1" u="sng" dirty="0">
                <a:solidFill>
                  <a:srgbClr val="FF0000"/>
                </a:solidFill>
                <a:cs typeface="DecoType Naskh Extensions" pitchFamily="2" charset="-78"/>
              </a:rPr>
              <a:t>وَعَلَى الْوَارِثِ مِثْلُ ذَلِكَ </a:t>
            </a:r>
            <a:r>
              <a:rPr lang="ar-SA" sz="2800" b="1" dirty="0" smtClean="0">
                <a:solidFill>
                  <a:schemeClr val="tx1"/>
                </a:solidFill>
              </a:rPr>
              <a:t>: </a:t>
            </a:r>
            <a:r>
              <a:rPr lang="ar-SA" sz="2800" b="1" dirty="0">
                <a:solidFill>
                  <a:schemeClr val="tx1"/>
                </a:solidFill>
              </a:rPr>
              <a:t>واختلف أهل العلم في معنى قوله : { وعلى الوارث مثل ذلك } فقيل : هو وارث الصبي : أي إذا مات المولود له على وارث هذا الصبي المولود إرضاعه كما كان يلزم أباه ذلك </a:t>
            </a:r>
            <a:endParaRPr lang="ar-SA" sz="2800" b="1" dirty="0" smtClean="0">
              <a:solidFill>
                <a:schemeClr val="tx1"/>
              </a:solidFill>
            </a:endParaRPr>
          </a:p>
          <a:p>
            <a:r>
              <a:rPr lang="ar-SA" sz="2800" b="1" dirty="0">
                <a:solidFill>
                  <a:schemeClr val="tx1"/>
                </a:solidFill>
              </a:rPr>
              <a:t>وقيل : المراد بالوارث وارث الأب تجب عليه نفقة المرضعة وكسوتها </a:t>
            </a:r>
            <a:r>
              <a:rPr lang="ar-SA" sz="2800" b="1" dirty="0" smtClean="0">
                <a:solidFill>
                  <a:schemeClr val="tx1"/>
                </a:solidFill>
              </a:rPr>
              <a:t>بالمعروف</a:t>
            </a:r>
          </a:p>
          <a:p>
            <a:r>
              <a:rPr lang="ar-SA" sz="2800" b="1" dirty="0">
                <a:solidFill>
                  <a:schemeClr val="tx1"/>
                </a:solidFill>
              </a:rPr>
              <a:t>وقيل : المراد بالوارث المذكور في الآية هو الصبي نفسه : أي عليه من ماله إرضاع نفسه إذا مات أبوه وورث من </a:t>
            </a:r>
            <a:r>
              <a:rPr lang="ar-SA" sz="2800" b="1" dirty="0" smtClean="0">
                <a:solidFill>
                  <a:schemeClr val="tx1"/>
                </a:solidFill>
              </a:rPr>
              <a:t>ماله وقيل </a:t>
            </a:r>
            <a:r>
              <a:rPr lang="ar-SA" sz="2800" b="1" dirty="0">
                <a:solidFill>
                  <a:schemeClr val="tx1"/>
                </a:solidFill>
              </a:rPr>
              <a:t>: هو الباقي من والدي المولود بعد موت الآخر منهما فإذا مات الأب كان على الأم كفاية الطفل إذا لم يكن له مال </a:t>
            </a:r>
            <a:endParaRPr lang="ar-SA" sz="2800" b="1" dirty="0">
              <a:solidFill>
                <a:schemeClr val="tx1"/>
              </a:solidFill>
              <a:latin typeface="Arial" pitchFamily="34" charset="0"/>
              <a:ea typeface="Calibri"/>
              <a:cs typeface="Arial" pitchFamily="34" charset="0"/>
            </a:endParaRPr>
          </a:p>
        </p:txBody>
      </p:sp>
    </p:spTree>
    <p:extLst>
      <p:ext uri="{BB962C8B-B14F-4D97-AF65-F5344CB8AC3E}">
        <p14:creationId xmlns:p14="http://schemas.microsoft.com/office/powerpoint/2010/main" xmlns="" val="309188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372600" cy="4893647"/>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ar-SA" sz="2800" b="1" dirty="0">
                <a:solidFill>
                  <a:schemeClr val="tx1"/>
                </a:solidFill>
              </a:rPr>
              <a:t>وقيل : إن معنى قوله تعالى : { وعلى الوارث مثل ذلك </a:t>
            </a:r>
            <a:r>
              <a:rPr lang="ar-SA" sz="3200" b="1" u="sng" dirty="0">
                <a:solidFill>
                  <a:srgbClr val="FF0000"/>
                </a:solidFill>
                <a:cs typeface="DecoType Naskh Extensions" pitchFamily="2" charset="-78"/>
              </a:rPr>
              <a:t>} أي : وارث المرضعة يجب عليه أن يصنع </a:t>
            </a:r>
            <a:r>
              <a:rPr lang="ar-SA" sz="2800" b="1" dirty="0">
                <a:solidFill>
                  <a:schemeClr val="tx1"/>
                </a:solidFill>
              </a:rPr>
              <a:t>بالمولود كما كانت الأم تصنعه به من الرضاع والخدمة والتربية </a:t>
            </a:r>
            <a:r>
              <a:rPr lang="ar-SA" sz="2800" b="1" dirty="0" smtClean="0">
                <a:solidFill>
                  <a:schemeClr val="tx1"/>
                </a:solidFill>
              </a:rPr>
              <a:t>.</a:t>
            </a:r>
          </a:p>
          <a:p>
            <a:r>
              <a:rPr lang="ar-SA" sz="2800" b="1" dirty="0">
                <a:solidFill>
                  <a:schemeClr val="tx1"/>
                </a:solidFill>
              </a:rPr>
              <a:t>قوله : </a:t>
            </a:r>
            <a:r>
              <a:rPr lang="ar-SA" sz="3200" b="1" u="sng" dirty="0">
                <a:solidFill>
                  <a:srgbClr val="FF0000"/>
                </a:solidFill>
                <a:cs typeface="DecoType Naskh Extensions" pitchFamily="2" charset="-78"/>
              </a:rPr>
              <a:t>{ فإن أرادا فصالا } </a:t>
            </a:r>
            <a:r>
              <a:rPr lang="ar-SA" sz="2800" b="1" dirty="0">
                <a:solidFill>
                  <a:schemeClr val="tx1"/>
                </a:solidFill>
              </a:rPr>
              <a:t>الضمير للوالدين والفصال : الفطام عن الرضاع : أي التفريق بين الصبي والثدي ومنه سمي الفصيل لأنه مفصول عن أمه وقوله : </a:t>
            </a:r>
            <a:r>
              <a:rPr lang="ar-SA" sz="3200" b="1" u="sng" dirty="0">
                <a:solidFill>
                  <a:srgbClr val="FF0000"/>
                </a:solidFill>
                <a:cs typeface="DecoType Naskh Extensions" pitchFamily="2" charset="-78"/>
              </a:rPr>
              <a:t>{ عن تراض منهما } </a:t>
            </a:r>
            <a:r>
              <a:rPr lang="ar-SA" sz="2800" b="1" dirty="0">
                <a:solidFill>
                  <a:schemeClr val="tx1"/>
                </a:solidFill>
              </a:rPr>
              <a:t>أي صادرا عن تراض من الأبوين إذا كان الفصال قبل الحولين {</a:t>
            </a:r>
            <a:r>
              <a:rPr lang="ar-SA" sz="3200" b="1" u="sng" dirty="0">
                <a:solidFill>
                  <a:srgbClr val="FF0000"/>
                </a:solidFill>
                <a:cs typeface="DecoType Naskh Extensions" pitchFamily="2" charset="-78"/>
              </a:rPr>
              <a:t> فلا جناح عليهما } </a:t>
            </a:r>
            <a:r>
              <a:rPr lang="ar-SA" sz="2800" b="1" dirty="0">
                <a:solidFill>
                  <a:schemeClr val="tx1"/>
                </a:solidFill>
              </a:rPr>
              <a:t>في ذلك الفصال سبحانه لما بين أن مدة الرضاع حولين كاملين قيد ذلك بقوله : </a:t>
            </a:r>
            <a:r>
              <a:rPr lang="ar-SA" sz="3200" b="1" u="sng" dirty="0">
                <a:solidFill>
                  <a:srgbClr val="FF0000"/>
                </a:solidFill>
                <a:cs typeface="DecoType Naskh Extensions" pitchFamily="2" charset="-78"/>
              </a:rPr>
              <a:t>(لمن أراد أن يتم الرضاعة) </a:t>
            </a:r>
            <a:r>
              <a:rPr lang="ar-SA" sz="2800" b="1" dirty="0" smtClean="0">
                <a:solidFill>
                  <a:schemeClr val="tx1"/>
                </a:solidFill>
              </a:rPr>
              <a:t>فلا </a:t>
            </a:r>
            <a:r>
              <a:rPr lang="ar-SA" sz="2800" b="1" dirty="0">
                <a:solidFill>
                  <a:schemeClr val="tx1"/>
                </a:solidFill>
              </a:rPr>
              <a:t>بد لأحد الأبوين إذا أراد فصال الرضيع أن </a:t>
            </a:r>
            <a:r>
              <a:rPr lang="ar-SA" sz="2800" b="1" dirty="0" err="1">
                <a:solidFill>
                  <a:schemeClr val="tx1"/>
                </a:solidFill>
              </a:rPr>
              <a:t>يراضي</a:t>
            </a:r>
            <a:r>
              <a:rPr lang="ar-SA" sz="2800" b="1" dirty="0">
                <a:solidFill>
                  <a:schemeClr val="tx1"/>
                </a:solidFill>
              </a:rPr>
              <a:t> الآخر ويشاوره حتى يحصل الاتفاق بينهما على </a:t>
            </a:r>
            <a:r>
              <a:rPr lang="ar-SA" sz="2800" b="1" dirty="0" smtClean="0">
                <a:solidFill>
                  <a:schemeClr val="tx1"/>
                </a:solidFill>
              </a:rPr>
              <a:t>ذلك</a:t>
            </a:r>
            <a:endParaRPr lang="ar-SA" sz="2800" dirty="0">
              <a:solidFill>
                <a:schemeClr val="tx1"/>
              </a:solidFill>
            </a:endParaRPr>
          </a:p>
        </p:txBody>
      </p:sp>
    </p:spTree>
    <p:extLst>
      <p:ext uri="{BB962C8B-B14F-4D97-AF65-F5344CB8AC3E}">
        <p14:creationId xmlns:p14="http://schemas.microsoft.com/office/powerpoint/2010/main" xmlns="" val="3631019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5800" y="685800"/>
            <a:ext cx="8610600" cy="4401205"/>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ar-SA" sz="2400" b="1" dirty="0">
                <a:solidFill>
                  <a:schemeClr val="tx1"/>
                </a:solidFill>
              </a:rPr>
              <a:t>قوله : </a:t>
            </a:r>
            <a:r>
              <a:rPr lang="ar-SA" sz="3200" b="1" u="sng" dirty="0">
                <a:solidFill>
                  <a:srgbClr val="FF0000"/>
                </a:solidFill>
                <a:cs typeface="DecoType Naskh Extensions" pitchFamily="2" charset="-78"/>
              </a:rPr>
              <a:t>{ وإن أردتم أن تسترضعوا أولادكم } </a:t>
            </a:r>
            <a:r>
              <a:rPr lang="ar-SA" sz="2400" b="1" dirty="0">
                <a:solidFill>
                  <a:schemeClr val="tx1"/>
                </a:solidFill>
              </a:rPr>
              <a:t>قال الزجاج : التقدير أن تسترضعوا لأولادكم غير </a:t>
            </a:r>
            <a:r>
              <a:rPr lang="ar-SA" sz="2400" b="1" dirty="0" smtClean="0">
                <a:solidFill>
                  <a:schemeClr val="tx1"/>
                </a:solidFill>
              </a:rPr>
              <a:t>الوالدة ، </a:t>
            </a:r>
            <a:r>
              <a:rPr lang="ar-SA" sz="2400" b="1" dirty="0">
                <a:solidFill>
                  <a:schemeClr val="tx1"/>
                </a:solidFill>
              </a:rPr>
              <a:t>والمعنى : أن تسترضعوا المراضع أولادكم </a:t>
            </a:r>
            <a:r>
              <a:rPr lang="ar-SA" sz="2400" b="1" dirty="0" smtClean="0">
                <a:solidFill>
                  <a:schemeClr val="tx1"/>
                </a:solidFill>
              </a:rPr>
              <a:t>.</a:t>
            </a:r>
          </a:p>
          <a:p>
            <a:r>
              <a:rPr lang="ar-SA" sz="3200" b="1" u="sng" dirty="0">
                <a:solidFill>
                  <a:srgbClr val="FF0000"/>
                </a:solidFill>
                <a:cs typeface="DecoType Naskh Extensions" pitchFamily="2" charset="-78"/>
              </a:rPr>
              <a:t>( فَلَا جُنَاحَ عَلَيْكُمْ إِذَا سَلَّمْتُمْ مَا آتَيْتُمْ بِالْمَعْرُوفِ ) </a:t>
            </a:r>
            <a:r>
              <a:rPr lang="ar-SA" sz="2400" b="1" dirty="0" smtClean="0">
                <a:solidFill>
                  <a:schemeClr val="tx1"/>
                </a:solidFill>
              </a:rPr>
              <a:t>: </a:t>
            </a:r>
            <a:r>
              <a:rPr lang="ar-SA" sz="2400" b="1" dirty="0">
                <a:solidFill>
                  <a:schemeClr val="tx1"/>
                </a:solidFill>
              </a:rPr>
              <a:t>والمعنى أنه لا بأس عليكم أن تسترضعوا أولادكم غير أمهاتكم إذا سلمتم إلى الأمهات أجرهن بحساب ما قد أرضعن لكم إلى وقت إرادة </a:t>
            </a:r>
            <a:r>
              <a:rPr lang="ar-SA" sz="2400" b="1" dirty="0" err="1" smtClean="0">
                <a:solidFill>
                  <a:schemeClr val="tx1"/>
                </a:solidFill>
              </a:rPr>
              <a:t>الاسترضاع</a:t>
            </a:r>
            <a:r>
              <a:rPr lang="ar-SA" sz="2400" b="1" dirty="0" smtClean="0">
                <a:solidFill>
                  <a:schemeClr val="tx1"/>
                </a:solidFill>
              </a:rPr>
              <a:t> ، </a:t>
            </a:r>
            <a:r>
              <a:rPr lang="ar-SA" sz="2400" b="1" dirty="0">
                <a:solidFill>
                  <a:schemeClr val="tx1"/>
                </a:solidFill>
              </a:rPr>
              <a:t>وقال قتادة والزهري : إن معنى الآية : إذا سلمتم ما آتيتم من إرادة </a:t>
            </a:r>
            <a:r>
              <a:rPr lang="ar-SA" sz="2400" b="1" dirty="0" err="1">
                <a:solidFill>
                  <a:schemeClr val="tx1"/>
                </a:solidFill>
              </a:rPr>
              <a:t>الاسترضاع</a:t>
            </a:r>
            <a:r>
              <a:rPr lang="ar-SA" sz="2400" b="1" dirty="0">
                <a:solidFill>
                  <a:schemeClr val="tx1"/>
                </a:solidFill>
              </a:rPr>
              <a:t> أي سلم كل واحد من الأبوين ورضي وكان ذلك عن اتفاق منهما وقصد خير </a:t>
            </a:r>
            <a:endParaRPr lang="ar-SA" sz="2400" b="1" dirty="0" smtClean="0">
              <a:solidFill>
                <a:schemeClr val="tx1"/>
              </a:solidFill>
            </a:endParaRPr>
          </a:p>
          <a:p>
            <a:r>
              <a:rPr lang="ar-SA" sz="2400" b="1" dirty="0">
                <a:solidFill>
                  <a:schemeClr val="tx1"/>
                </a:solidFill>
              </a:rPr>
              <a:t>وقيل المعنى : إذا سلمتم لمن أردتم </a:t>
            </a:r>
            <a:r>
              <a:rPr lang="ar-SA" sz="2400" b="1" dirty="0" err="1">
                <a:solidFill>
                  <a:schemeClr val="tx1"/>
                </a:solidFill>
              </a:rPr>
              <a:t>استرضاعها</a:t>
            </a:r>
            <a:r>
              <a:rPr lang="ar-SA" sz="2400" b="1" dirty="0">
                <a:solidFill>
                  <a:schemeClr val="tx1"/>
                </a:solidFill>
              </a:rPr>
              <a:t> أجرها فيكون المعنى إذا سلمتم ما أردتم إيتاءه : أي إعطاءه إلى المرضعات بالمعروف : أي بما </a:t>
            </a:r>
            <a:r>
              <a:rPr lang="ar-SA" sz="2400" b="1" dirty="0" err="1">
                <a:solidFill>
                  <a:schemeClr val="tx1"/>
                </a:solidFill>
              </a:rPr>
              <a:t>يتعارفه</a:t>
            </a:r>
            <a:r>
              <a:rPr lang="ar-SA" sz="2400" b="1" dirty="0">
                <a:solidFill>
                  <a:schemeClr val="tx1"/>
                </a:solidFill>
              </a:rPr>
              <a:t> الناس من أجر المرضعات من دون مماطلة لهن أو حط بعض ما هو لهن من ذلك فإن عدم توفير أجرهن يبعثهن على التساهل بأمر الصبي والتفريط في </a:t>
            </a:r>
            <a:r>
              <a:rPr lang="ar-SA" sz="2400" b="1" dirty="0" smtClean="0">
                <a:solidFill>
                  <a:schemeClr val="tx1"/>
                </a:solidFill>
              </a:rPr>
              <a:t>شأنه .</a:t>
            </a:r>
            <a:endParaRPr lang="ar-SA" sz="2400" dirty="0">
              <a:solidFill>
                <a:schemeClr val="tx1"/>
              </a:solidFill>
            </a:endParaRPr>
          </a:p>
        </p:txBody>
      </p:sp>
    </p:spTree>
    <p:extLst>
      <p:ext uri="{BB962C8B-B14F-4D97-AF65-F5344CB8AC3E}">
        <p14:creationId xmlns:p14="http://schemas.microsoft.com/office/powerpoint/2010/main" xmlns="" val="515070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الأحكام الشرعية في الآية :</a:t>
            </a:r>
            <a:endParaRPr lang="ar-SA" dirty="0"/>
          </a:p>
        </p:txBody>
      </p:sp>
      <p:sp>
        <p:nvSpPr>
          <p:cNvPr id="3" name="عنصر نائب للمحتوى 2"/>
          <p:cNvSpPr>
            <a:spLocks noGrp="1"/>
          </p:cNvSpPr>
          <p:nvPr>
            <p:ph idx="1"/>
          </p:nvPr>
        </p:nvSpPr>
        <p:spPr>
          <a:xfrm>
            <a:off x="533400" y="1295400"/>
            <a:ext cx="8915400" cy="4525963"/>
          </a:xfrm>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الأصل في تمام الرضاعة حولين كاملين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لا تكلف نفس إلا وسعها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عدم </a:t>
            </a:r>
            <a:r>
              <a:rPr lang="ar-SA" sz="4800" dirty="0" err="1" smtClean="0">
                <a:solidFill>
                  <a:schemeClr val="accent6">
                    <a:lumMod val="25000"/>
                  </a:schemeClr>
                </a:solidFill>
                <a:latin typeface="Angsana New" pitchFamily="18" charset="-34"/>
                <a:cs typeface="Akhbar MT" pitchFamily="2" charset="-78"/>
              </a:rPr>
              <a:t>مضاراة</a:t>
            </a:r>
            <a:r>
              <a:rPr lang="ar-SA" sz="4800" dirty="0" smtClean="0">
                <a:solidFill>
                  <a:schemeClr val="accent6">
                    <a:lumMod val="25000"/>
                  </a:schemeClr>
                </a:solidFill>
                <a:latin typeface="Angsana New" pitchFamily="18" charset="-34"/>
                <a:cs typeface="Akhbar MT" pitchFamily="2" charset="-78"/>
              </a:rPr>
              <a:t> أحد الوالدين للآخر.</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المشاورة بين الوالدين فيما يخص أولادهما</a:t>
            </a:r>
          </a:p>
          <a:p>
            <a:r>
              <a:rPr lang="ar-SA" sz="4800" dirty="0" smtClean="0">
                <a:solidFill>
                  <a:schemeClr val="accent6">
                    <a:lumMod val="25000"/>
                  </a:schemeClr>
                </a:solidFill>
                <a:latin typeface="Angsana New" pitchFamily="18" charset="-34"/>
                <a:cs typeface="Akhbar MT" pitchFamily="2" charset="-78"/>
              </a:rPr>
              <a:t> - جواز الإرضاع بالأجر .</a:t>
            </a:r>
            <a:r>
              <a:rPr lang="ar-SA" dirty="0" smtClean="0"/>
              <a:t> </a:t>
            </a:r>
            <a:endParaRPr lang="ar-SA" dirty="0"/>
          </a:p>
        </p:txBody>
      </p:sp>
    </p:spTree>
    <p:extLst>
      <p:ext uri="{BB962C8B-B14F-4D97-AF65-F5344CB8AC3E}">
        <p14:creationId xmlns:p14="http://schemas.microsoft.com/office/powerpoint/2010/main" xmlns="" val="3566617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متعلقات الآيـــة :</a:t>
            </a:r>
            <a:endParaRPr lang="ar-SA" dirty="0"/>
          </a:p>
        </p:txBody>
      </p:sp>
      <p:sp>
        <p:nvSpPr>
          <p:cNvPr id="3" name="عنصر نائب للمحتوى 2"/>
          <p:cNvSpPr>
            <a:spLocks noGrp="1"/>
          </p:cNvSpPr>
          <p:nvPr>
            <p:ph idx="1"/>
          </p:nvPr>
        </p:nvSpPr>
        <p:spPr>
          <a:xfrm>
            <a:off x="495300" y="1371600"/>
            <a:ext cx="8915400" cy="4525963"/>
          </a:xfrm>
        </p:spPr>
        <p:style>
          <a:lnRef idx="3">
            <a:schemeClr val="lt1"/>
          </a:lnRef>
          <a:fillRef idx="1">
            <a:schemeClr val="accent2"/>
          </a:fillRef>
          <a:effectRef idx="1">
            <a:schemeClr val="accent2"/>
          </a:effectRef>
          <a:fontRef idx="minor">
            <a:schemeClr val="lt1"/>
          </a:fontRef>
        </p:style>
        <p:txBody>
          <a:bodyPr/>
          <a:lstStyle/>
          <a:p>
            <a:r>
              <a:rPr lang="ar-SA" dirty="0" smtClean="0"/>
              <a:t>1- </a:t>
            </a:r>
            <a:r>
              <a:rPr lang="ar-SA" sz="3600" b="1" u="sng" dirty="0">
                <a:solidFill>
                  <a:srgbClr val="FF0000"/>
                </a:solidFill>
                <a:cs typeface="DecoType Naskh Extensions" pitchFamily="2" charset="-78"/>
              </a:rPr>
              <a:t>{ يرضعن } </a:t>
            </a:r>
            <a:r>
              <a:rPr lang="ar-SA" b="1" dirty="0" smtClean="0"/>
              <a:t>تعرب خبر</a:t>
            </a:r>
          </a:p>
          <a:p>
            <a:r>
              <a:rPr lang="ar-SA" b="1" dirty="0" smtClean="0"/>
              <a:t>وقوله : </a:t>
            </a:r>
            <a:r>
              <a:rPr lang="ar-SA" sz="3600" b="1" u="sng" dirty="0">
                <a:solidFill>
                  <a:srgbClr val="FF0000"/>
                </a:solidFill>
                <a:cs typeface="DecoType Naskh Extensions" pitchFamily="2" charset="-78"/>
              </a:rPr>
              <a:t>(وَالْوَالِدَاتُ يُرْضِعْنَ أَوْلَادَهُنَّ  ) </a:t>
            </a:r>
            <a:r>
              <a:rPr lang="ar-SA" b="1" dirty="0"/>
              <a:t>تدل على وجوب الرضاع على الأم لولدها وقد حمل ذلك على ما إذا لم يقبل الرضيع غيرها </a:t>
            </a:r>
            <a:r>
              <a:rPr lang="ar-SA" b="1" dirty="0" smtClean="0"/>
              <a:t>.</a:t>
            </a:r>
          </a:p>
          <a:p>
            <a:r>
              <a:rPr lang="ar-SA" b="1" dirty="0" smtClean="0"/>
              <a:t>2- </a:t>
            </a:r>
            <a:r>
              <a:rPr lang="ar-SA" sz="3600" b="1" u="sng" dirty="0">
                <a:solidFill>
                  <a:srgbClr val="FF0000"/>
                </a:solidFill>
                <a:cs typeface="DecoType Naskh Extensions" pitchFamily="2" charset="-78"/>
              </a:rPr>
              <a:t>(وَعَلَى الْمَوْلُودِ لَهُ ) </a:t>
            </a:r>
            <a:r>
              <a:rPr lang="ar-SA" b="1" dirty="0" smtClean="0"/>
              <a:t>أي :  </a:t>
            </a:r>
            <a:r>
              <a:rPr lang="ar-SA" b="1" dirty="0"/>
              <a:t>على الأب الذي يولد له وآثر هذا اللفظ دون قوله : </a:t>
            </a:r>
            <a:r>
              <a:rPr lang="ar-SA" b="1" dirty="0" smtClean="0"/>
              <a:t>( وعلى الوالد )  </a:t>
            </a:r>
            <a:r>
              <a:rPr lang="ar-SA" b="1" dirty="0"/>
              <a:t>للدلالة على أن الأولاد للآباء لا للأمهات ولهذا ينسبون إليهم دونهن كأنهن إنما ولدن لهم فقط </a:t>
            </a:r>
            <a:r>
              <a:rPr lang="ar-SA" b="1" dirty="0" smtClean="0"/>
              <a:t> </a:t>
            </a:r>
            <a:endParaRPr lang="ar-SA" dirty="0"/>
          </a:p>
        </p:txBody>
      </p:sp>
    </p:spTree>
    <p:extLst>
      <p:ext uri="{BB962C8B-B14F-4D97-AF65-F5344CB8AC3E}">
        <p14:creationId xmlns:p14="http://schemas.microsoft.com/office/powerpoint/2010/main" xmlns="" val="2197322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7030A0"/>
                </a:solidFill>
              </a:rPr>
              <a:t>القراءات في الآيتين :</a:t>
            </a:r>
            <a:endParaRPr lang="ar-SA" dirty="0">
              <a:solidFill>
                <a:srgbClr val="7030A0"/>
              </a:solidFill>
            </a:endParaRPr>
          </a:p>
        </p:txBody>
      </p:sp>
      <p:sp>
        <p:nvSpPr>
          <p:cNvPr id="3" name="عنصر نائب للمحتوى 2"/>
          <p:cNvSpPr>
            <a:spLocks noGrp="1"/>
          </p:cNvSpPr>
          <p:nvPr>
            <p:ph idx="1"/>
          </p:nvPr>
        </p:nvSpPr>
        <p:spPr>
          <a:xfrm>
            <a:off x="457200" y="1219200"/>
            <a:ext cx="8915400" cy="4525963"/>
          </a:xfrm>
          <a:ln/>
        </p:spPr>
        <p:style>
          <a:lnRef idx="1">
            <a:schemeClr val="dk1"/>
          </a:lnRef>
          <a:fillRef idx="2">
            <a:schemeClr val="dk1"/>
          </a:fillRef>
          <a:effectRef idx="1">
            <a:schemeClr val="dk1"/>
          </a:effectRef>
          <a:fontRef idx="minor">
            <a:schemeClr val="dk1"/>
          </a:fontRef>
        </p:style>
        <p:txBody>
          <a:bodyPr/>
          <a:lstStyle/>
          <a:p>
            <a:r>
              <a:rPr lang="ar-SA" dirty="0" smtClean="0"/>
              <a:t>1- </a:t>
            </a:r>
            <a:r>
              <a:rPr lang="ar-SA" b="1" dirty="0"/>
              <a:t>في قوله </a:t>
            </a:r>
            <a:r>
              <a:rPr lang="ar-SA" sz="3600" b="1" u="sng" dirty="0">
                <a:solidFill>
                  <a:srgbClr val="FF0000"/>
                </a:solidFill>
                <a:cs typeface="DecoType Naskh Extensions" pitchFamily="2" charset="-78"/>
              </a:rPr>
              <a:t>:(لِمَنْ أَرَادَ أَنْ يُتِمَّ الرَّضَاعَةَ ) </a:t>
            </a:r>
            <a:r>
              <a:rPr lang="ar-SA" b="1" dirty="0" smtClean="0"/>
              <a:t>قرأ </a:t>
            </a:r>
            <a:r>
              <a:rPr lang="ar-SA" b="1" dirty="0"/>
              <a:t>مجاهد </a:t>
            </a:r>
            <a:r>
              <a:rPr lang="ar-SA" sz="3600" b="1" u="sng" dirty="0">
                <a:solidFill>
                  <a:srgbClr val="FF0000"/>
                </a:solidFill>
                <a:cs typeface="DecoType Naskh Extensions" pitchFamily="2" charset="-78"/>
              </a:rPr>
              <a:t>( لمن أراد أن تَتِم) </a:t>
            </a:r>
            <a:r>
              <a:rPr lang="ar-SA" b="1" dirty="0" smtClean="0"/>
              <a:t>بفتح </a:t>
            </a:r>
            <a:r>
              <a:rPr lang="ar-SA" b="1" dirty="0"/>
              <a:t>التاء ورفع الرضاعة على إسناد الفعل </a:t>
            </a:r>
            <a:r>
              <a:rPr lang="ar-SA" b="1" dirty="0" smtClean="0"/>
              <a:t>إليها .               وقرأ </a:t>
            </a:r>
            <a:r>
              <a:rPr lang="ar-SA" b="1" dirty="0"/>
              <a:t>أبو حيوة وابن أبي عبلة والجارود بن أبي سبرة بكسر الراء من الرضاعة وهي لغة وروي عن مجاهد أنه قرأ الرضعة وقرأ ابن عباس لمن أراد أن يكمل </a:t>
            </a:r>
            <a:r>
              <a:rPr lang="ar-SA" b="1" dirty="0" smtClean="0"/>
              <a:t>الرضاعة .</a:t>
            </a:r>
          </a:p>
          <a:p>
            <a:r>
              <a:rPr lang="ar-SA" b="1" dirty="0" smtClean="0"/>
              <a:t>2- </a:t>
            </a:r>
            <a:r>
              <a:rPr lang="ar-SA" b="1" dirty="0"/>
              <a:t>قوله : </a:t>
            </a:r>
            <a:r>
              <a:rPr lang="ar-SA" sz="3600" b="1" u="sng" dirty="0">
                <a:solidFill>
                  <a:srgbClr val="FF0000"/>
                </a:solidFill>
                <a:cs typeface="DecoType Naskh Extensions" pitchFamily="2" charset="-78"/>
              </a:rPr>
              <a:t>{ لا تضارُ }</a:t>
            </a:r>
            <a:r>
              <a:rPr lang="ar-SA" b="1" dirty="0"/>
              <a:t> قرأ أبو عمرو وابن كثير وجماعة </a:t>
            </a:r>
            <a:r>
              <a:rPr lang="ar-SA" b="1" dirty="0" smtClean="0"/>
              <a:t>بالرفع </a:t>
            </a:r>
            <a:r>
              <a:rPr lang="ar-SA" b="1" dirty="0"/>
              <a:t>على الخبر </a:t>
            </a:r>
            <a:r>
              <a:rPr lang="ar-SA" b="1" dirty="0" smtClean="0"/>
              <a:t>، وقرأ </a:t>
            </a:r>
            <a:r>
              <a:rPr lang="ar-SA" b="1" dirty="0"/>
              <a:t>نافع وابن عامر وحمزة والكسائي وعاصم في المشهور عنه </a:t>
            </a:r>
            <a:r>
              <a:rPr lang="ar-SA" sz="3600" b="1" u="sng" dirty="0">
                <a:solidFill>
                  <a:srgbClr val="FF0000"/>
                </a:solidFill>
                <a:cs typeface="DecoType Naskh Extensions" pitchFamily="2" charset="-78"/>
              </a:rPr>
              <a:t>( تضارَّ)  </a:t>
            </a:r>
            <a:r>
              <a:rPr lang="ar-SA" b="1" dirty="0"/>
              <a:t>بفتح الراء المشددة على النهي </a:t>
            </a:r>
            <a:r>
              <a:rPr lang="ar-SA" b="1" dirty="0" smtClean="0"/>
              <a:t>.</a:t>
            </a:r>
            <a:endParaRPr lang="ar-SA" dirty="0"/>
          </a:p>
        </p:txBody>
      </p:sp>
    </p:spTree>
    <p:extLst>
      <p:ext uri="{BB962C8B-B14F-4D97-AF65-F5344CB8AC3E}">
        <p14:creationId xmlns:p14="http://schemas.microsoft.com/office/powerpoint/2010/main" xmlns="" val="3020964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1819</TotalTime>
  <Words>917</Words>
  <Application>Microsoft Office PowerPoint</Application>
  <PresentationFormat>A4 Paper (210x297 mm)‎</PresentationFormat>
  <Paragraphs>44</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التاسعة</vt:lpstr>
      <vt:lpstr>محتوى المحاضرة</vt:lpstr>
      <vt:lpstr>معانى الكلمات :  { حولين }: سنتين    { فإن أرادا فصالا } : الفصال : الفطام عن الرضاع  والتشاور : استخراج الرأي يقال : شرت العسل : استخرجته { إذا سلمتم ما آتيتم } أي أعطيتم    </vt:lpstr>
      <vt:lpstr>المعنى الإجمالى :</vt:lpstr>
      <vt:lpstr>الشريحة 6</vt:lpstr>
      <vt:lpstr>الشريحة 7</vt:lpstr>
      <vt:lpstr>الشريحة 8</vt:lpstr>
      <vt:lpstr>الشريحة 9</vt:lpstr>
      <vt:lpstr>الأحكام الشرعية في الآية :</vt:lpstr>
      <vt:lpstr> متعلقات الآيـــة :</vt:lpstr>
      <vt:lpstr>القراءات في الآيتين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139</cp:revision>
  <dcterms:created xsi:type="dcterms:W3CDTF">2009-10-14T19:14:34Z</dcterms:created>
  <dcterms:modified xsi:type="dcterms:W3CDTF">2011-10-25T04:54:03Z</dcterms:modified>
</cp:coreProperties>
</file>