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60" r:id="rId3"/>
    <p:sldId id="359" r:id="rId4"/>
    <p:sldId id="329" r:id="rId5"/>
    <p:sldId id="33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FF0066"/>
    <a:srgbClr val="009900"/>
    <a:srgbClr val="709256"/>
    <a:srgbClr val="AD996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86420" autoAdjust="0"/>
  </p:normalViewPr>
  <p:slideViewPr>
    <p:cSldViewPr>
      <p:cViewPr>
        <p:scale>
          <a:sx n="50" d="100"/>
          <a:sy n="50" d="100"/>
        </p:scale>
        <p:origin x="-1704" y="-59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( 2 )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.</a:t>
            </a:r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 محمد عبد </a:t>
            </a:r>
            <a:r>
              <a:rPr lang="ar-SA" b="1" dirty="0" err="1" smtClean="0">
                <a:latin typeface="Calibri" pitchFamily="34" charset="0"/>
                <a:cs typeface="Times New Roman" pitchFamily="18" charset="0"/>
              </a:rPr>
              <a:t>الدايم</a:t>
            </a:r>
            <a:r>
              <a:rPr lang="ar-SA" b="1" dirty="0" smtClean="0">
                <a:latin typeface="Calibri" pitchFamily="34" charset="0"/>
                <a:cs typeface="Times New Roman" pitchFamily="18" charset="0"/>
              </a:rPr>
              <a:t> علي سليمان الجندي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chemeClr val="tx1"/>
                </a:solidFill>
                <a:cs typeface="Simplified Arabic" pitchFamily="2" charset="-78"/>
              </a:rPr>
              <a:t> المحاضرة الثالثة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tx1"/>
                </a:solidFill>
                <a:cs typeface="Simplified Arabic" pitchFamily="2" charset="-78"/>
              </a:rPr>
              <a:t/>
            </a:r>
            <a:br>
              <a:rPr lang="ar-SA" sz="1600" b="1" dirty="0" smtClean="0">
                <a:solidFill>
                  <a:schemeClr val="tx1"/>
                </a:solidFill>
                <a:cs typeface="Simplified Arabic" pitchFamily="2" charset="-78"/>
              </a:rPr>
            </a:br>
            <a:r>
              <a:rPr lang="ar-SA" b="1" dirty="0" smtClean="0">
                <a:solidFill>
                  <a:schemeClr val="tx1"/>
                </a:solidFill>
                <a:cs typeface="Simplified Arabic" pitchFamily="2" charset="-78"/>
              </a:rPr>
              <a:t>الأدلة على دخول الأعمال في مسمى الإيمان</a:t>
            </a:r>
            <a:endParaRPr lang="ar-SA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b="1" dirty="0" smtClean="0">
                <a:cs typeface="Simplified Arabic" pitchFamily="2" charset="-78"/>
              </a:rPr>
              <a:t>الأدلة على دخول الأعمال في مسمى الإيمان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1600" dirty="0" smtClean="0">
                <a:cs typeface="Simplified Arabic" pitchFamily="2" charset="-78"/>
              </a:rPr>
              <a:t>من خلال ما سبق بان لنا أن أهل السنة</a:t>
            </a:r>
            <a:r>
              <a:rPr lang="ar-EG" sz="1600" dirty="0" smtClean="0">
                <a:cs typeface="Simplified Arabic" pitchFamily="2" charset="-78"/>
              </a:rPr>
              <a:t> </a:t>
            </a:r>
            <a:r>
              <a:rPr lang="ar-SA" sz="1600" dirty="0" smtClean="0">
                <a:cs typeface="Simplified Arabic" pitchFamily="2" charset="-78"/>
              </a:rPr>
              <a:t>إلا الحنفية قالوا بأن</a:t>
            </a:r>
            <a:r>
              <a:rPr lang="ar-EG" sz="1600" dirty="0" smtClean="0">
                <a:cs typeface="Simplified Arabic" pitchFamily="2" charset="-78"/>
              </a:rPr>
              <a:t> أعمال الجوارح داخلة في </a:t>
            </a:r>
            <a:r>
              <a:rPr lang="ar-SA" sz="1600" dirty="0" smtClean="0">
                <a:cs typeface="Simplified Arabic" pitchFamily="2" charset="-78"/>
              </a:rPr>
              <a:t>مسمى </a:t>
            </a:r>
            <a:r>
              <a:rPr lang="ar-EG" sz="1600" dirty="0" smtClean="0">
                <a:cs typeface="Simplified Arabic" pitchFamily="2" charset="-78"/>
              </a:rPr>
              <a:t>الإيمان، </a:t>
            </a:r>
            <a:r>
              <a:rPr lang="ar-SA" sz="1600" dirty="0" smtClean="0">
                <a:cs typeface="Simplified Arabic" pitchFamily="2" charset="-78"/>
              </a:rPr>
              <a:t>وهذا هو الراجح وله قام الدليل ، </a:t>
            </a:r>
            <a:r>
              <a:rPr lang="ar-SA" sz="1600" b="1" dirty="0" smtClean="0">
                <a:solidFill>
                  <a:srgbClr val="C00000"/>
                </a:solidFill>
                <a:cs typeface="Simplified Arabic" pitchFamily="2" charset="-78"/>
              </a:rPr>
              <a:t>ومن أدلتهم على ذلك </a:t>
            </a:r>
            <a:r>
              <a:rPr lang="ar-EG" sz="1600" b="1" dirty="0" smtClean="0">
                <a:cs typeface="Simplified Arabic" pitchFamily="2" charset="-78"/>
              </a:rPr>
              <a:t>:</a:t>
            </a:r>
            <a:endParaRPr lang="ar-SA" sz="1600" b="1" dirty="0" smtClean="0">
              <a:cs typeface="Simplified Arabic" pitchFamily="2" charset="-78"/>
            </a:endParaRP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الأول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:ورد في سورة البقرة </a:t>
            </a:r>
            <a:r>
              <a:rPr lang="ar-EG" sz="1600" dirty="0" smtClean="0">
                <a:cs typeface="Simplified Arabic" pitchFamily="2" charset="-78"/>
              </a:rPr>
              <a:t>قول الله - عز وجل (وما كان الله ليضيع إيمانكم)</a:t>
            </a:r>
            <a:r>
              <a:rPr lang="ar-SA" sz="1600" dirty="0" smtClean="0">
                <a:cs typeface="Simplified Arabic" pitchFamily="2" charset="-78"/>
              </a:rPr>
              <a:t> ” :</a:t>
            </a:r>
          </a:p>
          <a:p>
            <a:pPr algn="just" rtl="1"/>
            <a:r>
              <a:rPr lang="ar-SA" sz="1600" dirty="0" smtClean="0">
                <a:cs typeface="Simplified Arabic" pitchFamily="2" charset="-78"/>
              </a:rPr>
              <a:t>وقد </a:t>
            </a:r>
            <a:r>
              <a:rPr lang="ar-EG" sz="1600" dirty="0" smtClean="0">
                <a:cs typeface="Simplified Arabic" pitchFamily="2" charset="-78"/>
              </a:rPr>
              <a:t>ثبت في سبب نزول هذه الآية كما في حديث </a:t>
            </a:r>
            <a:r>
              <a:rPr lang="ar-EG" sz="1600" dirty="0" err="1" smtClean="0">
                <a:cs typeface="Simplified Arabic" pitchFamily="2" charset="-78"/>
              </a:rPr>
              <a:t>البراء</a:t>
            </a:r>
            <a:r>
              <a:rPr lang="ar-EG" sz="1600" dirty="0" smtClean="0">
                <a:cs typeface="Simplified Arabic" pitchFamily="2" charset="-78"/>
              </a:rPr>
              <a:t> الطويل وغيره وفي آخره " أنه مات على القبلة قبل أن تحول رجال وقتلوا </a:t>
            </a:r>
            <a:r>
              <a:rPr lang="ar-SA" sz="1600" dirty="0" smtClean="0">
                <a:cs typeface="Simplified Arabic" pitchFamily="2" charset="-78"/>
              </a:rPr>
              <a:t>، </a:t>
            </a:r>
            <a:r>
              <a:rPr lang="ar-EG" sz="1600" dirty="0" smtClean="0">
                <a:cs typeface="Simplified Arabic" pitchFamily="2" charset="-78"/>
              </a:rPr>
              <a:t>فلم ندر ما نقول فيهم فأنزل الله تعالى (وما كان الله ليضيع إيمانكم) ووضع البخاري هذا الحديث في مواضع ومنها " باب الصلاة من الإيمان ”</a:t>
            </a:r>
            <a:r>
              <a:rPr lang="ar-SA" sz="16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1600" dirty="0" smtClean="0">
                <a:solidFill>
                  <a:srgbClr val="C00000"/>
                </a:solidFill>
                <a:cs typeface="Simplified Arabic" pitchFamily="2" charset="-78"/>
              </a:rPr>
              <a:t>وقد </a:t>
            </a:r>
            <a:r>
              <a:rPr lang="ar-EG" sz="1600" dirty="0" smtClean="0">
                <a:cs typeface="Simplified Arabic" pitchFamily="2" charset="-78"/>
              </a:rPr>
              <a:t>أجمع المفسرون على أنه أراد صلاتكم إلى بيت المقدس، فثبت أن الصلاة إيمان، وإذا ثبت ذلك، فكل طاعة إيمان إذ لم أعلم فارقاً في هذه التسمية بين الصلاة وسائر العبادات</a:t>
            </a:r>
            <a:r>
              <a:rPr lang="ar-SA" sz="16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الثاني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 ورد في سورة الأنفال </a:t>
            </a:r>
            <a:r>
              <a:rPr lang="ar-EG" sz="1600" dirty="0" smtClean="0">
                <a:cs typeface="Simplified Arabic" pitchFamily="2" charset="-78"/>
              </a:rPr>
              <a:t>قوله تعالى: (إنما المؤمنون الذين إذا ذكر الله وجلت قلوبهم وإذا تليت عليهم آياته زادتهم إيماناً وعلى ربهم يتوكلون الذين يقيمون الصلاة ومما رزقناهم ينفقون أولئك هم المؤمنون حقا)</a:t>
            </a:r>
            <a:r>
              <a:rPr lang="ar-SA" sz="1600" dirty="0" smtClean="0">
                <a:cs typeface="Simplified Arabic" pitchFamily="2" charset="-78"/>
              </a:rPr>
              <a:t> ” </a:t>
            </a:r>
            <a:r>
              <a:rPr lang="ar-EG" sz="1600" dirty="0" smtClean="0">
                <a:cs typeface="Simplified Arabic" pitchFamily="2" charset="-78"/>
              </a:rPr>
              <a:t>ومثله جميع الآيات المشابهة كقوله عز وجل </a:t>
            </a:r>
            <a:r>
              <a:rPr lang="ar-SA" sz="1600" dirty="0" smtClean="0">
                <a:cs typeface="Simplified Arabic" pitchFamily="2" charset="-78"/>
              </a:rPr>
              <a:t>في سورة النور : </a:t>
            </a:r>
            <a:r>
              <a:rPr lang="ar-EG" sz="1600" dirty="0" smtClean="0">
                <a:cs typeface="Simplified Arabic" pitchFamily="2" charset="-78"/>
              </a:rPr>
              <a:t>(إنما المؤمنون الذين آمنوا بالله ورسوله وإذا كانوا معه على أمر جامع لم يذهبوا حتى يستأذنوه) </a:t>
            </a:r>
            <a:r>
              <a:rPr lang="ar-SA" sz="1600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EG" sz="1600" dirty="0" smtClean="0">
                <a:cs typeface="Simplified Arabic" pitchFamily="2" charset="-78"/>
              </a:rPr>
              <a:t>ففي هذه الآيات إشارة إلى أن جميع الأعمال المذكورة من واجبات الإيمان فلهذا نفي الإيمان عمن لم يأت </a:t>
            </a:r>
            <a:r>
              <a:rPr lang="ar-EG" sz="1600" dirty="0" err="1" smtClean="0">
                <a:cs typeface="Simplified Arabic" pitchFamily="2" charset="-78"/>
              </a:rPr>
              <a:t>بها</a:t>
            </a:r>
            <a:r>
              <a:rPr lang="ar-EG" sz="1600" dirty="0" smtClean="0">
                <a:cs typeface="Simplified Arabic" pitchFamily="2" charset="-78"/>
              </a:rPr>
              <a:t>، فإن حرف "إنما" يدل على إثبات المذكور ونفي غيره</a:t>
            </a:r>
            <a:r>
              <a:rPr lang="ar-SA" sz="16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الثالث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 ما جاء في </a:t>
            </a:r>
            <a:r>
              <a:rPr lang="ar-EG" sz="1600" dirty="0" smtClean="0">
                <a:cs typeface="Simplified Arabic" pitchFamily="2" charset="-78"/>
              </a:rPr>
              <a:t>حديث وفد عبد </a:t>
            </a:r>
            <a:r>
              <a:rPr lang="ar-EG" sz="1600" dirty="0" err="1" smtClean="0">
                <a:cs typeface="Simplified Arabic" pitchFamily="2" charset="-78"/>
              </a:rPr>
              <a:t>القيس</a:t>
            </a:r>
            <a:r>
              <a:rPr lang="ar-EG" sz="1600" dirty="0" smtClean="0">
                <a:cs typeface="Simplified Arabic" pitchFamily="2" charset="-78"/>
              </a:rPr>
              <a:t> </a:t>
            </a:r>
            <a:r>
              <a:rPr lang="ar-SA" sz="1600" dirty="0" smtClean="0">
                <a:cs typeface="Simplified Arabic" pitchFamily="2" charset="-78"/>
              </a:rPr>
              <a:t>الذي أخرجه البخاري ومسلم ، </a:t>
            </a:r>
            <a:r>
              <a:rPr lang="ar-EG" sz="1600" dirty="0" smtClean="0">
                <a:cs typeface="Simplified Arabic" pitchFamily="2" charset="-78"/>
              </a:rPr>
              <a:t>قوله صلى الله عليه وسلم </a:t>
            </a:r>
            <a:r>
              <a:rPr lang="ar-SA" sz="1600" dirty="0" smtClean="0">
                <a:cs typeface="Simplified Arabic" pitchFamily="2" charset="-78"/>
              </a:rPr>
              <a:t>:</a:t>
            </a:r>
          </a:p>
          <a:p>
            <a:pPr algn="just" rtl="1"/>
            <a:r>
              <a:rPr lang="ar-EG" sz="1600" dirty="0" smtClean="0">
                <a:cs typeface="Simplified Arabic" pitchFamily="2" charset="-78"/>
              </a:rPr>
              <a:t>" </a:t>
            </a:r>
            <a:r>
              <a:rPr lang="ar-EG" sz="1600" dirty="0" smtClean="0">
                <a:solidFill>
                  <a:srgbClr val="002060"/>
                </a:solidFill>
                <a:cs typeface="Simplified Arabic" pitchFamily="2" charset="-78"/>
              </a:rPr>
              <a:t>آمركم بالإيمان بالله وحده وقال: هل تدرون ما الإيمان بالله وحده؟ " قالوا الله ورسوله أعلم قال " شهادة أن لا إله إلا الله، </a:t>
            </a:r>
            <a:r>
              <a:rPr lang="ar-EG" sz="1600" dirty="0" err="1" smtClean="0">
                <a:solidFill>
                  <a:srgbClr val="002060"/>
                </a:solidFill>
                <a:cs typeface="Simplified Arabic" pitchFamily="2" charset="-78"/>
              </a:rPr>
              <a:t>وإقام</a:t>
            </a:r>
            <a:r>
              <a:rPr lang="ar-EG" sz="1600" dirty="0" smtClean="0">
                <a:solidFill>
                  <a:srgbClr val="002060"/>
                </a:solidFill>
                <a:cs typeface="Simplified Arabic" pitchFamily="2" charset="-78"/>
              </a:rPr>
              <a:t> الصلاة، وإيتاء الزكاة، وأن تعطوا من الغنائم الخمس </a:t>
            </a:r>
            <a:r>
              <a:rPr lang="ar-EG" sz="1600" dirty="0" smtClean="0">
                <a:cs typeface="Simplified Arabic" pitchFamily="2" charset="-78"/>
              </a:rPr>
              <a:t>" الحديث</a:t>
            </a:r>
            <a:r>
              <a:rPr lang="ar-SA" sz="1600" dirty="0" smtClean="0">
                <a:cs typeface="Simplified Arabic" pitchFamily="2" charset="-78"/>
              </a:rPr>
              <a:t> .</a:t>
            </a:r>
            <a:endParaRPr lang="ar-SA" sz="1600" u="sng" dirty="0" smtClean="0">
              <a:solidFill>
                <a:srgbClr val="C00000"/>
              </a:solidFill>
              <a:cs typeface="Simplified Arabic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915400" cy="1143000"/>
          </a:xfrm>
        </p:spPr>
        <p:txBody>
          <a:bodyPr/>
          <a:lstStyle/>
          <a:p>
            <a:r>
              <a:rPr lang="en-US" sz="1600" b="1" dirty="0" smtClean="0">
                <a:cs typeface="Simplified Arabic" pitchFamily="2" charset="-78"/>
              </a:rPr>
              <a:t> : </a:t>
            </a:r>
            <a:r>
              <a:rPr lang="ar-SA" sz="1600" b="1" dirty="0" smtClean="0">
                <a:cs typeface="Simplified Arabic" pitchFamily="2" charset="-78"/>
              </a:rPr>
              <a:t>الأدلة على دخول الأعمال في مسمى الإيمان</a:t>
            </a:r>
            <a:endParaRPr lang="ar-SA" sz="1600" b="1" u="sng" dirty="0">
              <a:solidFill>
                <a:srgbClr val="C00000"/>
              </a:solidFill>
              <a:cs typeface="Simplified Arabic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/>
            <a:r>
              <a:rPr lang="ar-EG" sz="1600" dirty="0" smtClean="0">
                <a:cs typeface="Simplified Arabic" pitchFamily="2" charset="-78"/>
              </a:rPr>
              <a:t>ففي هذا الحديث فسر الرسول صلى الله عليه وسلم للوفد الإيمان هنا بقول اللسان، وأعمال الجوارح</a:t>
            </a:r>
            <a:r>
              <a:rPr lang="ar-SA" sz="1600" dirty="0" smtClean="0">
                <a:cs typeface="Simplified Arabic" pitchFamily="2" charset="-78"/>
              </a:rPr>
              <a:t> .</a:t>
            </a:r>
            <a:endParaRPr lang="en-US" sz="1600" dirty="0" smtClean="0">
              <a:cs typeface="Simplified Arabic" pitchFamily="2" charset="-78"/>
            </a:endParaRPr>
          </a:p>
          <a:p>
            <a:pPr algn="just" rtl="1"/>
            <a:r>
              <a:rPr lang="ar-EG" sz="1600" dirty="0" smtClean="0">
                <a:cs typeface="Simplified Arabic" pitchFamily="2" charset="-78"/>
              </a:rPr>
              <a:t>ومعلوم أنه لم يرد أن هذه الأعمال تكون إيماناً بالله بدون إيمان القلب، لما قد أخبر في مواضع أنه لابد من إيمان القلب، فعلم أن هذه مع إيمان القلب </a:t>
            </a:r>
            <a:r>
              <a:rPr lang="ar-EG" sz="1600" dirty="0" err="1" smtClean="0">
                <a:cs typeface="Simplified Arabic" pitchFamily="2" charset="-78"/>
              </a:rPr>
              <a:t>ه</a:t>
            </a:r>
            <a:r>
              <a:rPr lang="ar-SA" sz="1600" smtClean="0">
                <a:cs typeface="Simplified Arabic" pitchFamily="2" charset="-78"/>
              </a:rPr>
              <a:t>ي</a:t>
            </a:r>
            <a:r>
              <a:rPr lang="ar-EG" sz="1600" smtClean="0">
                <a:cs typeface="Simplified Arabic" pitchFamily="2" charset="-78"/>
              </a:rPr>
              <a:t> </a:t>
            </a:r>
            <a:r>
              <a:rPr lang="ar-EG" sz="1600" dirty="0" smtClean="0">
                <a:cs typeface="Simplified Arabic" pitchFamily="2" charset="-78"/>
              </a:rPr>
              <a:t>الإيمان، وأي دليل على أن الأعمال داخلة في مسمى الإيمان فوق هذا الدليل؟ فإنه فسر الإيمان بالأعمال ولم يذكر التصديق مع العلم بأن هذه الأعمال لا تفيد مع الجحود</a:t>
            </a:r>
            <a:r>
              <a:rPr lang="ar-SA" sz="1600" dirty="0" smtClean="0">
                <a:cs typeface="Simplified Arabic" pitchFamily="2" charset="-78"/>
              </a:rPr>
              <a:t> .</a:t>
            </a: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الرابـــع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</a:t>
            </a:r>
            <a:r>
              <a:rPr lang="ar-EG" sz="1600" dirty="0" smtClean="0"/>
              <a:t> قوله صلى الله عليه وسلم</a:t>
            </a:r>
            <a:r>
              <a:rPr lang="ar-SA" sz="1600" dirty="0" smtClean="0"/>
              <a:t> فيما رواه البخاري ومسلم :</a:t>
            </a:r>
            <a:r>
              <a:rPr lang="ar-EG" sz="1600" dirty="0" smtClean="0"/>
              <a:t> " </a:t>
            </a:r>
            <a:r>
              <a:rPr lang="ar-EG" sz="1600" dirty="0" smtClean="0">
                <a:solidFill>
                  <a:srgbClr val="002060"/>
                </a:solidFill>
              </a:rPr>
              <a:t>لا يزني الزاني حين يزني وهو مؤمن </a:t>
            </a:r>
            <a:r>
              <a:rPr lang="ar-EG" sz="1600" dirty="0" smtClean="0"/>
              <a:t>" الحديث </a:t>
            </a:r>
            <a:r>
              <a:rPr lang="ar-SA" sz="1600" dirty="0" smtClean="0"/>
              <a:t>:</a:t>
            </a:r>
          </a:p>
          <a:p>
            <a:pPr algn="just" rtl="1"/>
            <a:r>
              <a:rPr lang="ar-SA" sz="1600" dirty="0" smtClean="0"/>
              <a:t>وقد وردت في معنى هذا الحديث أحاديث أخرى تبرهن على دخول الأعمال في مسمى الإيمان ، ومنها ما ورد </a:t>
            </a:r>
            <a:r>
              <a:rPr lang="ar-EG" sz="1600" dirty="0" smtClean="0"/>
              <a:t>في نفي الإيمان عمن ارتكب الكبائر وترك الواجبات كقوله صلى الله عليه وسلم</a:t>
            </a:r>
            <a:r>
              <a:rPr lang="ar-SA" sz="1600" dirty="0" smtClean="0"/>
              <a:t> فيما رواه أحمد من الحديث الصحيح</a:t>
            </a:r>
            <a:r>
              <a:rPr lang="ar-EG" sz="1600" dirty="0" smtClean="0"/>
              <a:t> " </a:t>
            </a:r>
            <a:r>
              <a:rPr lang="ar-EG" sz="1600" dirty="0" smtClean="0">
                <a:solidFill>
                  <a:srgbClr val="002060"/>
                </a:solidFill>
              </a:rPr>
              <a:t>لا إيمان لمن لا أمانة له </a:t>
            </a:r>
            <a:r>
              <a:rPr lang="ar-EG" sz="1600" dirty="0" smtClean="0"/>
              <a:t>”</a:t>
            </a:r>
            <a:r>
              <a:rPr lang="ar-SA" sz="1600" dirty="0" smtClean="0"/>
              <a:t>.</a:t>
            </a:r>
          </a:p>
          <a:p>
            <a:pPr algn="just" rtl="1"/>
            <a:r>
              <a:rPr lang="ar-EG" sz="1600" dirty="0" smtClean="0">
                <a:solidFill>
                  <a:srgbClr val="C00000"/>
                </a:solidFill>
              </a:rPr>
              <a:t>يقول ابن رجب تعليقاً على ذلك </a:t>
            </a:r>
            <a:r>
              <a:rPr lang="ar-SA" sz="1600" dirty="0" smtClean="0"/>
              <a:t>: ” </a:t>
            </a:r>
            <a:r>
              <a:rPr lang="ar-EG" sz="1600" dirty="0" smtClean="0"/>
              <a:t>فلولا أن ترك هذه الكبائر من مسمى الإيمان لما انتفى اسم الإيمان عن مرتكب شيء منها لأن الاسم لا ين</a:t>
            </a:r>
            <a:r>
              <a:rPr lang="ar-SA" sz="1600" dirty="0" smtClean="0"/>
              <a:t>ت</a:t>
            </a:r>
            <a:r>
              <a:rPr lang="ar-EG" sz="1600" dirty="0" smtClean="0"/>
              <a:t>في إلا بانتفاء بعض أركان المسمى أو واجباته</a:t>
            </a:r>
            <a:r>
              <a:rPr lang="ar-SA" sz="1600" dirty="0" smtClean="0"/>
              <a:t> ” .</a:t>
            </a:r>
          </a:p>
          <a:p>
            <a:pPr algn="just" rtl="1"/>
            <a:r>
              <a:rPr lang="ar-EG" sz="1600" dirty="0" smtClean="0">
                <a:solidFill>
                  <a:srgbClr val="C00000"/>
                </a:solidFill>
              </a:rPr>
              <a:t>ويقول ابن تيمية </a:t>
            </a:r>
            <a:r>
              <a:rPr lang="ar-SA" sz="1600" dirty="0" smtClean="0"/>
              <a:t>: ”</a:t>
            </a:r>
            <a:r>
              <a:rPr lang="ar-EG" sz="1600" dirty="0" smtClean="0"/>
              <a:t> ثم إن نفي الإيمان عند عدمها دال على أنها واجبة فالله ورسوله لا ينفيان اسم مسمى أمر الله </a:t>
            </a:r>
            <a:r>
              <a:rPr lang="ar-EG" sz="1600" dirty="0" err="1" smtClean="0"/>
              <a:t>به</a:t>
            </a:r>
            <a:r>
              <a:rPr lang="ar-EG" sz="1600" dirty="0" smtClean="0"/>
              <a:t> ورسوله إلا إذا ترك بعض واجباته كقوله صلى الله عليه وسلم </a:t>
            </a:r>
            <a:r>
              <a:rPr lang="ar-SA" sz="1600" dirty="0" smtClean="0"/>
              <a:t>فيما رواه البخاري : </a:t>
            </a:r>
            <a:r>
              <a:rPr lang="ar-EG" sz="1600" dirty="0" smtClean="0"/>
              <a:t>" </a:t>
            </a:r>
            <a:r>
              <a:rPr lang="ar-EG" sz="1600" dirty="0" smtClean="0">
                <a:solidFill>
                  <a:srgbClr val="002060"/>
                </a:solidFill>
              </a:rPr>
              <a:t>لا صلاة إلا بأم القرآن </a:t>
            </a:r>
            <a:r>
              <a:rPr lang="ar-EG" sz="1600" dirty="0" smtClean="0"/>
              <a:t>”</a:t>
            </a:r>
            <a:r>
              <a:rPr lang="ar-SA" sz="1600" dirty="0" smtClean="0"/>
              <a:t> .</a:t>
            </a: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</a:rPr>
              <a:t>الدليــل الخامس </a:t>
            </a:r>
            <a:r>
              <a:rPr lang="ar-SA" sz="1600" u="sng" dirty="0" smtClean="0">
                <a:solidFill>
                  <a:srgbClr val="C00000"/>
                </a:solidFill>
              </a:rPr>
              <a:t>:  </a:t>
            </a:r>
            <a:r>
              <a:rPr lang="ar-EG" sz="1600" dirty="0" smtClean="0"/>
              <a:t>قوله صلى الله عليه وسلم</a:t>
            </a:r>
            <a:r>
              <a:rPr lang="ar-SA" sz="1600" dirty="0" smtClean="0"/>
              <a:t> فيما رواه مسلم </a:t>
            </a:r>
            <a:r>
              <a:rPr lang="ar-EG" sz="1600" dirty="0" smtClean="0"/>
              <a:t>: " الطهور شطر الإيمان</a:t>
            </a:r>
            <a:r>
              <a:rPr lang="ar-SA" sz="1600" dirty="0" smtClean="0"/>
              <a:t> ” .</a:t>
            </a:r>
          </a:p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الســادس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 </a:t>
            </a:r>
            <a:r>
              <a:rPr lang="ar-EG" sz="1600" dirty="0" smtClean="0"/>
              <a:t>قوله صلى الله عليه وسلم </a:t>
            </a:r>
            <a:r>
              <a:rPr lang="ar-SA" sz="1600" dirty="0" smtClean="0"/>
              <a:t>فيما رواه أحمد والترمذي وهو حسن </a:t>
            </a:r>
            <a:r>
              <a:rPr lang="ar-EG" sz="1600" dirty="0" smtClean="0"/>
              <a:t>: " </a:t>
            </a:r>
            <a:r>
              <a:rPr lang="ar-EG" sz="1600" dirty="0" smtClean="0">
                <a:solidFill>
                  <a:srgbClr val="002060"/>
                </a:solidFill>
              </a:rPr>
              <a:t>من أعطى لله ومنع لله، وأحب لله وأبغض لله، وأنكح لله فقد استكمل إيمانه</a:t>
            </a:r>
            <a:r>
              <a:rPr lang="ar-EG" sz="1600" dirty="0" smtClean="0"/>
              <a:t> " </a:t>
            </a:r>
            <a:r>
              <a:rPr lang="ar-SA" sz="1600" dirty="0" smtClean="0"/>
              <a:t>.</a:t>
            </a:r>
          </a:p>
          <a:p>
            <a:pPr algn="just" rtl="1"/>
            <a:r>
              <a:rPr lang="ar-EG" sz="1600" dirty="0" smtClean="0"/>
              <a:t>وهذا يدل على أن الأعمال جزء من مسمى الإيمان يكمل بوجودها وينقص بنقصها</a:t>
            </a:r>
            <a:r>
              <a:rPr lang="ar-SA" sz="1600" dirty="0" smtClean="0"/>
              <a:t> .</a:t>
            </a:r>
            <a:endParaRPr lang="ar-SA" sz="1600" u="sng" dirty="0">
              <a:solidFill>
                <a:srgbClr val="C00000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1600" b="1" dirty="0" smtClean="0">
                <a:cs typeface="Simplified Arabic" pitchFamily="2" charset="-78"/>
              </a:rPr>
              <a:t>الأدلة على دخول الأعمال في مسمى الإيمان</a:t>
            </a:r>
            <a:r>
              <a:rPr lang="en-US" sz="1600" b="1" dirty="0" smtClean="0">
                <a:cs typeface="Simplified Arabic" pitchFamily="2" charset="-78"/>
              </a:rPr>
              <a:t> :</a:t>
            </a:r>
            <a:endParaRPr lang="ar-SA" sz="1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1600" b="1" u="sng" dirty="0" smtClean="0">
                <a:solidFill>
                  <a:srgbClr val="C00000"/>
                </a:solidFill>
                <a:cs typeface="Simplified Arabic" pitchFamily="2" charset="-78"/>
              </a:rPr>
              <a:t>الدليل السابـــع </a:t>
            </a:r>
            <a:r>
              <a:rPr lang="ar-SA" sz="1600" u="sng" dirty="0" smtClean="0">
                <a:solidFill>
                  <a:srgbClr val="C00000"/>
                </a:solidFill>
                <a:cs typeface="Simplified Arabic" pitchFamily="2" charset="-78"/>
              </a:rPr>
              <a:t>: </a:t>
            </a:r>
            <a:r>
              <a:rPr lang="ar-EG" sz="1600" dirty="0" smtClean="0"/>
              <a:t>حديث شعب الإيمان</a:t>
            </a:r>
            <a:r>
              <a:rPr lang="ar-SA" sz="1600" dirty="0" smtClean="0"/>
              <a:t> الذي أخرجه مسلم ،من حديث</a:t>
            </a:r>
            <a:r>
              <a:rPr lang="ar-EG" sz="1600" dirty="0" smtClean="0"/>
              <a:t> أبي هريرة - رضي الله عنه - قال: قال رسول الله صلى الله عليه وسلم </a:t>
            </a:r>
            <a:r>
              <a:rPr lang="ar-SA" sz="1600" dirty="0" smtClean="0"/>
              <a:t> : </a:t>
            </a:r>
            <a:r>
              <a:rPr lang="ar-EG" sz="1600" dirty="0" smtClean="0">
                <a:solidFill>
                  <a:srgbClr val="002060"/>
                </a:solidFill>
              </a:rPr>
              <a:t>" الإيمان بضع وسبعون أو بضع وستون شعبة، فأفضلها قول لا إله إلا الله وأدناها إماطة الأذى عن الطريق، والحياء شعبة من الإيمان ”</a:t>
            </a:r>
            <a:r>
              <a:rPr lang="ar-SA" sz="1600" dirty="0" smtClean="0">
                <a:solidFill>
                  <a:srgbClr val="002060"/>
                </a:solidFill>
              </a:rPr>
              <a:t> .</a:t>
            </a:r>
          </a:p>
          <a:p>
            <a:pPr algn="just" rtl="1"/>
            <a:r>
              <a:rPr lang="ar-EG" sz="1600" dirty="0" smtClean="0">
                <a:cs typeface="Simplified Arabic" pitchFamily="2" charset="-78"/>
              </a:rPr>
              <a:t>وعدها أيضاً </a:t>
            </a:r>
            <a:r>
              <a:rPr lang="ar-EG" sz="1600" dirty="0" smtClean="0">
                <a:solidFill>
                  <a:srgbClr val="C00000"/>
                </a:solidFill>
                <a:cs typeface="Simplified Arabic" pitchFamily="2" charset="-78"/>
              </a:rPr>
              <a:t>الحافظ ابن حجر </a:t>
            </a:r>
            <a:r>
              <a:rPr lang="ar-EG" sz="1600" dirty="0" smtClean="0">
                <a:cs typeface="Simplified Arabic" pitchFamily="2" charset="-78"/>
              </a:rPr>
              <a:t>فقال: </a:t>
            </a:r>
            <a:r>
              <a:rPr lang="ar-SA" sz="1600" dirty="0" smtClean="0">
                <a:cs typeface="Simplified Arabic" pitchFamily="2" charset="-78"/>
              </a:rPr>
              <a:t>”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هذه الشعب تتفرع عن أعمال القلب، وأعمال اللسان، وأعمال البدن، </a:t>
            </a:r>
            <a:r>
              <a:rPr lang="ar-EG" sz="1600" u="sng" dirty="0" smtClean="0">
                <a:cs typeface="Simplified Arabic" pitchFamily="2" charset="-78"/>
              </a:rPr>
              <a:t>فأعمال القلب فيه</a:t>
            </a:r>
            <a:r>
              <a:rPr lang="ar-SA" sz="1600" u="sng" dirty="0" smtClean="0">
                <a:cs typeface="Simplified Arabic" pitchFamily="2" charset="-78"/>
              </a:rPr>
              <a:t>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: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 المعتقدات والنيات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، 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وتشتمل على أربع وعشرين خصلة ثم ذكرها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، </a:t>
            </a:r>
            <a:r>
              <a:rPr lang="ar-EG" sz="1600" u="sng" dirty="0" smtClean="0">
                <a:cs typeface="Simplified Arabic" pitchFamily="2" charset="-78"/>
              </a:rPr>
              <a:t>وأعمال اللسان </a:t>
            </a:r>
            <a:r>
              <a:rPr lang="ar-SA" sz="1600" dirty="0" smtClean="0">
                <a:cs typeface="Simplified Arabic" pitchFamily="2" charset="-78"/>
              </a:rPr>
              <a:t>: 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وتشتمل على سبع خصال ثم ذكرها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، </a:t>
            </a:r>
            <a:r>
              <a:rPr lang="ar-EG" sz="1600" u="sng" dirty="0" smtClean="0">
                <a:cs typeface="Simplified Arabic" pitchFamily="2" charset="-78"/>
              </a:rPr>
              <a:t>وأعمال البدن</a:t>
            </a:r>
            <a:r>
              <a:rPr lang="ar-SA" sz="1600" u="sng" dirty="0" smtClean="0">
                <a:cs typeface="Simplified Arabic" pitchFamily="2" charset="-78"/>
              </a:rPr>
              <a:t> </a:t>
            </a:r>
            <a:r>
              <a:rPr lang="ar-SA" sz="1600" dirty="0" smtClean="0">
                <a:cs typeface="Simplified Arabic" pitchFamily="2" charset="-78"/>
              </a:rPr>
              <a:t/>
            </a:r>
            <a:br>
              <a:rPr lang="ar-SA" sz="1600" dirty="0" smtClean="0">
                <a:cs typeface="Simplified Arabic" pitchFamily="2" charset="-78"/>
              </a:rPr>
            </a:br>
            <a:r>
              <a:rPr lang="ar-SA" sz="1600" dirty="0" smtClean="0">
                <a:cs typeface="Simplified Arabic" pitchFamily="2" charset="-78"/>
              </a:rPr>
              <a:t>:</a:t>
            </a:r>
            <a:r>
              <a:rPr lang="ar-EG" sz="1600" dirty="0" smtClean="0">
                <a:cs typeface="Simplified Arabic" pitchFamily="2" charset="-78"/>
              </a:rPr>
              <a:t> 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وتشتمل على ثمان وثلاثين خصلة ثم ذكرها، </a:t>
            </a:r>
            <a:r>
              <a:rPr lang="ar-EG" sz="1600" dirty="0" smtClean="0">
                <a:cs typeface="Simplified Arabic" pitchFamily="2" charset="-78"/>
              </a:rPr>
              <a:t>إلى أن قال: 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فهذه تسع وستون خصلة ويمكن عدها تسعاً وسبعين خصلة باعتبار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إ</a:t>
            </a:r>
            <a:r>
              <a:rPr lang="ar-EG" sz="1600" dirty="0" smtClean="0">
                <a:solidFill>
                  <a:srgbClr val="FF0066"/>
                </a:solidFill>
                <a:cs typeface="Simplified Arabic" pitchFamily="2" charset="-78"/>
              </a:rPr>
              <a:t>فراد ما ضم بعضه إلى بعض مما ذكر. </a:t>
            </a:r>
            <a:r>
              <a:rPr lang="ar-EG" sz="1600" dirty="0" smtClean="0">
                <a:cs typeface="Simplified Arabic" pitchFamily="2" charset="-78"/>
              </a:rPr>
              <a:t>والله أعلم</a:t>
            </a:r>
            <a:r>
              <a:rPr lang="ar-SA" sz="1600" dirty="0" smtClean="0">
                <a:cs typeface="Simplified Arabic" pitchFamily="2" charset="-78"/>
              </a:rPr>
              <a:t> </a:t>
            </a:r>
            <a:r>
              <a:rPr lang="ar-SA" sz="1600" dirty="0" smtClean="0">
                <a:solidFill>
                  <a:srgbClr val="FF0066"/>
                </a:solidFill>
                <a:cs typeface="Simplified Arabic" pitchFamily="2" charset="-78"/>
              </a:rPr>
              <a:t>” .</a:t>
            </a:r>
          </a:p>
          <a:p>
            <a:pPr rtl="1"/>
            <a:r>
              <a:rPr lang="ar-SA" sz="1600" b="1" u="sng" dirty="0" smtClean="0">
                <a:solidFill>
                  <a:srgbClr val="C00000"/>
                </a:solidFill>
              </a:rPr>
              <a:t>و</a:t>
            </a:r>
            <a:r>
              <a:rPr lang="ar-EG" sz="1600" b="1" u="sng" dirty="0" smtClean="0">
                <a:solidFill>
                  <a:srgbClr val="C00000"/>
                </a:solidFill>
              </a:rPr>
              <a:t>خلاصة ما سبق:</a:t>
            </a:r>
            <a:endParaRPr lang="en-US" sz="1600" b="1" u="sng" dirty="0" smtClean="0">
              <a:solidFill>
                <a:srgbClr val="C00000"/>
              </a:solidFill>
            </a:endParaRPr>
          </a:p>
          <a:p>
            <a:pPr rtl="1"/>
            <a:r>
              <a:rPr lang="ar-EG" sz="1600" dirty="0" smtClean="0"/>
              <a:t>أولاً: أن الطاعات جميعاً ومنها أعمال الجوارح تدخل في مسمى الإيمان.</a:t>
            </a:r>
            <a:endParaRPr lang="en-US" sz="1600" dirty="0" smtClean="0"/>
          </a:p>
          <a:p>
            <a:pPr rtl="1"/>
            <a:r>
              <a:rPr lang="ar-EG" sz="1600" dirty="0" smtClean="0"/>
              <a:t>ثانياً: أن الإخلال والتقصير بأداء الطاعات يضر في الإيمان.</a:t>
            </a:r>
            <a:endParaRPr lang="en-US" sz="1600" dirty="0" smtClean="0"/>
          </a:p>
          <a:p>
            <a:r>
              <a:rPr lang="ar-SA" sz="1600" dirty="0" smtClean="0"/>
              <a:t/>
            </a:r>
            <a:br>
              <a:rPr lang="ar-SA" sz="1600" dirty="0" smtClean="0"/>
            </a:br>
            <a:endParaRPr lang="ar-SA" sz="1600" u="sng" dirty="0">
              <a:solidFill>
                <a:srgbClr val="FF0066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3314</TotalTime>
  <Words>771</Words>
  <Application>Microsoft Office PowerPoint</Application>
  <PresentationFormat>A4 Paper (210x297 mm)‎</PresentationFormat>
  <Paragraphs>36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 المحاضرة الثالثة </vt:lpstr>
      <vt:lpstr>الأدلة على دخول الأعمال في مسمى الإيمان</vt:lpstr>
      <vt:lpstr> : الأدلة على دخول الأعمال في مسمى الإيمان</vt:lpstr>
      <vt:lpstr>الأدلة على دخول الأعمال في مسمى الإيمان :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335</cp:revision>
  <dcterms:created xsi:type="dcterms:W3CDTF">2009-10-14T19:14:34Z</dcterms:created>
  <dcterms:modified xsi:type="dcterms:W3CDTF">2011-10-01T04:49:45Z</dcterms:modified>
</cp:coreProperties>
</file>