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19" r:id="rId3"/>
    <p:sldId id="305" r:id="rId4"/>
    <p:sldId id="306" r:id="rId5"/>
    <p:sldId id="307" r:id="rId6"/>
    <p:sldId id="308" r:id="rId7"/>
    <p:sldId id="309" r:id="rId8"/>
    <p:sldId id="310" r:id="rId9"/>
    <p:sldId id="312" r:id="rId10"/>
    <p:sldId id="313" r:id="rId11"/>
    <p:sldId id="318" r:id="rId12"/>
    <p:sldId id="314" r:id="rId13"/>
    <p:sldId id="315" r:id="rId14"/>
    <p:sldId id="316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3B84AF"/>
    <a:srgbClr val="FF0066"/>
    <a:srgbClr val="009900"/>
    <a:srgbClr val="709256"/>
    <a:srgbClr val="AD9968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50" autoAdjust="0"/>
    <p:restoredTop sz="86420" autoAdjust="0"/>
  </p:normalViewPr>
  <p:slideViewPr>
    <p:cSldViewPr>
      <p:cViewPr varScale="1">
        <p:scale>
          <a:sx n="73" d="100"/>
          <a:sy n="73" d="100"/>
        </p:scale>
        <p:origin x="-990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العقيدة ( 2 )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b="1" dirty="0" smtClean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.</a:t>
            </a:r>
            <a:r>
              <a:rPr lang="ar-SA" b="1" dirty="0" smtClean="0">
                <a:latin typeface="Calibri" pitchFamily="34" charset="0"/>
                <a:cs typeface="Times New Roman" pitchFamily="18" charset="0"/>
              </a:rPr>
              <a:t> محمد عبد </a:t>
            </a:r>
            <a:r>
              <a:rPr lang="ar-SA" b="1" dirty="0" err="1" smtClean="0">
                <a:latin typeface="Calibri" pitchFamily="34" charset="0"/>
                <a:cs typeface="Times New Roman" pitchFamily="18" charset="0"/>
              </a:rPr>
              <a:t>الدايم</a:t>
            </a:r>
            <a:r>
              <a:rPr lang="ar-SA" b="1" dirty="0" smtClean="0">
                <a:latin typeface="Calibri" pitchFamily="34" charset="0"/>
                <a:cs typeface="Times New Roman" pitchFamily="18" charset="0"/>
              </a:rPr>
              <a:t> علي سليمان الجندي</a:t>
            </a:r>
          </a:p>
          <a:p>
            <a:pPr algn="ctr"/>
            <a:r>
              <a:rPr lang="ar-SA" b="1" dirty="0" smtClean="0">
                <a:latin typeface="Calibri" pitchFamily="34" charset="0"/>
                <a:cs typeface="Times New Roman" pitchFamily="18" charset="0"/>
              </a:rPr>
              <a:t>أستاذ العقيدة والثقافة الإسلامية 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sz="3600" b="1" dirty="0" smtClean="0">
                <a:solidFill>
                  <a:schemeClr val="tx1"/>
                </a:solidFill>
                <a:cs typeface="Simplified Arabic" pitchFamily="2" charset="-78"/>
              </a:rPr>
              <a:t>المحاضـرة الخامسة  </a:t>
            </a:r>
            <a:br>
              <a:rPr lang="ar-SA" sz="3600" b="1" dirty="0" smtClean="0">
                <a:solidFill>
                  <a:schemeClr val="tx1"/>
                </a:solidFill>
                <a:cs typeface="Simplified Arabic" pitchFamily="2" charset="-78"/>
              </a:rPr>
            </a:br>
            <a:r>
              <a:rPr lang="ar-SA" sz="3600" b="1" u="sng" dirty="0" smtClean="0">
                <a:solidFill>
                  <a:schemeClr val="tx1"/>
                </a:solidFill>
                <a:cs typeface="Simplified Arabic" pitchFamily="2" charset="-78"/>
              </a:rPr>
              <a:t> العلاقة بين الإيمان والإسلام</a:t>
            </a:r>
            <a:endParaRPr lang="ar-SA" sz="36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cs typeface="Simplified Arabic" pitchFamily="2" charset="-78"/>
              </a:rPr>
              <a:t>عناصر </a:t>
            </a:r>
            <a:r>
              <a:rPr lang="ar-SA" b="1" dirty="0" smtClean="0">
                <a:cs typeface="Simplified Arabic" pitchFamily="2" charset="-78"/>
              </a:rPr>
              <a:t>المحـــاضرة :</a:t>
            </a:r>
          </a:p>
          <a:p>
            <a:pPr rtl="1"/>
            <a:r>
              <a:rPr lang="ar-SA" b="1" dirty="0" smtClean="0">
                <a:cs typeface="Simplified Arabic" pitchFamily="2" charset="-78"/>
              </a:rPr>
              <a:t>1 </a:t>
            </a:r>
            <a:r>
              <a:rPr lang="ar-SA" b="1" dirty="0" err="1" smtClean="0">
                <a:cs typeface="Simplified Arabic" pitchFamily="2" charset="-78"/>
              </a:rPr>
              <a:t>ـ</a:t>
            </a:r>
            <a:r>
              <a:rPr lang="ar-SA" b="1" dirty="0" smtClean="0">
                <a:cs typeface="Simplified Arabic" pitchFamily="2" charset="-78"/>
              </a:rPr>
              <a:t> </a:t>
            </a:r>
            <a:r>
              <a:rPr lang="ar-SA" b="1" dirty="0" smtClean="0">
                <a:solidFill>
                  <a:srgbClr val="C00000"/>
                </a:solidFill>
                <a:cs typeface="Simplified Arabic" pitchFamily="2" charset="-78"/>
              </a:rPr>
              <a:t>القول الأول لأهل السنة في العلاقة بين الإيمان والإسلام .</a:t>
            </a:r>
          </a:p>
          <a:p>
            <a:pPr rtl="1"/>
            <a:r>
              <a:rPr lang="ar-SA" b="1" dirty="0" smtClean="0">
                <a:solidFill>
                  <a:srgbClr val="C00000"/>
                </a:solidFill>
                <a:cs typeface="Simplified Arabic" pitchFamily="2" charset="-78"/>
              </a:rPr>
              <a:t>2 </a:t>
            </a:r>
            <a:r>
              <a:rPr lang="ar-SA" b="1" dirty="0" err="1" smtClean="0">
                <a:solidFill>
                  <a:srgbClr val="C00000"/>
                </a:solidFill>
                <a:cs typeface="Simplified Arabic" pitchFamily="2" charset="-78"/>
              </a:rPr>
              <a:t>ـ</a:t>
            </a:r>
            <a:r>
              <a:rPr lang="ar-SA" b="1" dirty="0" smtClean="0">
                <a:solidFill>
                  <a:srgbClr val="C00000"/>
                </a:solidFill>
                <a:cs typeface="Simplified Arabic" pitchFamily="2" charset="-78"/>
              </a:rPr>
              <a:t> </a:t>
            </a:r>
            <a:r>
              <a:rPr lang="ar-SA" b="1" dirty="0" smtClean="0">
                <a:cs typeface="Simplified Arabic" pitchFamily="2" charset="-78"/>
              </a:rPr>
              <a:t>أدلة القول الأول.</a:t>
            </a:r>
          </a:p>
          <a:p>
            <a:pPr rtl="1"/>
            <a:endParaRPr lang="ar-SA" b="1" dirty="0" smtClean="0">
              <a:cs typeface="Simplified Arabic" pitchFamily="2" charset="-78"/>
            </a:endParaRPr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القول الأول: أن مسم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ى الإيمان والإسلام </a:t>
            </a:r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يختلف على حسب الإفراد والاقتران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وأدلته:</a:t>
            </a:r>
            <a:b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</a:br>
            <a:endParaRPr lang="ar-SA" sz="2000" b="1" u="sng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rtl="1"/>
            <a:r>
              <a:rPr lang="ar-SA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اختلاف أهل السنة في العلاقة بين الإسلام والإيمان :</a:t>
            </a:r>
          </a:p>
          <a:p>
            <a:pPr algn="just" rtl="1"/>
            <a:r>
              <a:rPr lang="ar-EG" sz="2400" dirty="0" smtClean="0">
                <a:cs typeface="Simplified Arabic" pitchFamily="2" charset="-78"/>
              </a:rPr>
              <a:t>كثر نزاع أهل القبلة في مسمى الإيمان والإسلام </a:t>
            </a:r>
            <a:r>
              <a:rPr lang="ar-EG" sz="2400" b="1" dirty="0" smtClean="0">
                <a:solidFill>
                  <a:srgbClr val="C00000"/>
                </a:solidFill>
                <a:cs typeface="Simplified Arabic" pitchFamily="2" charset="-78"/>
              </a:rPr>
              <a:t>هل</a:t>
            </a:r>
            <a:r>
              <a:rPr lang="ar-EG" sz="2400" dirty="0" smtClean="0">
                <a:cs typeface="Simplified Arabic" pitchFamily="2" charset="-78"/>
              </a:rPr>
              <a:t> مسماهما واحد؟ </a:t>
            </a:r>
            <a:r>
              <a:rPr lang="ar-EG" sz="2400" b="1" dirty="0" smtClean="0">
                <a:solidFill>
                  <a:srgbClr val="C00000"/>
                </a:solidFill>
                <a:cs typeface="Simplified Arabic" pitchFamily="2" charset="-78"/>
              </a:rPr>
              <a:t>أم </a:t>
            </a:r>
            <a:r>
              <a:rPr lang="ar-EG" sz="2400" dirty="0" smtClean="0">
                <a:cs typeface="Simplified Arabic" pitchFamily="2" charset="-78"/>
              </a:rPr>
              <a:t>الإيمان أعم من</a:t>
            </a:r>
            <a:r>
              <a:rPr lang="ar-SA" sz="2400" dirty="0" smtClean="0">
                <a:cs typeface="Simplified Arabic" pitchFamily="2" charset="-78"/>
              </a:rPr>
              <a:t> </a:t>
            </a:r>
            <a:r>
              <a:rPr lang="ar-EG" sz="2400" dirty="0" smtClean="0">
                <a:cs typeface="Simplified Arabic" pitchFamily="2" charset="-78"/>
              </a:rPr>
              <a:t>الإسلام؟ </a:t>
            </a:r>
            <a:r>
              <a:rPr lang="ar-EG" sz="2400" b="1" dirty="0" smtClean="0">
                <a:solidFill>
                  <a:srgbClr val="C00000"/>
                </a:solidFill>
                <a:cs typeface="Simplified Arabic" pitchFamily="2" charset="-78"/>
              </a:rPr>
              <a:t>أم</a:t>
            </a:r>
            <a:r>
              <a:rPr lang="ar-EG" sz="2400" dirty="0" smtClean="0">
                <a:cs typeface="Simplified Arabic" pitchFamily="2" charset="-78"/>
              </a:rPr>
              <a:t> الإسلام أعم من الإيمان؟.... الخ. </a:t>
            </a:r>
            <a:endParaRPr lang="en-US" sz="2400" dirty="0" smtClean="0">
              <a:cs typeface="Simplified Arabic" pitchFamily="2" charset="-78"/>
            </a:endParaRPr>
          </a:p>
          <a:p>
            <a:pPr algn="just" rtl="1"/>
            <a:r>
              <a:rPr lang="ar-EG" sz="2400" dirty="0" smtClean="0">
                <a:cs typeface="Simplified Arabic" pitchFamily="2" charset="-78"/>
              </a:rPr>
              <a:t>والذي يعنينا في هذا المبحث الإشارة إلى أقوال أهل السنة وأدلتهم، وإليك بيان ذلك.</a:t>
            </a:r>
            <a:endParaRPr lang="en-US" sz="2400" dirty="0" smtClean="0">
              <a:cs typeface="Simplified Arabic" pitchFamily="2" charset="-78"/>
            </a:endParaRPr>
          </a:p>
          <a:p>
            <a:pPr algn="just" rtl="1"/>
            <a:r>
              <a:rPr lang="ar-EG" sz="2400" dirty="0" smtClean="0">
                <a:cs typeface="Simplified Arabic" pitchFamily="2" charset="-78"/>
              </a:rPr>
              <a:t>اختلف أهل السنة في ذلك على قولين: </a:t>
            </a:r>
            <a:endParaRPr lang="en-US" sz="2400" dirty="0" smtClean="0">
              <a:cs typeface="Simplified Arabic" pitchFamily="2" charset="-78"/>
            </a:endParaRPr>
          </a:p>
          <a:p>
            <a:pPr algn="just" rtl="1"/>
            <a:r>
              <a:rPr lang="ar-EG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أحدهما: </a:t>
            </a:r>
            <a:r>
              <a:rPr lang="ar-EG" sz="2400" dirty="0" smtClean="0">
                <a:cs typeface="Simplified Arabic" pitchFamily="2" charset="-78"/>
              </a:rPr>
              <a:t>أن مسماهما يختلف على حسب الإفراد والاقتران. </a:t>
            </a:r>
            <a:endParaRPr lang="en-US" sz="2400" dirty="0" smtClean="0">
              <a:cs typeface="Simplified Arabic" pitchFamily="2" charset="-78"/>
            </a:endParaRPr>
          </a:p>
          <a:p>
            <a:pPr algn="just" rtl="1"/>
            <a:r>
              <a:rPr lang="ar-EG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والآخر</a:t>
            </a:r>
            <a:r>
              <a:rPr lang="ar-EG" sz="2400" dirty="0" smtClean="0">
                <a:solidFill>
                  <a:schemeClr val="accent6">
                    <a:lumMod val="25000"/>
                  </a:schemeClr>
                </a:solidFill>
                <a:cs typeface="Simplified Arabic" pitchFamily="2" charset="-78"/>
              </a:rPr>
              <a:t>: </a:t>
            </a:r>
            <a:r>
              <a:rPr lang="ar-EG" sz="2400" dirty="0" smtClean="0">
                <a:cs typeface="Simplified Arabic" pitchFamily="2" charset="-78"/>
              </a:rPr>
              <a:t>أن مسماهما واحد. </a:t>
            </a:r>
            <a:endParaRPr lang="en-US" sz="2400" dirty="0" smtClean="0">
              <a:cs typeface="Simplified Arabic" pitchFamily="2" charset="-78"/>
            </a:endParaRPr>
          </a:p>
          <a:p>
            <a:pPr algn="just" rtl="1"/>
            <a:r>
              <a:rPr lang="ar-EG" sz="2400" b="1" dirty="0" smtClean="0">
                <a:cs typeface="Simplified Arabic" pitchFamily="2" charset="-78"/>
              </a:rPr>
              <a:t>القول الأول: </a:t>
            </a:r>
            <a:r>
              <a:rPr lang="ar-EG" sz="2400" dirty="0" smtClean="0">
                <a:solidFill>
                  <a:srgbClr val="C00000"/>
                </a:solidFill>
                <a:cs typeface="Simplified Arabic" pitchFamily="2" charset="-78"/>
              </a:rPr>
              <a:t>أن مسماهما يختلف على حسب الإفراد والاقتران</a:t>
            </a:r>
            <a:r>
              <a:rPr lang="ar-SA" sz="2400" dirty="0" smtClean="0">
                <a:solidFill>
                  <a:srgbClr val="C00000"/>
                </a:solidFill>
                <a:cs typeface="Simplified Arabic" pitchFamily="2" charset="-78"/>
              </a:rPr>
              <a:t> </a:t>
            </a:r>
            <a:r>
              <a:rPr lang="ar-SA" sz="2400" dirty="0" smtClean="0">
                <a:cs typeface="Simplified Arabic" pitchFamily="2" charset="-78"/>
              </a:rPr>
              <a:t>:</a:t>
            </a:r>
            <a:endParaRPr lang="ar-SA" sz="2400" b="1" dirty="0" smtClean="0">
              <a:cs typeface="Simplified Arabic" pitchFamily="2" charset="-78"/>
            </a:endParaRPr>
          </a:p>
          <a:p>
            <a:pPr algn="just" rtl="1"/>
            <a:r>
              <a:rPr lang="ar-SA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وهو قول </a:t>
            </a:r>
            <a:r>
              <a:rPr lang="ar-EG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أكثر أهل السنة </a:t>
            </a:r>
            <a:r>
              <a:rPr lang="ar-SA" sz="2400" dirty="0" smtClean="0">
                <a:cs typeface="Simplified Arabic" pitchFamily="2" charset="-78"/>
              </a:rPr>
              <a:t>،</a:t>
            </a:r>
            <a:r>
              <a:rPr lang="ar-EG" sz="2400" dirty="0" smtClean="0">
                <a:cs typeface="Simplified Arabic" pitchFamily="2" charset="-78"/>
              </a:rPr>
              <a:t> </a:t>
            </a:r>
            <a:r>
              <a:rPr lang="ar-EG" sz="2400" b="1" dirty="0" smtClean="0">
                <a:cs typeface="Simplified Arabic" pitchFamily="2" charset="-78"/>
              </a:rPr>
              <a:t>وممن قال بذلك</a:t>
            </a:r>
            <a:r>
              <a:rPr lang="ar-SA" sz="2400" b="1" dirty="0" smtClean="0">
                <a:cs typeface="Simplified Arabic" pitchFamily="2" charset="-78"/>
              </a:rPr>
              <a:t> </a:t>
            </a:r>
            <a:r>
              <a:rPr lang="ar-SA" sz="2400" dirty="0" smtClean="0">
                <a:cs typeface="Simplified Arabic" pitchFamily="2" charset="-78"/>
              </a:rPr>
              <a:t>:</a:t>
            </a:r>
            <a:r>
              <a:rPr lang="ar-EG" sz="2400" dirty="0" smtClean="0">
                <a:cs typeface="Simplified Arabic" pitchFamily="2" charset="-78"/>
              </a:rPr>
              <a:t> 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ابن عباس والحسن البصري، ومحمد بن سيرين وأحمد بن حنبل، وأبو جعفر الباقر، وعبد الرحمن ابن مهدي، وابن معين، وأبو </a:t>
            </a:r>
            <a:r>
              <a:rPr lang="ar-EG" sz="2400" dirty="0" err="1" smtClean="0">
                <a:solidFill>
                  <a:srgbClr val="002060"/>
                </a:solidFill>
                <a:cs typeface="Simplified Arabic" pitchFamily="2" charset="-78"/>
              </a:rPr>
              <a:t>خيثمة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، والخطابي، وابن تيمية، وابن رجب </a:t>
            </a:r>
            <a:r>
              <a:rPr lang="ar-EG" sz="2400" dirty="0" smtClean="0">
                <a:cs typeface="Simplified Arabic" pitchFamily="2" charset="-78"/>
              </a:rPr>
              <a:t>وغيرهم </a:t>
            </a:r>
            <a:r>
              <a:rPr lang="ar-SA" sz="2400" dirty="0" smtClean="0">
                <a:cs typeface="Simplified Arabic" pitchFamily="2" charset="-78"/>
              </a:rPr>
              <a:t>.</a:t>
            </a:r>
            <a:endParaRPr lang="en-US" sz="2400" dirty="0" smtClean="0">
              <a:cs typeface="Simplified Arabic" pitchFamily="2" charset="-78"/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القول الأول: أن مسم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ى الإيمان والإسلام </a:t>
            </a:r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يختلف على حسب الإفراد والاقتران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وأدلته :</a:t>
            </a:r>
            <a:b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</a:b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من أبرز أدلتهم: </a:t>
            </a:r>
          </a:p>
          <a:p>
            <a:pPr algn="just" rtl="1"/>
            <a:r>
              <a:rPr lang="ar-SA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أولا : </a:t>
            </a:r>
            <a:r>
              <a:rPr lang="ar-EG" sz="2400" dirty="0" smtClean="0">
                <a:cs typeface="Simplified Arabic" pitchFamily="2" charset="-78"/>
              </a:rPr>
              <a:t>قوله تعالى : (</a:t>
            </a:r>
            <a:r>
              <a:rPr lang="ar-SA" sz="2400" dirty="0" smtClean="0">
                <a:cs typeface="Simplified Arabic" pitchFamily="2" charset="-78"/>
              </a:rPr>
              <a:t> 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قالت الأعراب آمنا قل لم تؤمنوا ولكن قولوا أسلمنا ولما يدخل الإيمان في قلوبكم وإن تطيعوا الله ورسوله لا </a:t>
            </a:r>
            <a:r>
              <a:rPr lang="ar-EG" sz="2400" dirty="0" err="1" smtClean="0">
                <a:solidFill>
                  <a:srgbClr val="002060"/>
                </a:solidFill>
                <a:cs typeface="Simplified Arabic" pitchFamily="2" charset="-78"/>
              </a:rPr>
              <a:t>يلتكم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 من أعمالكم شيئا). </a:t>
            </a:r>
            <a:r>
              <a:rPr lang="ar-EG" sz="2400" dirty="0" smtClean="0">
                <a:cs typeface="Simplified Arabic" pitchFamily="2" charset="-78"/>
              </a:rPr>
              <a:t>الآية: </a:t>
            </a:r>
            <a:endParaRPr lang="ar-SA" sz="2400" dirty="0" smtClean="0">
              <a:cs typeface="Simplified Arabic" pitchFamily="2" charset="-78"/>
            </a:endParaRP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 </a:t>
            </a:r>
            <a:r>
              <a:rPr lang="ar-EG" sz="2400" dirty="0" smtClean="0">
                <a:cs typeface="Simplified Arabic" pitchFamily="2" charset="-78"/>
              </a:rPr>
              <a:t>استدل أصحاب هذا القول بالآية </a:t>
            </a:r>
            <a:r>
              <a:rPr lang="ar-EG" sz="2400" dirty="0" smtClean="0">
                <a:solidFill>
                  <a:srgbClr val="FF3300"/>
                </a:solidFill>
                <a:cs typeface="Simplified Arabic" pitchFamily="2" charset="-78"/>
              </a:rPr>
              <a:t>على التفريق بين مسمى الإيمان </a:t>
            </a:r>
            <a:r>
              <a:rPr lang="ar-SA" sz="2400" dirty="0" smtClean="0">
                <a:solidFill>
                  <a:srgbClr val="FF3300"/>
                </a:solidFill>
                <a:cs typeface="Simplified Arabic" pitchFamily="2" charset="-78"/>
              </a:rPr>
              <a:t>و</a:t>
            </a:r>
            <a:r>
              <a:rPr lang="ar-EG" sz="2400" dirty="0" smtClean="0">
                <a:solidFill>
                  <a:srgbClr val="FF3300"/>
                </a:solidFill>
                <a:cs typeface="Simplified Arabic" pitchFamily="2" charset="-78"/>
              </a:rPr>
              <a:t>الإسلام عند الاقتران</a:t>
            </a:r>
            <a:r>
              <a:rPr lang="ar-EG" sz="2400" dirty="0" smtClean="0">
                <a:cs typeface="Simplified Arabic" pitchFamily="2" charset="-78"/>
              </a:rPr>
              <a:t>، فقالوا إن هذه الآية أثبتت لهم الإسلام ونفت عنهم الإيمان </a:t>
            </a:r>
            <a:r>
              <a:rPr lang="ar-EG" sz="2400" b="1" dirty="0" smtClean="0">
                <a:cs typeface="Simplified Arabic" pitchFamily="2" charset="-78"/>
              </a:rPr>
              <a:t>مما يدل على أن مرتبة الإيمان أعلى</a:t>
            </a:r>
            <a:r>
              <a:rPr lang="ar-EG" sz="2400" dirty="0" smtClean="0">
                <a:cs typeface="Simplified Arabic" pitchFamily="2" charset="-78"/>
              </a:rPr>
              <a:t> واستدلوا </a:t>
            </a:r>
            <a:r>
              <a:rPr lang="ar-EG" sz="2400" dirty="0" err="1" smtClean="0">
                <a:cs typeface="Simplified Arabic" pitchFamily="2" charset="-78"/>
              </a:rPr>
              <a:t>بها</a:t>
            </a:r>
            <a:r>
              <a:rPr lang="ar-EG" sz="2400" dirty="0" smtClean="0">
                <a:cs typeface="Simplified Arabic" pitchFamily="2" charset="-78"/>
              </a:rPr>
              <a:t> على أن الإسلام المثبت يثابون عليه وهذا أحد القولين في تفسير هذه الآية </a:t>
            </a:r>
            <a:r>
              <a:rPr lang="ar-SA" sz="2400" dirty="0" smtClean="0">
                <a:cs typeface="Simplified Arabic" pitchFamily="2" charset="-78"/>
              </a:rPr>
              <a:t>، </a:t>
            </a:r>
            <a:r>
              <a:rPr lang="ar-EG" sz="2400" b="1" dirty="0" smtClean="0">
                <a:cs typeface="Simplified Arabic" pitchFamily="2" charset="-78"/>
              </a:rPr>
              <a:t>يقول </a:t>
            </a:r>
            <a:r>
              <a:rPr lang="ar-EG" sz="2400" b="1" dirty="0" smtClean="0">
                <a:solidFill>
                  <a:srgbClr val="C00000"/>
                </a:solidFill>
                <a:cs typeface="Simplified Arabic" pitchFamily="2" charset="-78"/>
              </a:rPr>
              <a:t>ابن تيمية </a:t>
            </a:r>
            <a:r>
              <a:rPr lang="ar-SA" sz="2400" dirty="0" smtClean="0">
                <a:solidFill>
                  <a:srgbClr val="C00000"/>
                </a:solidFill>
                <a:cs typeface="Simplified Arabic" pitchFamily="2" charset="-78"/>
              </a:rPr>
              <a:t>: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</a:t>
            </a:r>
            <a:r>
              <a:rPr lang="ar-EG" sz="2400" dirty="0" smtClean="0">
                <a:cs typeface="Simplified Arabic" pitchFamily="2" charset="-78"/>
              </a:rPr>
              <a:t>(</a:t>
            </a:r>
            <a:r>
              <a:rPr lang="ar-SA" sz="2400" dirty="0" smtClean="0">
                <a:cs typeface="Simplified Arabic" pitchFamily="2" charset="-78"/>
              </a:rPr>
              <a:t> </a:t>
            </a:r>
            <a:r>
              <a:rPr lang="ar-EG" sz="2400" dirty="0" smtClean="0">
                <a:cs typeface="Simplified Arabic" pitchFamily="2" charset="-78"/>
              </a:rPr>
              <a:t>والدليل على أن الإسلام المذكور في الآية هو إسلام يثابون عليه وأنهم ليسوا منافقين، قوله: (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وإن تطيعوا الله ورسوله لا </a:t>
            </a:r>
            <a:r>
              <a:rPr lang="ar-EG" sz="2400" dirty="0" err="1" smtClean="0">
                <a:solidFill>
                  <a:srgbClr val="002060"/>
                </a:solidFill>
                <a:cs typeface="Simplified Arabic" pitchFamily="2" charset="-78"/>
              </a:rPr>
              <a:t>يلتكم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 من أعمالكم شيئاً</a:t>
            </a:r>
            <a:r>
              <a:rPr lang="ar-EG" sz="2400" dirty="0" smtClean="0">
                <a:cs typeface="Simplified Arabic" pitchFamily="2" charset="-78"/>
              </a:rPr>
              <a:t>) فدل على أنهم إذا أطاعوا الله ورسوله مع هذا الإسلام، آجرهم الله على الطاعة، والمنافق عمله </a:t>
            </a:r>
            <a:r>
              <a:rPr lang="ar-EG" sz="2400" dirty="0" err="1" smtClean="0">
                <a:cs typeface="Simplified Arabic" pitchFamily="2" charset="-78"/>
              </a:rPr>
              <a:t>حابط</a:t>
            </a:r>
            <a:r>
              <a:rPr lang="ar-EG" sz="2400" dirty="0" smtClean="0">
                <a:cs typeface="Simplified Arabic" pitchFamily="2" charset="-78"/>
              </a:rPr>
              <a:t> في الآخرة</a:t>
            </a:r>
            <a:r>
              <a:rPr lang="en-US" sz="2400" dirty="0" smtClean="0">
                <a:cs typeface="Simplified Arabic" pitchFamily="2" charset="-78"/>
              </a:rPr>
              <a:t>  </a:t>
            </a:r>
            <a:r>
              <a:rPr lang="ar-SA" sz="2400" dirty="0" smtClean="0">
                <a:cs typeface="Simplified Arabic" pitchFamily="2" charset="-78"/>
              </a:rPr>
              <a:t>).</a:t>
            </a:r>
            <a:endParaRPr lang="ar-SA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القول الأول: أن مسم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ى الإيمان والإسلام </a:t>
            </a:r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يختلف على حسب الإفراد والاقتران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وأدلته :</a:t>
            </a: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dirty="0" smtClean="0">
                <a:cs typeface="Simplified Arabic" pitchFamily="2" charset="-78"/>
              </a:rPr>
              <a:t>    </a:t>
            </a:r>
            <a:r>
              <a:rPr lang="ar-EG" sz="2400" dirty="0" smtClean="0">
                <a:cs typeface="Simplified Arabic" pitchFamily="2" charset="-78"/>
              </a:rPr>
              <a:t>فقوله: (</a:t>
            </a:r>
            <a:r>
              <a:rPr lang="ar-EG" sz="2400" b="1" dirty="0" smtClean="0">
                <a:solidFill>
                  <a:srgbClr val="002060"/>
                </a:solidFill>
                <a:cs typeface="Simplified Arabic" pitchFamily="2" charset="-78"/>
              </a:rPr>
              <a:t>ولما يدخل الإيمان في قلوبكم</a:t>
            </a:r>
            <a:r>
              <a:rPr lang="ar-EG" sz="2400" dirty="0" smtClean="0">
                <a:cs typeface="Simplified Arabic" pitchFamily="2" charset="-78"/>
              </a:rPr>
              <a:t>) </a:t>
            </a:r>
            <a:r>
              <a:rPr lang="ar-SA" sz="2400" dirty="0" smtClean="0">
                <a:cs typeface="Simplified Arabic" pitchFamily="2" charset="-78"/>
              </a:rPr>
              <a:t> :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 </a:t>
            </a:r>
            <a:r>
              <a:rPr lang="ar-EG" sz="2400" dirty="0" smtClean="0">
                <a:cs typeface="Simplified Arabic" pitchFamily="2" charset="-78"/>
              </a:rPr>
              <a:t>يدل على أن دخول الإيمان منتظر منهم، فإن الذي يدخل في الإسلام ابتداء</a:t>
            </a:r>
            <a:r>
              <a:rPr lang="ar-SA" sz="2400" dirty="0" smtClean="0">
                <a:cs typeface="Simplified Arabic" pitchFamily="2" charset="-78"/>
              </a:rPr>
              <a:t>ا</a:t>
            </a:r>
            <a:r>
              <a:rPr lang="ar-EG" sz="2400" dirty="0" smtClean="0">
                <a:cs typeface="Simplified Arabic" pitchFamily="2" charset="-78"/>
              </a:rPr>
              <a:t>، لا يكون قد حصل في قلبه الإيمان ولكنه يحصل فيما بعد.. ولهذا كان عامة الذين أسلموا رغبة ورهبة دخل الإيمان في قلوبهم بعد ذلك، وقوله: (</a:t>
            </a:r>
            <a:r>
              <a:rPr lang="ar-EG" sz="2400" b="1" dirty="0" smtClean="0">
                <a:solidFill>
                  <a:srgbClr val="002060"/>
                </a:solidFill>
                <a:cs typeface="Simplified Arabic" pitchFamily="2" charset="-78"/>
              </a:rPr>
              <a:t>ولكن قولوا أسلمنا</a:t>
            </a:r>
            <a:r>
              <a:rPr lang="ar-EG" sz="2400" dirty="0" smtClean="0">
                <a:cs typeface="Simplified Arabic" pitchFamily="2" charset="-78"/>
              </a:rPr>
              <a:t>) أمر</a:t>
            </a:r>
            <a:r>
              <a:rPr lang="ar-SA" sz="2400" dirty="0" smtClean="0">
                <a:cs typeface="Simplified Arabic" pitchFamily="2" charset="-78"/>
              </a:rPr>
              <a:t> ل</a:t>
            </a:r>
            <a:r>
              <a:rPr lang="ar-EG" sz="2400" dirty="0" smtClean="0">
                <a:cs typeface="Simplified Arabic" pitchFamily="2" charset="-78"/>
              </a:rPr>
              <a:t>هم بأن يقولوا ذلك، والمنافق لا يؤمر بشيء)</a:t>
            </a:r>
            <a:r>
              <a:rPr lang="ar-SA" sz="2400" dirty="0" smtClean="0">
                <a:cs typeface="Simplified Arabic" pitchFamily="2" charset="-78"/>
              </a:rPr>
              <a:t>.</a:t>
            </a:r>
            <a:r>
              <a:rPr lang="ar-EG" sz="2400" dirty="0" smtClean="0">
                <a:cs typeface="Simplified Arabic" pitchFamily="2" charset="-78"/>
              </a:rPr>
              <a:t> </a:t>
            </a:r>
            <a:endParaRPr lang="en-US" sz="2400" dirty="0" smtClean="0">
              <a:cs typeface="Simplified Arabic" pitchFamily="2" charset="-78"/>
            </a:endParaRPr>
          </a:p>
          <a:p>
            <a:pPr algn="just" rtl="1"/>
            <a:r>
              <a:rPr lang="ar-SA" sz="2000" b="1" dirty="0" smtClean="0">
                <a:cs typeface="Simplified Arabic" pitchFamily="2" charset="-78"/>
              </a:rPr>
              <a:t>    ـ </a:t>
            </a:r>
            <a:r>
              <a:rPr lang="ar-EG" sz="2000" b="1" u="sng" dirty="0" smtClean="0">
                <a:cs typeface="Simplified Arabic" pitchFamily="2" charset="-78"/>
              </a:rPr>
              <a:t>أيضاً </a:t>
            </a:r>
            <a:r>
              <a:rPr lang="ar-EG" sz="2000" b="1" u="sng" dirty="0" err="1" smtClean="0">
                <a:cs typeface="Simplified Arabic" pitchFamily="2" charset="-78"/>
              </a:rPr>
              <a:t>ن</a:t>
            </a:r>
            <a:r>
              <a:rPr lang="ar-SA" sz="2000" b="1" u="sng" dirty="0" smtClean="0">
                <a:cs typeface="Simplified Arabic" pitchFamily="2" charset="-78"/>
              </a:rPr>
              <a:t>َ</a:t>
            </a:r>
            <a:r>
              <a:rPr lang="ar-EG" sz="2000" b="1" u="sng" dirty="0" smtClean="0">
                <a:cs typeface="Simplified Arabic" pitchFamily="2" charset="-78"/>
              </a:rPr>
              <a:t>ف</a:t>
            </a:r>
            <a:r>
              <a:rPr lang="ar-SA" sz="2000" b="1" u="sng" dirty="0" smtClean="0">
                <a:cs typeface="Simplified Arabic" pitchFamily="2" charset="-78"/>
              </a:rPr>
              <a:t>ْ</a:t>
            </a:r>
            <a:r>
              <a:rPr lang="ar-EG" sz="2000" b="1" u="sng" dirty="0" smtClean="0">
                <a:cs typeface="Simplified Arabic" pitchFamily="2" charset="-78"/>
              </a:rPr>
              <a:t>ي</a:t>
            </a:r>
            <a:r>
              <a:rPr lang="ar-SA" sz="2000" b="1" u="sng" dirty="0" smtClean="0">
                <a:cs typeface="Simplified Arabic" pitchFamily="2" charset="-78"/>
              </a:rPr>
              <a:t>ُ</a:t>
            </a:r>
            <a:r>
              <a:rPr lang="ar-EG" sz="2000" b="1" u="sng" dirty="0" smtClean="0">
                <a:cs typeface="Simplified Arabic" pitchFamily="2" charset="-78"/>
              </a:rPr>
              <a:t> الإيمان هنا عنهم من جنس قوله - صلى الله عليه وسلم -: </a:t>
            </a:r>
            <a:endParaRPr lang="ar-SA" sz="2000" b="1" u="sng" dirty="0" smtClean="0">
              <a:cs typeface="Simplified Arabic" pitchFamily="2" charset="-78"/>
            </a:endParaRP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  </a:t>
            </a:r>
            <a:r>
              <a:rPr lang="ar-EG" sz="2400" dirty="0" smtClean="0">
                <a:cs typeface="Simplified Arabic" pitchFamily="2" charset="-78"/>
              </a:rPr>
              <a:t>(</a:t>
            </a:r>
            <a:r>
              <a:rPr lang="ar-EG" sz="2400" b="1" dirty="0" smtClean="0">
                <a:solidFill>
                  <a:srgbClr val="002060"/>
                </a:solidFill>
                <a:cs typeface="Simplified Arabic" pitchFamily="2" charset="-78"/>
              </a:rPr>
              <a:t>لا يزني الزاني حين يزني وهو مؤمن</a:t>
            </a:r>
            <a:r>
              <a:rPr lang="ar-EG" sz="2400" dirty="0" smtClean="0">
                <a:cs typeface="Simplified Arabic" pitchFamily="2" charset="-78"/>
              </a:rPr>
              <a:t>) </a:t>
            </a:r>
            <a:r>
              <a:rPr lang="ar-SA" sz="2400" dirty="0" smtClean="0">
                <a:cs typeface="Simplified Arabic" pitchFamily="2" charset="-78"/>
              </a:rPr>
              <a:t>.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 </a:t>
            </a:r>
            <a:r>
              <a:rPr lang="ar-EG" sz="2400" dirty="0" smtClean="0">
                <a:cs typeface="Simplified Arabic" pitchFamily="2" charset="-78"/>
              </a:rPr>
              <a:t>وقوله (</a:t>
            </a:r>
            <a:r>
              <a:rPr lang="ar-EG" sz="2400" b="1" dirty="0" smtClean="0">
                <a:solidFill>
                  <a:srgbClr val="002060"/>
                </a:solidFill>
                <a:cs typeface="Simplified Arabic" pitchFamily="2" charset="-78"/>
              </a:rPr>
              <a:t>لا يؤمن أحدكم حتى يحب لأخيه ما يحبه لنفسه</a:t>
            </a:r>
            <a:r>
              <a:rPr lang="ar-EG" sz="2400" dirty="0" smtClean="0">
                <a:cs typeface="Simplified Arabic" pitchFamily="2" charset="-78"/>
              </a:rPr>
              <a:t>) ونحوه</a:t>
            </a:r>
            <a:r>
              <a:rPr lang="ar-SA" sz="2400" dirty="0" smtClean="0">
                <a:cs typeface="Simplified Arabic" pitchFamily="2" charset="-78"/>
              </a:rPr>
              <a:t> :</a:t>
            </a:r>
            <a:r>
              <a:rPr lang="ar-EG" sz="2400" dirty="0" smtClean="0">
                <a:cs typeface="Simplified Arabic" pitchFamily="2" charset="-78"/>
              </a:rPr>
              <a:t> أي أن </a:t>
            </a:r>
            <a:r>
              <a:rPr lang="ar-EG" sz="2400" dirty="0" smtClean="0">
                <a:solidFill>
                  <a:srgbClr val="C00000"/>
                </a:solidFill>
                <a:cs typeface="Simplified Arabic" pitchFamily="2" charset="-78"/>
              </a:rPr>
              <a:t>المنفى هنا هو</a:t>
            </a:r>
            <a:r>
              <a:rPr lang="ar-EG" sz="2400" dirty="0" smtClean="0">
                <a:cs typeface="Simplified Arabic" pitchFamily="2" charset="-78"/>
              </a:rPr>
              <a:t> الإيمان الواجب </a:t>
            </a:r>
            <a:r>
              <a:rPr lang="ar-EG" sz="2400" dirty="0" smtClean="0">
                <a:solidFill>
                  <a:srgbClr val="C00000"/>
                </a:solidFill>
                <a:cs typeface="Simplified Arabic" pitchFamily="2" charset="-78"/>
              </a:rPr>
              <a:t>وليس أصل الإيمان </a:t>
            </a:r>
            <a:r>
              <a:rPr lang="ar-EG" sz="2400" dirty="0" smtClean="0">
                <a:cs typeface="Simplified Arabic" pitchFamily="2" charset="-78"/>
              </a:rPr>
              <a:t>(فكذلك الأعراب) في هذه الآية </a:t>
            </a:r>
            <a:r>
              <a:rPr lang="ar-EG" sz="2400" dirty="0" smtClean="0">
                <a:solidFill>
                  <a:srgbClr val="C00000"/>
                </a:solidFill>
                <a:cs typeface="Simplified Arabic" pitchFamily="2" charset="-78"/>
              </a:rPr>
              <a:t>لم يأتوا بالإيمان الواجب </a:t>
            </a:r>
            <a:r>
              <a:rPr lang="ar-EG" sz="2400" b="1" dirty="0" smtClean="0">
                <a:cs typeface="Simplified Arabic" pitchFamily="2" charset="-78"/>
              </a:rPr>
              <a:t>فنفى عنهم ذلك </a:t>
            </a:r>
            <a:r>
              <a:rPr lang="ar-EG" sz="2400" dirty="0" smtClean="0">
                <a:cs typeface="Simplified Arabic" pitchFamily="2" charset="-78"/>
              </a:rPr>
              <a:t>وإن كانوا مسلمين معهم من الإيمان ما يثابون عليه </a:t>
            </a:r>
            <a:r>
              <a:rPr lang="ar-SA" sz="2400" dirty="0" smtClean="0">
                <a:cs typeface="Simplified Arabic" pitchFamily="2" charset="-78"/>
              </a:rPr>
              <a:t>.</a:t>
            </a:r>
            <a:endParaRPr lang="en-US" sz="2400" dirty="0" smtClean="0">
              <a:cs typeface="Simplified Arabic" pitchFamily="2" charset="-78"/>
            </a:endParaRPr>
          </a:p>
          <a:p>
            <a:endParaRPr lang="en-US" sz="2400" dirty="0" smtClean="0">
              <a:cs typeface="Simplified Arabic" pitchFamily="2" charset="-78"/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القول الأول: أن مسم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ى الإيمان والإسلام </a:t>
            </a:r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يختلف على حسب الإفراد والاقتران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وأدلته :</a:t>
            </a: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dirty="0" smtClean="0">
                <a:solidFill>
                  <a:srgbClr val="C00000"/>
                </a:solidFill>
                <a:cs typeface="Simplified Arabic" pitchFamily="2" charset="-78"/>
              </a:rPr>
              <a:t>   </a:t>
            </a:r>
            <a:r>
              <a:rPr lang="ar-EG" sz="2400" dirty="0" smtClean="0">
                <a:solidFill>
                  <a:srgbClr val="C00000"/>
                </a:solidFill>
                <a:cs typeface="Simplified Arabic" pitchFamily="2" charset="-78"/>
              </a:rPr>
              <a:t>ويقول ابن كثير</a:t>
            </a:r>
            <a:r>
              <a:rPr lang="ar-EG" sz="2400" dirty="0" smtClean="0">
                <a:cs typeface="Simplified Arabic" pitchFamily="2" charset="-78"/>
              </a:rPr>
              <a:t>: (</a:t>
            </a:r>
            <a:r>
              <a:rPr lang="ar-SA" sz="2400" dirty="0" smtClean="0">
                <a:cs typeface="Simplified Arabic" pitchFamily="2" charset="-78"/>
              </a:rPr>
              <a:t> 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استفيد من هذه الآية </a:t>
            </a:r>
            <a:r>
              <a:rPr lang="ar-EG" sz="2400" b="1" u="sng" dirty="0" smtClean="0">
                <a:solidFill>
                  <a:srgbClr val="002060"/>
                </a:solidFill>
                <a:cs typeface="Simplified Arabic" pitchFamily="2" charset="-78"/>
              </a:rPr>
              <a:t>أن الإيمان أخص من الإسلام</a:t>
            </a:r>
            <a:r>
              <a:rPr lang="ar-SA" sz="2400" b="1" u="sng" dirty="0" smtClean="0">
                <a:solidFill>
                  <a:srgbClr val="002060"/>
                </a:solidFill>
                <a:cs typeface="Simplified Arabic" pitchFamily="2" charset="-78"/>
              </a:rPr>
              <a:t> </a:t>
            </a:r>
            <a:r>
              <a:rPr lang="ar-SA" sz="2400" dirty="0" smtClean="0">
                <a:solidFill>
                  <a:srgbClr val="002060"/>
                </a:solidFill>
                <a:cs typeface="Simplified Arabic" pitchFamily="2" charset="-78"/>
              </a:rPr>
              <a:t>، 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 كما هو مذهب أهل السنة والجماعة</a:t>
            </a:r>
            <a:r>
              <a:rPr lang="ar-EG" sz="2400" dirty="0" smtClean="0">
                <a:cs typeface="Simplified Arabic" pitchFamily="2" charset="-78"/>
              </a:rPr>
              <a:t>...) </a:t>
            </a:r>
            <a:r>
              <a:rPr lang="ar-SA" sz="2400" dirty="0" smtClean="0">
                <a:cs typeface="Simplified Arabic" pitchFamily="2" charset="-78"/>
              </a:rPr>
              <a:t>.</a:t>
            </a:r>
          </a:p>
          <a:p>
            <a:pPr algn="just" rtl="1"/>
            <a:r>
              <a:rPr lang="ar-SA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ثانيا : </a:t>
            </a:r>
            <a:r>
              <a:rPr lang="ar-SA" sz="2400" dirty="0" err="1" smtClean="0">
                <a:cs typeface="Simplified Arabic" pitchFamily="2" charset="-78"/>
              </a:rPr>
              <a:t>ع</a:t>
            </a:r>
            <a:r>
              <a:rPr lang="ar-EG" sz="2400" dirty="0" smtClean="0">
                <a:cs typeface="Simplified Arabic" pitchFamily="2" charset="-78"/>
              </a:rPr>
              <a:t>ن عامر بن سعد، عن أبيه أن النبي - صلى الله عليه وسلم - </a:t>
            </a:r>
            <a:r>
              <a:rPr lang="ar-EG" sz="2400" dirty="0" smtClean="0">
                <a:solidFill>
                  <a:srgbClr val="C00000"/>
                </a:solidFill>
                <a:cs typeface="Simplified Arabic" pitchFamily="2" charset="-78"/>
              </a:rPr>
              <a:t>أعطى رجالاً ولم يعط رجلاً فقلت يا رسول الله: </a:t>
            </a:r>
            <a:r>
              <a:rPr lang="ar-EG" sz="2400" dirty="0" err="1" smtClean="0">
                <a:solidFill>
                  <a:srgbClr val="C00000"/>
                </a:solidFill>
                <a:cs typeface="Simplified Arabic" pitchFamily="2" charset="-78"/>
              </a:rPr>
              <a:t>أ</a:t>
            </a:r>
            <a:r>
              <a:rPr lang="ar-SA" sz="2400" dirty="0" smtClean="0">
                <a:solidFill>
                  <a:srgbClr val="C00000"/>
                </a:solidFill>
                <a:cs typeface="Simplified Arabic" pitchFamily="2" charset="-78"/>
              </a:rPr>
              <a:t>َ</a:t>
            </a:r>
            <a:r>
              <a:rPr lang="ar-EG" sz="2400" dirty="0" err="1" smtClean="0">
                <a:solidFill>
                  <a:srgbClr val="C00000"/>
                </a:solidFill>
                <a:cs typeface="Simplified Arabic" pitchFamily="2" charset="-78"/>
              </a:rPr>
              <a:t>عطيت</a:t>
            </a:r>
            <a:r>
              <a:rPr lang="ar-SA" sz="2400" dirty="0" smtClean="0">
                <a:solidFill>
                  <a:srgbClr val="C00000"/>
                </a:solidFill>
                <a:cs typeface="Simplified Arabic" pitchFamily="2" charset="-78"/>
              </a:rPr>
              <a:t>َ</a:t>
            </a:r>
            <a:r>
              <a:rPr lang="ar-EG" sz="2400" dirty="0" smtClean="0">
                <a:solidFill>
                  <a:srgbClr val="C00000"/>
                </a:solidFill>
                <a:cs typeface="Simplified Arabic" pitchFamily="2" charset="-78"/>
              </a:rPr>
              <a:t> فلاناً وتركت</a:t>
            </a:r>
            <a:r>
              <a:rPr lang="ar-SA" sz="2400" dirty="0" smtClean="0">
                <a:solidFill>
                  <a:srgbClr val="C00000"/>
                </a:solidFill>
                <a:cs typeface="Simplified Arabic" pitchFamily="2" charset="-78"/>
              </a:rPr>
              <a:t>َ</a:t>
            </a:r>
            <a:r>
              <a:rPr lang="ar-EG" sz="2400" dirty="0" smtClean="0">
                <a:solidFill>
                  <a:srgbClr val="C00000"/>
                </a:solidFill>
                <a:cs typeface="Simplified Arabic" pitchFamily="2" charset="-78"/>
              </a:rPr>
              <a:t> فلاناً لم تعطه، وهو مؤمن</a:t>
            </a:r>
            <a:r>
              <a:rPr lang="ar-EG" sz="2400" dirty="0" smtClean="0">
                <a:cs typeface="Simplified Arabic" pitchFamily="2" charset="-78"/>
              </a:rPr>
              <a:t>!! فقال النبي - صلى الله عليه وسلم -: </a:t>
            </a:r>
            <a:endParaRPr lang="ar-SA" sz="2400" dirty="0" smtClean="0">
              <a:cs typeface="Simplified Arabic" pitchFamily="2" charset="-78"/>
            </a:endParaRP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</a:t>
            </a:r>
            <a:r>
              <a:rPr lang="ar-EG" sz="2400" dirty="0" smtClean="0">
                <a:cs typeface="Simplified Arabic" pitchFamily="2" charset="-78"/>
              </a:rPr>
              <a:t>(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أو هو مسلم</a:t>
            </a:r>
            <a:r>
              <a:rPr lang="ar-EG" sz="2400" dirty="0" smtClean="0">
                <a:cs typeface="Simplified Arabic" pitchFamily="2" charset="-78"/>
              </a:rPr>
              <a:t>) قال: فأعدتها ثلاثاً وهو يقول: (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أو مسلم</a:t>
            </a:r>
            <a:r>
              <a:rPr lang="ar-EG" sz="2400" dirty="0" smtClean="0">
                <a:cs typeface="Simplified Arabic" pitchFamily="2" charset="-78"/>
              </a:rPr>
              <a:t>). </a:t>
            </a:r>
            <a:endParaRPr lang="en-US" sz="2400" dirty="0" smtClean="0">
              <a:cs typeface="Simplified Arabic" pitchFamily="2" charset="-78"/>
            </a:endParaRP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</a:t>
            </a:r>
            <a:r>
              <a:rPr lang="ar-EG" sz="2400" dirty="0" smtClean="0">
                <a:cs typeface="Simplified Arabic" pitchFamily="2" charset="-78"/>
              </a:rPr>
              <a:t>ثم قال: (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إني لأعطى رجالاً، وأمنع رجالاً </a:t>
            </a:r>
            <a:r>
              <a:rPr lang="ar-EG" sz="2400" dirty="0" err="1" smtClean="0">
                <a:solidFill>
                  <a:srgbClr val="002060"/>
                </a:solidFill>
                <a:cs typeface="Simplified Arabic" pitchFamily="2" charset="-78"/>
              </a:rPr>
              <a:t>أ</a:t>
            </a:r>
            <a:r>
              <a:rPr lang="ar-SA" sz="2400" dirty="0" smtClean="0">
                <a:solidFill>
                  <a:srgbClr val="002060"/>
                </a:solidFill>
                <a:cs typeface="Simplified Arabic" pitchFamily="2" charset="-78"/>
              </a:rPr>
              <a:t>َ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حب</a:t>
            </a:r>
            <a:r>
              <a:rPr lang="ar-SA" sz="2400" dirty="0" smtClean="0">
                <a:solidFill>
                  <a:srgbClr val="002060"/>
                </a:solidFill>
                <a:cs typeface="Simplified Arabic" pitchFamily="2" charset="-78"/>
              </a:rPr>
              <a:t>َّ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 إلي منهم مخافة أن يكبوا في النار على وجوههم</a:t>
            </a:r>
            <a:r>
              <a:rPr lang="ar-EG" sz="2400" dirty="0" smtClean="0">
                <a:cs typeface="Simplified Arabic" pitchFamily="2" charset="-78"/>
              </a:rPr>
              <a:t>) - أو قال (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على </a:t>
            </a:r>
            <a:r>
              <a:rPr lang="ar-EG" sz="2400" dirty="0" err="1" smtClean="0">
                <a:solidFill>
                  <a:srgbClr val="002060"/>
                </a:solidFill>
                <a:cs typeface="Simplified Arabic" pitchFamily="2" charset="-78"/>
              </a:rPr>
              <a:t>مناخرهم</a:t>
            </a:r>
            <a:r>
              <a:rPr lang="ar-EG" sz="2400" dirty="0" smtClean="0">
                <a:cs typeface="Simplified Arabic" pitchFamily="2" charset="-78"/>
              </a:rPr>
              <a:t>). </a:t>
            </a:r>
            <a:endParaRPr lang="en-US" sz="2400" dirty="0" smtClean="0">
              <a:cs typeface="Simplified Arabic" pitchFamily="2" charset="-78"/>
            </a:endParaRP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</a:t>
            </a:r>
            <a:r>
              <a:rPr lang="ar-EG" sz="2400" dirty="0" smtClean="0">
                <a:cs typeface="Simplified Arabic" pitchFamily="2" charset="-78"/>
              </a:rPr>
              <a:t>يقول </a:t>
            </a:r>
            <a:r>
              <a:rPr lang="ar-EG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ابن أبي العز الحنفي </a:t>
            </a:r>
            <a:r>
              <a:rPr lang="ar-EG" sz="2400" dirty="0" smtClean="0">
                <a:cs typeface="Simplified Arabic" pitchFamily="2" charset="-78"/>
              </a:rPr>
              <a:t>تعليقاً على هذا الحديث: </a:t>
            </a:r>
            <a:endParaRPr lang="ar-SA" sz="2400" dirty="0" smtClean="0">
              <a:cs typeface="Simplified Arabic" pitchFamily="2" charset="-78"/>
            </a:endParaRP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</a:t>
            </a:r>
            <a:r>
              <a:rPr lang="ar-EG" sz="2400" dirty="0" smtClean="0">
                <a:cs typeface="Simplified Arabic" pitchFamily="2" charset="-78"/>
              </a:rPr>
              <a:t>(</a:t>
            </a:r>
            <a:r>
              <a:rPr lang="ar-EG" sz="2400" dirty="0" smtClean="0">
                <a:solidFill>
                  <a:srgbClr val="C00000"/>
                </a:solidFill>
                <a:cs typeface="Simplified Arabic" pitchFamily="2" charset="-78"/>
              </a:rPr>
              <a:t>فأثبت له الإسلام، وتوقف في اسم الإيمان، فمن قال: هما سواء كان مخالفاً</a:t>
            </a:r>
            <a:r>
              <a:rPr lang="ar-EG" sz="2400" dirty="0" smtClean="0">
                <a:cs typeface="Simplified Arabic" pitchFamily="2" charset="-78"/>
              </a:rPr>
              <a:t>).</a:t>
            </a:r>
            <a:endParaRPr lang="ar-SA" sz="2400" dirty="0" smtClean="0">
              <a:cs typeface="Simplified Arabic" pitchFamily="2" charset="-78"/>
            </a:endParaRPr>
          </a:p>
          <a:p>
            <a:pPr algn="just" rtl="1"/>
            <a:r>
              <a:rPr lang="ar-EG" sz="2400" dirty="0" smtClean="0">
                <a:cs typeface="Simplified Arabic" pitchFamily="2" charset="-78"/>
              </a:rPr>
              <a:t> </a:t>
            </a:r>
            <a:endParaRPr lang="en-US" sz="2400" dirty="0" smtClean="0">
              <a:cs typeface="Simplified Arabic" pitchFamily="2" charset="-78"/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القول الأول: أن مسم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ى الإيمان والإسلام </a:t>
            </a:r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يختلف على حسب الإفراد والاقتران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وأدلته :</a:t>
            </a: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ثالثا :</a:t>
            </a:r>
            <a:r>
              <a:rPr lang="ar-SA" sz="2400" b="1" u="sng" dirty="0" smtClean="0">
                <a:cs typeface="Simplified Arabic" pitchFamily="2" charset="-78"/>
              </a:rPr>
              <a:t> </a:t>
            </a:r>
            <a:r>
              <a:rPr lang="ar-EG" sz="2400" b="1" u="sng" dirty="0" smtClean="0">
                <a:cs typeface="Simplified Arabic" pitchFamily="2" charset="-78"/>
              </a:rPr>
              <a:t>ومن أدلتهم الكلية على التفريق بينهما قولهم: </a:t>
            </a:r>
            <a:r>
              <a:rPr lang="ar-EG" sz="2400" dirty="0" smtClean="0">
                <a:cs typeface="Simplified Arabic" pitchFamily="2" charset="-78"/>
              </a:rPr>
              <a:t>(</a:t>
            </a:r>
            <a:r>
              <a:rPr lang="ar-EG" sz="2400" dirty="0" smtClean="0">
                <a:solidFill>
                  <a:srgbClr val="C00000"/>
                </a:solidFill>
                <a:cs typeface="Simplified Arabic" pitchFamily="2" charset="-78"/>
              </a:rPr>
              <a:t>إن الله جعل اسم</a:t>
            </a:r>
            <a:r>
              <a:rPr lang="ar-SA" sz="2400" dirty="0" smtClean="0">
                <a:solidFill>
                  <a:srgbClr val="C00000"/>
                </a:solidFill>
                <a:cs typeface="Simplified Arabic" pitchFamily="2" charset="-78"/>
              </a:rPr>
              <a:t>َ</a:t>
            </a:r>
            <a:r>
              <a:rPr lang="ar-EG" sz="2400" dirty="0" smtClean="0">
                <a:solidFill>
                  <a:srgbClr val="C00000"/>
                </a:solidFill>
                <a:cs typeface="Simplified Arabic" pitchFamily="2" charset="-78"/>
              </a:rPr>
              <a:t> المؤمن</a:t>
            </a:r>
            <a:r>
              <a:rPr lang="ar-SA" sz="2400" dirty="0" smtClean="0">
                <a:solidFill>
                  <a:srgbClr val="C00000"/>
                </a:solidFill>
                <a:cs typeface="Simplified Arabic" pitchFamily="2" charset="-78"/>
              </a:rPr>
              <a:t>ِ</a:t>
            </a:r>
            <a:r>
              <a:rPr lang="ar-EG" sz="2400" dirty="0" smtClean="0">
                <a:solidFill>
                  <a:srgbClr val="C00000"/>
                </a:solidFill>
                <a:cs typeface="Simplified Arabic" pitchFamily="2" charset="-78"/>
              </a:rPr>
              <a:t> اسم</a:t>
            </a:r>
            <a:r>
              <a:rPr lang="ar-SA" sz="2400" dirty="0" smtClean="0">
                <a:solidFill>
                  <a:srgbClr val="C00000"/>
                </a:solidFill>
                <a:cs typeface="Simplified Arabic" pitchFamily="2" charset="-78"/>
              </a:rPr>
              <a:t>َ</a:t>
            </a:r>
            <a:r>
              <a:rPr lang="ar-EG" sz="2400" dirty="0" smtClean="0">
                <a:solidFill>
                  <a:srgbClr val="C00000"/>
                </a:solidFill>
                <a:cs typeface="Simplified Arabic" pitchFamily="2" charset="-78"/>
              </a:rPr>
              <a:t> ثناء</a:t>
            </a:r>
            <a:r>
              <a:rPr lang="ar-SA" sz="2400" dirty="0" smtClean="0">
                <a:solidFill>
                  <a:srgbClr val="C00000"/>
                </a:solidFill>
                <a:cs typeface="Simplified Arabic" pitchFamily="2" charset="-78"/>
              </a:rPr>
              <a:t>ٍ</a:t>
            </a:r>
            <a:r>
              <a:rPr lang="ar-EG" sz="2400" dirty="0" smtClean="0">
                <a:solidFill>
                  <a:srgbClr val="C00000"/>
                </a:solidFill>
                <a:cs typeface="Simplified Arabic" pitchFamily="2" charset="-78"/>
              </a:rPr>
              <a:t> وتزكية </a:t>
            </a:r>
            <a:r>
              <a:rPr lang="ar-SA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و</a:t>
            </a:r>
            <a:r>
              <a:rPr lang="ar-EG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أوجب له الجنة</a:t>
            </a:r>
            <a:r>
              <a:rPr lang="ar-EG" sz="2400" dirty="0" smtClean="0">
                <a:solidFill>
                  <a:srgbClr val="C00000"/>
                </a:solidFill>
                <a:cs typeface="Simplified Arabic" pitchFamily="2" charset="-78"/>
              </a:rPr>
              <a:t>، فقال: </a:t>
            </a:r>
            <a:endParaRPr lang="ar-SA" sz="2400" dirty="0" smtClean="0">
              <a:solidFill>
                <a:srgbClr val="C00000"/>
              </a:solidFill>
              <a:cs typeface="Simplified Arabic" pitchFamily="2" charset="-78"/>
            </a:endParaRPr>
          </a:p>
          <a:p>
            <a:pPr algn="just" rtl="1"/>
            <a:r>
              <a:rPr lang="ar-SA" sz="2400" dirty="0" smtClean="0">
                <a:solidFill>
                  <a:srgbClr val="C00000"/>
                </a:solidFill>
                <a:cs typeface="Simplified Arabic" pitchFamily="2" charset="-78"/>
              </a:rPr>
              <a:t>     </a:t>
            </a:r>
            <a:r>
              <a:rPr lang="ar-EG" sz="2400" dirty="0" smtClean="0">
                <a:cs typeface="Simplified Arabic" pitchFamily="2" charset="-78"/>
              </a:rPr>
              <a:t>(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وكان بالمؤمنين رحيما  تحيتهم يوم يلقونه سلام وأعد لهم أجرا كريما</a:t>
            </a:r>
            <a:r>
              <a:rPr lang="ar-EG" sz="2400" dirty="0" smtClean="0">
                <a:cs typeface="Simplified Arabic" pitchFamily="2" charset="-78"/>
              </a:rPr>
              <a:t>)</a:t>
            </a:r>
            <a:r>
              <a:rPr lang="ar-SA" sz="2400" dirty="0" smtClean="0">
                <a:cs typeface="Simplified Arabic" pitchFamily="2" charset="-78"/>
              </a:rPr>
              <a:t> .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  </a:t>
            </a:r>
            <a:r>
              <a:rPr lang="ar-SA" sz="2400" b="1" dirty="0" smtClean="0">
                <a:cs typeface="Simplified Arabic" pitchFamily="2" charset="-78"/>
              </a:rPr>
              <a:t>ـ</a:t>
            </a:r>
            <a:r>
              <a:rPr lang="ar-EG" sz="2400" b="1" dirty="0" smtClean="0">
                <a:cs typeface="Simplified Arabic" pitchFamily="2" charset="-78"/>
              </a:rPr>
              <a:t> وقال</a:t>
            </a:r>
            <a:r>
              <a:rPr lang="ar-EG" sz="2400" dirty="0" smtClean="0">
                <a:cs typeface="Simplified Arabic" pitchFamily="2" charset="-78"/>
              </a:rPr>
              <a:t>: (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وبشر الذين آمنوا أن لهم قدم صدق عند ربهم</a:t>
            </a:r>
            <a:r>
              <a:rPr lang="ar-EG" sz="2400" dirty="0" smtClean="0">
                <a:cs typeface="Simplified Arabic" pitchFamily="2" charset="-78"/>
              </a:rPr>
              <a:t>) </a:t>
            </a:r>
            <a:r>
              <a:rPr lang="ar-SA" sz="2400" dirty="0" smtClean="0">
                <a:cs typeface="Simplified Arabic" pitchFamily="2" charset="-78"/>
              </a:rPr>
              <a:t>. ـ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  </a:t>
            </a:r>
            <a:r>
              <a:rPr lang="ar-SA" sz="2400" b="1" dirty="0" smtClean="0">
                <a:cs typeface="Simplified Arabic" pitchFamily="2" charset="-78"/>
              </a:rPr>
              <a:t>ـ </a:t>
            </a:r>
            <a:r>
              <a:rPr lang="ar-EG" sz="2400" b="1" dirty="0" smtClean="0">
                <a:cs typeface="Simplified Arabic" pitchFamily="2" charset="-78"/>
              </a:rPr>
              <a:t>وقال</a:t>
            </a:r>
            <a:r>
              <a:rPr lang="ar-EG" sz="2400" dirty="0" smtClean="0">
                <a:cs typeface="Simplified Arabic" pitchFamily="2" charset="-78"/>
              </a:rPr>
              <a:t>: (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يوم ترى المؤمنين والمؤمنات يسعى نورهم بين أيديهم وبأيمانهم</a:t>
            </a:r>
            <a:r>
              <a:rPr lang="ar-EG" sz="2400" dirty="0" smtClean="0">
                <a:cs typeface="Simplified Arabic" pitchFamily="2" charset="-78"/>
              </a:rPr>
              <a:t>) </a:t>
            </a:r>
            <a:r>
              <a:rPr lang="ar-SA" sz="2400" dirty="0" smtClean="0">
                <a:cs typeface="Simplified Arabic" pitchFamily="2" charset="-78"/>
              </a:rPr>
              <a:t>.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  </a:t>
            </a:r>
            <a:r>
              <a:rPr lang="ar-SA" sz="2400" b="1" dirty="0" smtClean="0">
                <a:cs typeface="Simplified Arabic" pitchFamily="2" charset="-78"/>
              </a:rPr>
              <a:t>ـ </a:t>
            </a:r>
            <a:r>
              <a:rPr lang="ar-EG" sz="2400" b="1" dirty="0" smtClean="0">
                <a:cs typeface="Simplified Arabic" pitchFamily="2" charset="-78"/>
              </a:rPr>
              <a:t>وقال</a:t>
            </a:r>
            <a:r>
              <a:rPr lang="ar-EG" sz="2400" dirty="0" smtClean="0">
                <a:cs typeface="Simplified Arabic" pitchFamily="2" charset="-78"/>
              </a:rPr>
              <a:t>: (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يوم لا يخزي الله النبي والذين آمنوا معه نورهم يسعى بين أيديهم وبأيمانهم</a:t>
            </a:r>
            <a:r>
              <a:rPr lang="ar-EG" sz="2400" dirty="0" smtClean="0">
                <a:cs typeface="Simplified Arabic" pitchFamily="2" charset="-78"/>
              </a:rPr>
              <a:t>) وقال: (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الله ولي الذين آمنوا يخرجهم من الظلمات إلى النور) </a:t>
            </a:r>
            <a:r>
              <a:rPr lang="ar-SA" sz="2400" dirty="0" smtClean="0">
                <a:solidFill>
                  <a:srgbClr val="002060"/>
                </a:solidFill>
                <a:cs typeface="Simplified Arabic" pitchFamily="2" charset="-78"/>
              </a:rPr>
              <a:t>.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</a:t>
            </a:r>
            <a:r>
              <a:rPr lang="ar-SA" sz="2400" b="1" dirty="0" smtClean="0">
                <a:cs typeface="Simplified Arabic" pitchFamily="2" charset="-78"/>
              </a:rPr>
              <a:t>ـ </a:t>
            </a:r>
            <a:r>
              <a:rPr lang="ar-EG" sz="2400" b="1" dirty="0" smtClean="0">
                <a:cs typeface="Simplified Arabic" pitchFamily="2" charset="-78"/>
              </a:rPr>
              <a:t>وقال: </a:t>
            </a:r>
            <a:r>
              <a:rPr lang="ar-EG" sz="2400" dirty="0" smtClean="0">
                <a:cs typeface="Simplified Arabic" pitchFamily="2" charset="-78"/>
              </a:rPr>
              <a:t>(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وعد الله المؤمنين والمؤمنات جنات تجري من تحتها الأنهار</a:t>
            </a:r>
            <a:r>
              <a:rPr lang="ar-EG" sz="2400" dirty="0" smtClean="0">
                <a:cs typeface="Simplified Arabic" pitchFamily="2" charset="-78"/>
              </a:rPr>
              <a:t>)</a:t>
            </a:r>
            <a:r>
              <a:rPr lang="ar-SA" sz="2400" dirty="0" smtClean="0">
                <a:cs typeface="Simplified Arabic" pitchFamily="2" charset="-78"/>
              </a:rPr>
              <a:t> .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ـ</a:t>
            </a:r>
            <a:r>
              <a:rPr lang="ar-EG" sz="2400" dirty="0" smtClean="0">
                <a:cs typeface="Simplified Arabic" pitchFamily="2" charset="-78"/>
              </a:rPr>
              <a:t> </a:t>
            </a:r>
            <a:r>
              <a:rPr lang="ar-EG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ثم </a:t>
            </a:r>
            <a:r>
              <a:rPr lang="ar-EG" sz="2400" b="1" u="sng" dirty="0" err="1" smtClean="0">
                <a:solidFill>
                  <a:srgbClr val="C00000"/>
                </a:solidFill>
                <a:cs typeface="Simplified Arabic" pitchFamily="2" charset="-78"/>
              </a:rPr>
              <a:t>أ</a:t>
            </a:r>
            <a:r>
              <a:rPr lang="ar-SA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و</a:t>
            </a:r>
            <a:r>
              <a:rPr lang="ar-EG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جب الله النار على الكبائر</a:t>
            </a:r>
            <a:r>
              <a:rPr lang="ar-EG" sz="2400" dirty="0" smtClean="0">
                <a:cs typeface="Simplified Arabic" pitchFamily="2" charset="-78"/>
              </a:rPr>
              <a:t>، </a:t>
            </a:r>
            <a:r>
              <a:rPr lang="ar-EG" sz="2400" b="1" u="sng" dirty="0" smtClean="0">
                <a:cs typeface="Simplified Arabic" pitchFamily="2" charset="-78"/>
              </a:rPr>
              <a:t>فدل بذلك على أن اسم الإيمان زائل عن من أتى كبيرة</a:t>
            </a:r>
            <a:r>
              <a:rPr lang="ar-EG" sz="2400" dirty="0" smtClean="0">
                <a:cs typeface="Simplified Arabic" pitchFamily="2" charset="-78"/>
              </a:rPr>
              <a:t>، قالوا: ولم نجد الله أوجب الجنة باسم الإسلام، فثبت أن اسم الإسلام له ثابت على </a:t>
            </a:r>
            <a:r>
              <a:rPr lang="ar-SA" sz="2400" dirty="0" smtClean="0">
                <a:cs typeface="Simplified Arabic" pitchFamily="2" charset="-78"/>
              </a:rPr>
              <a:t>   .    </a:t>
            </a:r>
            <a:r>
              <a:rPr lang="ar-EG" sz="2400" dirty="0" smtClean="0">
                <a:cs typeface="Simplified Arabic" pitchFamily="2" charset="-78"/>
              </a:rPr>
              <a:t>حاله، واسم الإيمان زائل عنه. </a:t>
            </a:r>
            <a:endParaRPr lang="en-US" sz="2400" dirty="0" smtClean="0">
              <a:cs typeface="Simplified Arabic" pitchFamily="2" charset="-78"/>
            </a:endParaRPr>
          </a:p>
          <a:p>
            <a:endParaRPr lang="en-US" sz="2400" dirty="0" smtClean="0">
              <a:cs typeface="Simplified Arabic" pitchFamily="2" charset="-78"/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القول الأول: أن مسم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ى الإيمان والإسلام </a:t>
            </a:r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يختلف على حسب الإفراد والاقتران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وأدلته :</a:t>
            </a: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dirty="0" smtClean="0">
                <a:cs typeface="Simplified Arabic" pitchFamily="2" charset="-78"/>
              </a:rPr>
              <a:t>   </a:t>
            </a:r>
            <a:r>
              <a:rPr lang="ar-EG" sz="2400" b="1" u="sng" dirty="0" smtClean="0">
                <a:cs typeface="Simplified Arabic" pitchFamily="2" charset="-78"/>
              </a:rPr>
              <a:t>فإن قيل : </a:t>
            </a:r>
            <a:endParaRPr lang="ar-SA" sz="2400" b="1" u="sng" dirty="0" smtClean="0">
              <a:cs typeface="Simplified Arabic" pitchFamily="2" charset="-78"/>
            </a:endParaRPr>
          </a:p>
          <a:p>
            <a:pPr algn="just" rtl="1"/>
            <a:r>
              <a:rPr lang="ar-SA" sz="2400" b="1" dirty="0" smtClean="0">
                <a:cs typeface="Simplified Arabic" pitchFamily="2" charset="-78"/>
              </a:rPr>
              <a:t>    </a:t>
            </a:r>
            <a:r>
              <a:rPr lang="ar-EG" sz="2400" dirty="0" smtClean="0">
                <a:cs typeface="Simplified Arabic" pitchFamily="2" charset="-78"/>
              </a:rPr>
              <a:t>فالذين زعمتم أن النبي - صلى الله عليه وسلم - أزال عنه اسم الإيمان، هل فيه من الإيمان شيء؟ قالوا: نعم، أصله ثابت ولولا ذلك لكفر) </a:t>
            </a:r>
            <a:r>
              <a:rPr lang="ar-SA" sz="2400" dirty="0" smtClean="0">
                <a:cs typeface="Simplified Arabic" pitchFamily="2" charset="-78"/>
              </a:rPr>
              <a:t>.</a:t>
            </a:r>
            <a:endParaRPr lang="ar-SA" sz="2400" b="1" dirty="0" smtClean="0">
              <a:cs typeface="Simplified Arabic" pitchFamily="2" charset="-78"/>
            </a:endParaRPr>
          </a:p>
          <a:p>
            <a:pPr algn="just" rtl="1"/>
            <a:r>
              <a:rPr lang="ar-SA" sz="2400" b="1" dirty="0" smtClean="0">
                <a:solidFill>
                  <a:srgbClr val="C00000"/>
                </a:solidFill>
                <a:cs typeface="Simplified Arabic" pitchFamily="2" charset="-78"/>
              </a:rPr>
              <a:t>ـ </a:t>
            </a:r>
            <a:r>
              <a:rPr lang="ar-EG" sz="2400" b="1" dirty="0" smtClean="0">
                <a:solidFill>
                  <a:srgbClr val="C00000"/>
                </a:solidFill>
                <a:cs typeface="Simplified Arabic" pitchFamily="2" charset="-78"/>
              </a:rPr>
              <a:t>ويزيد شيخ الإسلام ابن تيمية </a:t>
            </a:r>
            <a:r>
              <a:rPr lang="ar-EG" sz="2400" dirty="0" smtClean="0">
                <a:cs typeface="Simplified Arabic" pitchFamily="2" charset="-78"/>
              </a:rPr>
              <a:t>هذا الأمر وضوحاً </a:t>
            </a:r>
            <a:r>
              <a:rPr lang="ar-SA" sz="2400" dirty="0" smtClean="0">
                <a:cs typeface="Simplified Arabic" pitchFamily="2" charset="-78"/>
              </a:rPr>
              <a:t>بقوله مختصرا :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 </a:t>
            </a:r>
            <a:r>
              <a:rPr lang="ar-EG" sz="2400" dirty="0" smtClean="0">
                <a:cs typeface="Simplified Arabic" pitchFamily="2" charset="-78"/>
              </a:rPr>
              <a:t>(والوعد الذي في القرآن بالجنة وبالنجاة من العذاب إنما هو </a:t>
            </a:r>
            <a:r>
              <a:rPr lang="ar-EG" sz="2400" b="1" dirty="0" smtClean="0">
                <a:cs typeface="Simplified Arabic" pitchFamily="2" charset="-78"/>
              </a:rPr>
              <a:t>معلق باسم الإيمان</a:t>
            </a:r>
            <a:r>
              <a:rPr lang="ar-EG" sz="2400" dirty="0" smtClean="0">
                <a:cs typeface="Simplified Arabic" pitchFamily="2" charset="-78"/>
              </a:rPr>
              <a:t>، وأما </a:t>
            </a:r>
            <a:r>
              <a:rPr lang="ar-EG" sz="2400" b="1" dirty="0" smtClean="0">
                <a:cs typeface="Simplified Arabic" pitchFamily="2" charset="-78"/>
              </a:rPr>
              <a:t>اسم الإسلام مجرداً </a:t>
            </a:r>
            <a:r>
              <a:rPr lang="ar-EG" sz="2400" dirty="0" smtClean="0">
                <a:cs typeface="Simplified Arabic" pitchFamily="2" charset="-78"/>
              </a:rPr>
              <a:t>فما علق </a:t>
            </a:r>
            <a:r>
              <a:rPr lang="ar-EG" sz="2400" dirty="0" err="1" smtClean="0">
                <a:cs typeface="Simplified Arabic" pitchFamily="2" charset="-78"/>
              </a:rPr>
              <a:t>به</a:t>
            </a:r>
            <a:r>
              <a:rPr lang="ar-EG" sz="2400" dirty="0" smtClean="0">
                <a:cs typeface="Simplified Arabic" pitchFamily="2" charset="-78"/>
              </a:rPr>
              <a:t> في القرآن دخول الجنة، لكنه فرضه</a:t>
            </a:r>
            <a:r>
              <a:rPr lang="ar-SA" sz="2400" dirty="0" smtClean="0">
                <a:cs typeface="Simplified Arabic" pitchFamily="2" charset="-78"/>
              </a:rPr>
              <a:t>ُ</a:t>
            </a:r>
            <a:r>
              <a:rPr lang="ar-EG" sz="2400" dirty="0" smtClean="0">
                <a:cs typeface="Simplified Arabic" pitchFamily="2" charset="-78"/>
              </a:rPr>
              <a:t> وأخبر أنه دينه</a:t>
            </a:r>
            <a:r>
              <a:rPr lang="ar-SA" sz="2400" dirty="0" smtClean="0">
                <a:cs typeface="Simplified Arabic" pitchFamily="2" charset="-78"/>
              </a:rPr>
              <a:t> </a:t>
            </a:r>
            <a:r>
              <a:rPr lang="ar-EG" sz="2400" dirty="0" smtClean="0">
                <a:cs typeface="Simplified Arabic" pitchFamily="2" charset="-78"/>
              </a:rPr>
              <a:t>، وبالإسلام بعث جميع النبيين </a:t>
            </a:r>
            <a:r>
              <a:rPr lang="ar-SA" sz="2400" dirty="0" smtClean="0">
                <a:cs typeface="Simplified Arabic" pitchFamily="2" charset="-78"/>
              </a:rPr>
              <a:t>، </a:t>
            </a:r>
            <a:r>
              <a:rPr lang="ar-EG" sz="2400" b="1" dirty="0" smtClean="0">
                <a:cs typeface="Simplified Arabic" pitchFamily="2" charset="-78"/>
              </a:rPr>
              <a:t>قال تعالى</a:t>
            </a:r>
            <a:r>
              <a:rPr lang="ar-EG" sz="2400" dirty="0" smtClean="0">
                <a:cs typeface="Simplified Arabic" pitchFamily="2" charset="-78"/>
              </a:rPr>
              <a:t>:</a:t>
            </a:r>
            <a:endParaRPr lang="ar-SA" sz="2400" dirty="0" smtClean="0">
              <a:cs typeface="Simplified Arabic" pitchFamily="2" charset="-78"/>
            </a:endParaRP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</a:t>
            </a:r>
            <a:r>
              <a:rPr lang="ar-EG" sz="2400" dirty="0" smtClean="0">
                <a:cs typeface="Simplified Arabic" pitchFamily="2" charset="-78"/>
              </a:rPr>
              <a:t> (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ومن يبتغ غير الإسلام ديناً فلن يقبل منه وهو في الآخرة من الخاسرين</a:t>
            </a:r>
            <a:r>
              <a:rPr lang="ar-EG" sz="2400" dirty="0" smtClean="0">
                <a:cs typeface="Simplified Arabic" pitchFamily="2" charset="-78"/>
              </a:rPr>
              <a:t>) </a:t>
            </a:r>
            <a:r>
              <a:rPr lang="ar-SA" sz="2400" dirty="0" smtClean="0">
                <a:cs typeface="Simplified Arabic" pitchFamily="2" charset="-78"/>
              </a:rPr>
              <a:t>.</a:t>
            </a:r>
            <a:endParaRPr lang="en-US" sz="2400" dirty="0" smtClean="0">
              <a:cs typeface="Simplified Arabic" pitchFamily="2" charset="-78"/>
            </a:endParaRP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  </a:t>
            </a:r>
            <a:endParaRPr lang="ar-SA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القول الأول: أن مسم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ى الإيمان والإسلام </a:t>
            </a:r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يختلف على حسب الإفراد والاقتران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وأدلته :</a:t>
            </a: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>
                <a:cs typeface="Simplified Arabic" pitchFamily="2" charset="-78"/>
              </a:rPr>
              <a:t> </a:t>
            </a:r>
            <a:r>
              <a:rPr lang="ar-SA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ـ ورد </a:t>
            </a:r>
            <a:r>
              <a:rPr lang="ar-EG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على من يطلق الإيمان على مرتكب الكبيرة في سياق الثناء والوعد بالجنة </a:t>
            </a:r>
            <a:r>
              <a:rPr lang="ar-SA" sz="2400" dirty="0" smtClean="0">
                <a:cs typeface="Simplified Arabic" pitchFamily="2" charset="-78"/>
              </a:rPr>
              <a:t>: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</a:t>
            </a:r>
            <a:r>
              <a:rPr lang="ar-EG" sz="2400" dirty="0" smtClean="0">
                <a:cs typeface="Simplified Arabic" pitchFamily="2" charset="-78"/>
              </a:rPr>
              <a:t>بأن ذلك (خلاف الكتاب والسنة، ولو كان كذلك لدخلوا </a:t>
            </a:r>
            <a:r>
              <a:rPr lang="ar-EG" sz="2400" b="1" dirty="0" smtClean="0">
                <a:cs typeface="Simplified Arabic" pitchFamily="2" charset="-78"/>
              </a:rPr>
              <a:t>في قوله</a:t>
            </a:r>
            <a:r>
              <a:rPr lang="ar-EG" sz="2400" dirty="0" smtClean="0">
                <a:cs typeface="Simplified Arabic" pitchFamily="2" charset="-78"/>
              </a:rPr>
              <a:t>:</a:t>
            </a:r>
            <a:r>
              <a:rPr lang="ar-SA" sz="2400" dirty="0" smtClean="0">
                <a:cs typeface="Simplified Arabic" pitchFamily="2" charset="-78"/>
              </a:rPr>
              <a:t> 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</a:t>
            </a:r>
            <a:r>
              <a:rPr lang="ar-EG" sz="2400" dirty="0" smtClean="0">
                <a:cs typeface="Simplified Arabic" pitchFamily="2" charset="-78"/>
              </a:rPr>
              <a:t> (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وعد الله المؤمنين والمؤمنات جنات تجري من تحتها الأنهار</a:t>
            </a:r>
            <a:r>
              <a:rPr lang="ar-EG" sz="2400" dirty="0" smtClean="0">
                <a:cs typeface="Simplified Arabic" pitchFamily="2" charset="-78"/>
              </a:rPr>
              <a:t>) </a:t>
            </a:r>
            <a:r>
              <a:rPr lang="ar-SA" sz="2400" dirty="0" smtClean="0">
                <a:cs typeface="Simplified Arabic" pitchFamily="2" charset="-78"/>
              </a:rPr>
              <a:t>، </a:t>
            </a:r>
            <a:r>
              <a:rPr lang="ar-EG" sz="2400" dirty="0" smtClean="0">
                <a:cs typeface="Simplified Arabic" pitchFamily="2" charset="-78"/>
              </a:rPr>
              <a:t>وأمثال ذلك مما وعدوا فيه الجنة بلا عذاب) </a:t>
            </a:r>
            <a:r>
              <a:rPr lang="ar-SA" sz="2400" dirty="0" smtClean="0">
                <a:cs typeface="Simplified Arabic" pitchFamily="2" charset="-78"/>
              </a:rPr>
              <a:t>.</a:t>
            </a:r>
            <a:endParaRPr lang="en-US" sz="2400" dirty="0" smtClean="0">
              <a:cs typeface="Simplified Arabic" pitchFamily="2" charset="-78"/>
            </a:endParaRP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</a:t>
            </a:r>
            <a:r>
              <a:rPr lang="ar-SA" sz="2400" b="1" u="sng" dirty="0" smtClean="0">
                <a:cs typeface="Simplified Arabic" pitchFamily="2" charset="-78"/>
              </a:rPr>
              <a:t>ـ </a:t>
            </a:r>
            <a:r>
              <a:rPr lang="ar-EG" sz="2400" b="1" u="sng" dirty="0" smtClean="0">
                <a:cs typeface="Simplified Arabic" pitchFamily="2" charset="-78"/>
              </a:rPr>
              <a:t>ومقصود الأئمة من الكلام السابق </a:t>
            </a:r>
            <a:r>
              <a:rPr lang="ar-SA" sz="2400" b="1" u="sng" dirty="0" smtClean="0">
                <a:cs typeface="Simplified Arabic" pitchFamily="2" charset="-78"/>
              </a:rPr>
              <a:t>:</a:t>
            </a:r>
          </a:p>
          <a:p>
            <a:pPr algn="just" rtl="1"/>
            <a:r>
              <a:rPr lang="ar-SA" sz="2400" b="1" dirty="0" smtClean="0">
                <a:cs typeface="Simplified Arabic" pitchFamily="2" charset="-78"/>
              </a:rPr>
              <a:t>   </a:t>
            </a:r>
            <a:r>
              <a:rPr lang="ar-EG" sz="2400" dirty="0" smtClean="0">
                <a:cs typeface="Simplified Arabic" pitchFamily="2" charset="-78"/>
              </a:rPr>
              <a:t>أن </a:t>
            </a:r>
            <a:r>
              <a:rPr lang="ar-EG" sz="2400" b="1" dirty="0" smtClean="0">
                <a:cs typeface="Simplified Arabic" pitchFamily="2" charset="-78"/>
              </a:rPr>
              <a:t>الإيمان</a:t>
            </a:r>
            <a:r>
              <a:rPr lang="ar-EG" sz="2400" dirty="0" smtClean="0">
                <a:cs typeface="Simplified Arabic" pitchFamily="2" charset="-78"/>
              </a:rPr>
              <a:t> </a:t>
            </a:r>
            <a:r>
              <a:rPr lang="ar-EG" sz="2400" b="1" dirty="0" smtClean="0">
                <a:solidFill>
                  <a:srgbClr val="C00000"/>
                </a:solidFill>
                <a:cs typeface="Simplified Arabic" pitchFamily="2" charset="-78"/>
              </a:rPr>
              <a:t>أكمل</a:t>
            </a:r>
            <a:r>
              <a:rPr lang="ar-EG" sz="2400" dirty="0" smtClean="0">
                <a:cs typeface="Simplified Arabic" pitchFamily="2" charset="-78"/>
              </a:rPr>
              <a:t> </a:t>
            </a:r>
            <a:r>
              <a:rPr lang="ar-EG" sz="2400" b="1" dirty="0" smtClean="0">
                <a:cs typeface="Simplified Arabic" pitchFamily="2" charset="-78"/>
              </a:rPr>
              <a:t>من الإسلام </a:t>
            </a:r>
            <a:r>
              <a:rPr lang="ar-EG" sz="2400" dirty="0" smtClean="0">
                <a:cs typeface="Simplified Arabic" pitchFamily="2" charset="-78"/>
              </a:rPr>
              <a:t>حيث إن </a:t>
            </a:r>
            <a:r>
              <a:rPr lang="ar-EG" sz="2400" b="1" dirty="0" smtClean="0">
                <a:cs typeface="Simplified Arabic" pitchFamily="2" charset="-78"/>
              </a:rPr>
              <a:t>المؤمن المطلق </a:t>
            </a:r>
            <a:r>
              <a:rPr lang="ar-EG" sz="2400" dirty="0" smtClean="0">
                <a:cs typeface="Simplified Arabic" pitchFamily="2" charset="-78"/>
              </a:rPr>
              <a:t>موعود بالجنة أما </a:t>
            </a:r>
            <a:r>
              <a:rPr lang="ar-EG" sz="2400" b="1" dirty="0" smtClean="0">
                <a:cs typeface="Simplified Arabic" pitchFamily="2" charset="-78"/>
              </a:rPr>
              <a:t>المسلم المطلق </a:t>
            </a:r>
            <a:r>
              <a:rPr lang="ar-EG" sz="2400" dirty="0" smtClean="0">
                <a:cs typeface="Simplified Arabic" pitchFamily="2" charset="-78"/>
              </a:rPr>
              <a:t>فلم يرد أنه يدخل الجنة بلا عذاب، </a:t>
            </a:r>
            <a:r>
              <a:rPr lang="ar-EG" sz="2400" b="1" dirty="0" smtClean="0">
                <a:solidFill>
                  <a:srgbClr val="C00000"/>
                </a:solidFill>
                <a:cs typeface="Simplified Arabic" pitchFamily="2" charset="-78"/>
              </a:rPr>
              <a:t>لأنه قد يكون مسلماً ولا يكون مؤمناً كاملاً</a:t>
            </a:r>
            <a:r>
              <a:rPr lang="ar-EG" sz="2400" dirty="0" smtClean="0">
                <a:cs typeface="Simplified Arabic" pitchFamily="2" charset="-78"/>
              </a:rPr>
              <a:t>، والله أعلم</a:t>
            </a:r>
            <a:r>
              <a:rPr lang="ar-SA" sz="2400" dirty="0" smtClean="0">
                <a:cs typeface="Simplified Arabic" pitchFamily="2" charset="-78"/>
              </a:rPr>
              <a:t> .</a:t>
            </a:r>
            <a:r>
              <a:rPr lang="ar-EG" sz="2400" dirty="0" smtClean="0">
                <a:cs typeface="Simplified Arabic" pitchFamily="2" charset="-78"/>
              </a:rPr>
              <a:t> </a:t>
            </a:r>
            <a:endParaRPr lang="ar-SA" sz="2400" dirty="0">
              <a:cs typeface="Simplified Arabic" pitchFamily="2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القول الأول: أن مسم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ى الإيمان والإسلام </a:t>
            </a:r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يختلف على حسب الإفراد والاقتران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وأدلته :</a:t>
            </a: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u="sng" dirty="0" smtClean="0">
                <a:cs typeface="Simplified Arabic" pitchFamily="2" charset="-78"/>
              </a:rPr>
              <a:t>رابعا : </a:t>
            </a:r>
            <a:r>
              <a:rPr lang="ar-EG" sz="2400" b="1" dirty="0" smtClean="0">
                <a:solidFill>
                  <a:srgbClr val="C00000"/>
                </a:solidFill>
                <a:cs typeface="Simplified Arabic" pitchFamily="2" charset="-78"/>
              </a:rPr>
              <a:t>ذكر من يفرقون بين مسمى الإيمان والإسلام قاعدة في الأسماء مفادها </a:t>
            </a:r>
            <a:r>
              <a:rPr lang="ar-SA" sz="2400" b="1" dirty="0" smtClean="0">
                <a:solidFill>
                  <a:srgbClr val="C00000"/>
                </a:solidFill>
                <a:cs typeface="Simplified Arabic" pitchFamily="2" charset="-78"/>
              </a:rPr>
              <a:t>: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 </a:t>
            </a:r>
            <a:r>
              <a:rPr lang="ar-EG" sz="2400" dirty="0" smtClean="0">
                <a:cs typeface="Simplified Arabic" pitchFamily="2" charset="-78"/>
              </a:rPr>
              <a:t>أن من الأسماء ما يكون شاملاً لمسميات متعددة عند إفراده وإطلاقه، </a:t>
            </a:r>
            <a:r>
              <a:rPr lang="ar-EG" sz="2400" b="1" u="sng" dirty="0" smtClean="0">
                <a:cs typeface="Simplified Arabic" pitchFamily="2" charset="-78"/>
              </a:rPr>
              <a:t>فإذا قرن ذلك الاسم بغيره </a:t>
            </a:r>
            <a:r>
              <a:rPr lang="ar-EG" sz="2400" dirty="0" smtClean="0">
                <a:cs typeface="Simplified Arabic" pitchFamily="2" charset="-78"/>
              </a:rPr>
              <a:t>صار دالا على بعض تلك المسميات، والاسم المقرون </a:t>
            </a:r>
            <a:r>
              <a:rPr lang="ar-EG" sz="2400" dirty="0" err="1" smtClean="0">
                <a:cs typeface="Simplified Arabic" pitchFamily="2" charset="-78"/>
              </a:rPr>
              <a:t>به</a:t>
            </a:r>
            <a:r>
              <a:rPr lang="ar-EG" sz="2400" dirty="0" smtClean="0">
                <a:cs typeface="Simplified Arabic" pitchFamily="2" charset="-78"/>
              </a:rPr>
              <a:t> دال على </a:t>
            </a:r>
            <a:r>
              <a:rPr lang="ar-EG" sz="2400" dirty="0" err="1" smtClean="0">
                <a:cs typeface="Simplified Arabic" pitchFamily="2" charset="-78"/>
              </a:rPr>
              <a:t>باقيها</a:t>
            </a:r>
            <a:r>
              <a:rPr lang="ar-SA" sz="2400" dirty="0" smtClean="0">
                <a:cs typeface="Simplified Arabic" pitchFamily="2" charset="-78"/>
              </a:rPr>
              <a:t>.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</a:t>
            </a:r>
            <a:r>
              <a:rPr lang="ar-EG" sz="2400" dirty="0" smtClean="0">
                <a:cs typeface="Simplified Arabic" pitchFamily="2" charset="-78"/>
              </a:rPr>
              <a:t> </a:t>
            </a:r>
            <a:r>
              <a:rPr lang="ar-EG" sz="2400" b="1" dirty="0" smtClean="0">
                <a:cs typeface="Simplified Arabic" pitchFamily="2" charset="-78"/>
              </a:rPr>
              <a:t>وهذا كاسم الفقير والمسكين</a:t>
            </a:r>
            <a:r>
              <a:rPr lang="ar-SA" sz="2400" dirty="0" smtClean="0">
                <a:cs typeface="Simplified Arabic" pitchFamily="2" charset="-78"/>
              </a:rPr>
              <a:t>:</a:t>
            </a:r>
          </a:p>
          <a:p>
            <a:pPr algn="just" rtl="1"/>
            <a:r>
              <a:rPr lang="ar-EG" sz="2400" dirty="0" smtClean="0">
                <a:cs typeface="Simplified Arabic" pitchFamily="2" charset="-78"/>
              </a:rPr>
              <a:t> </a:t>
            </a:r>
            <a:r>
              <a:rPr lang="ar-EG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فإذا أفرد </a:t>
            </a:r>
            <a:r>
              <a:rPr lang="ar-SA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الفقير عن المسكين </a:t>
            </a:r>
            <a:r>
              <a:rPr lang="ar-EG" sz="2400" u="sng" dirty="0" smtClean="0">
                <a:cs typeface="Simplified Arabic" pitchFamily="2" charset="-78"/>
              </a:rPr>
              <a:t> </a:t>
            </a:r>
            <a:r>
              <a:rPr lang="ar-EG" sz="2400" dirty="0" smtClean="0">
                <a:cs typeface="Simplified Arabic" pitchFamily="2" charset="-78"/>
              </a:rPr>
              <a:t>دخل فيه كل من هو محتاج</a:t>
            </a:r>
            <a:r>
              <a:rPr lang="ar-SA" sz="2400" dirty="0" smtClean="0">
                <a:cs typeface="Simplified Arabic" pitchFamily="2" charset="-78"/>
              </a:rPr>
              <a:t> .</a:t>
            </a:r>
          </a:p>
          <a:p>
            <a:pPr algn="just" rtl="1"/>
            <a:r>
              <a:rPr lang="ar-EG" sz="2400" dirty="0" smtClean="0">
                <a:cs typeface="Simplified Arabic" pitchFamily="2" charset="-78"/>
              </a:rPr>
              <a:t> </a:t>
            </a:r>
            <a:r>
              <a:rPr lang="ar-EG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وإذا قرن أحدهما بالآخر </a:t>
            </a:r>
            <a:r>
              <a:rPr lang="ar-EG" sz="2400" dirty="0" smtClean="0">
                <a:cs typeface="Simplified Arabic" pitchFamily="2" charset="-78"/>
              </a:rPr>
              <a:t>دل أحد الاسمين على بعض أنواع ذوي الحاجات والآخر على </a:t>
            </a:r>
            <a:r>
              <a:rPr lang="ar-EG" sz="2400" dirty="0" err="1" smtClean="0">
                <a:cs typeface="Simplified Arabic" pitchFamily="2" charset="-78"/>
              </a:rPr>
              <a:t>باقيها</a:t>
            </a:r>
            <a:r>
              <a:rPr lang="ar-SA" sz="2400" dirty="0" smtClean="0">
                <a:cs typeface="Simplified Arabic" pitchFamily="2" charset="-78"/>
              </a:rPr>
              <a:t> .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</a:t>
            </a:r>
            <a:r>
              <a:rPr lang="ar-EG" sz="2400" dirty="0" smtClean="0">
                <a:cs typeface="Simplified Arabic" pitchFamily="2" charset="-78"/>
              </a:rPr>
              <a:t> </a:t>
            </a:r>
            <a:r>
              <a:rPr lang="ar-EG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فهكذا اسم الإيمان </a:t>
            </a:r>
            <a:r>
              <a:rPr lang="ar-SA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والإسلام </a:t>
            </a:r>
            <a:r>
              <a:rPr lang="ar-EG" sz="2400" u="sng" dirty="0" smtClean="0">
                <a:cs typeface="Simplified Arabic" pitchFamily="2" charset="-78"/>
              </a:rPr>
              <a:t>إذا </a:t>
            </a:r>
            <a:r>
              <a:rPr lang="ar-EG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أفرد أحدهما </a:t>
            </a:r>
            <a:r>
              <a:rPr lang="ar-EG" sz="2400" dirty="0" smtClean="0">
                <a:cs typeface="Simplified Arabic" pitchFamily="2" charset="-78"/>
              </a:rPr>
              <a:t>دخل فيه الآخر، ودل بانفراده على ما يدل عليه الآخر بانفراده</a:t>
            </a:r>
            <a:r>
              <a:rPr lang="ar-SA" sz="2400" dirty="0" smtClean="0">
                <a:cs typeface="Simplified Arabic" pitchFamily="2" charset="-78"/>
              </a:rPr>
              <a:t> .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و</a:t>
            </a:r>
            <a:r>
              <a:rPr lang="ar-EG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إذا قرن بينهما </a:t>
            </a:r>
            <a:r>
              <a:rPr lang="ar-EG" sz="2400" dirty="0" smtClean="0">
                <a:cs typeface="Simplified Arabic" pitchFamily="2" charset="-78"/>
              </a:rPr>
              <a:t>دل أحدهما على بعض ما يدل عليه بانفراده ودل الآخر على الباقي </a:t>
            </a:r>
            <a:r>
              <a:rPr lang="ar-SA" sz="2400" dirty="0" smtClean="0">
                <a:cs typeface="Simplified Arabic" pitchFamily="2" charset="-78"/>
              </a:rPr>
              <a:t>.</a:t>
            </a:r>
          </a:p>
          <a:p>
            <a:pPr algn="just" rtl="1"/>
            <a:r>
              <a:rPr lang="ar-SA" sz="2000" dirty="0" smtClean="0">
                <a:cs typeface="Simplified Arabic" pitchFamily="2" charset="-78"/>
              </a:rPr>
              <a:t>   </a:t>
            </a: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القول الأول: أن مسم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ى الإيمان والإسلام </a:t>
            </a:r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يختلف على حسب الإفراد والاقتران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وأدلته :</a:t>
            </a: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EG" sz="2400" b="1" dirty="0" smtClean="0">
                <a:cs typeface="Simplified Arabic" pitchFamily="2" charset="-78"/>
              </a:rPr>
              <a:t>وقد صرح بهذا المعنى جماعة من الأئمة</a:t>
            </a:r>
            <a:r>
              <a:rPr lang="ar-EG" sz="2400" dirty="0" smtClean="0">
                <a:cs typeface="Simplified Arabic" pitchFamily="2" charset="-78"/>
              </a:rPr>
              <a:t>.. ويدل على صحة ذلك أن النبي - صلى الله عليه وسلم </a:t>
            </a:r>
            <a:r>
              <a:rPr lang="ar-EG" sz="2400" b="1" dirty="0" smtClean="0">
                <a:solidFill>
                  <a:srgbClr val="C00000"/>
                </a:solidFill>
                <a:cs typeface="Simplified Arabic" pitchFamily="2" charset="-78"/>
              </a:rPr>
              <a:t>- فسر الإيمان عند ذكره مفرداً </a:t>
            </a:r>
            <a:r>
              <a:rPr lang="ar-EG" sz="2400" dirty="0" smtClean="0">
                <a:cs typeface="Simplified Arabic" pitchFamily="2" charset="-78"/>
              </a:rPr>
              <a:t>في حديث وفد عبد </a:t>
            </a:r>
            <a:r>
              <a:rPr lang="ar-EG" sz="2400" dirty="0" err="1" smtClean="0">
                <a:cs typeface="Simplified Arabic" pitchFamily="2" charset="-78"/>
              </a:rPr>
              <a:t>القيس</a:t>
            </a:r>
            <a:r>
              <a:rPr lang="ar-EG" sz="2400" dirty="0" smtClean="0">
                <a:cs typeface="Simplified Arabic" pitchFamily="2" charset="-78"/>
              </a:rPr>
              <a:t> بما فسر </a:t>
            </a:r>
            <a:r>
              <a:rPr lang="ar-EG" sz="2400" dirty="0" err="1" smtClean="0">
                <a:cs typeface="Simplified Arabic" pitchFamily="2" charset="-78"/>
              </a:rPr>
              <a:t>به</a:t>
            </a:r>
            <a:r>
              <a:rPr lang="ar-EG" sz="2400" dirty="0" smtClean="0">
                <a:cs typeface="Simplified Arabic" pitchFamily="2" charset="-78"/>
              </a:rPr>
              <a:t> الإسلام المقرون بالإيمان في حديث جبريل - عليه السلام - </a:t>
            </a:r>
            <a:r>
              <a:rPr lang="ar-EG" sz="2400" b="1" dirty="0" smtClean="0">
                <a:solidFill>
                  <a:srgbClr val="C00000"/>
                </a:solidFill>
                <a:cs typeface="Simplified Arabic" pitchFamily="2" charset="-78"/>
              </a:rPr>
              <a:t>وفسر في حديث آخر الإسلام بما فسر </a:t>
            </a:r>
            <a:r>
              <a:rPr lang="ar-EG" sz="2400" b="1" dirty="0" err="1" smtClean="0">
                <a:solidFill>
                  <a:srgbClr val="C00000"/>
                </a:solidFill>
                <a:cs typeface="Simplified Arabic" pitchFamily="2" charset="-78"/>
              </a:rPr>
              <a:t>به</a:t>
            </a:r>
            <a:r>
              <a:rPr lang="ar-EG" sz="2400" b="1" dirty="0" smtClean="0">
                <a:solidFill>
                  <a:srgbClr val="C00000"/>
                </a:solidFill>
                <a:cs typeface="Simplified Arabic" pitchFamily="2" charset="-78"/>
              </a:rPr>
              <a:t> الإيمان</a:t>
            </a:r>
            <a:r>
              <a:rPr lang="ar-EG" sz="2400" dirty="0" smtClean="0">
                <a:cs typeface="Simplified Arabic" pitchFamily="2" charset="-78"/>
              </a:rPr>
              <a:t>، كما في مسند الإمام أحمد : جاء رجل إلي النبي - صلى الله عليه وسلم - فقال: </a:t>
            </a:r>
            <a:endParaRPr lang="ar-SA" sz="2400" dirty="0" smtClean="0">
              <a:cs typeface="Simplified Arabic" pitchFamily="2" charset="-78"/>
            </a:endParaRP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</a:t>
            </a:r>
            <a:r>
              <a:rPr lang="ar-EG" sz="2400" dirty="0" smtClean="0">
                <a:cs typeface="Simplified Arabic" pitchFamily="2" charset="-78"/>
              </a:rPr>
              <a:t>(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يا </a:t>
            </a:r>
            <a:r>
              <a:rPr lang="ar-EG" sz="2400" dirty="0" err="1" smtClean="0">
                <a:solidFill>
                  <a:srgbClr val="002060"/>
                </a:solidFill>
                <a:cs typeface="Simplified Arabic" pitchFamily="2" charset="-78"/>
              </a:rPr>
              <a:t>ر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 سول الله ما الإسلام؟ قال: أن </a:t>
            </a:r>
            <a:r>
              <a:rPr lang="ar-EG" sz="2400" dirty="0" err="1" smtClean="0">
                <a:solidFill>
                  <a:srgbClr val="002060"/>
                </a:solidFill>
                <a:cs typeface="Simplified Arabic" pitchFamily="2" charset="-78"/>
              </a:rPr>
              <a:t>ت</a:t>
            </a:r>
            <a:r>
              <a:rPr lang="ar-SA" sz="2400" dirty="0" smtClean="0">
                <a:solidFill>
                  <a:srgbClr val="002060"/>
                </a:solidFill>
                <a:cs typeface="Simplified Arabic" pitchFamily="2" charset="-78"/>
              </a:rPr>
              <a:t>ُ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سل</a:t>
            </a:r>
            <a:r>
              <a:rPr lang="ar-SA" sz="2400" dirty="0" smtClean="0">
                <a:solidFill>
                  <a:srgbClr val="002060"/>
                </a:solidFill>
                <a:cs typeface="Simplified Arabic" pitchFamily="2" charset="-78"/>
              </a:rPr>
              <a:t>ِ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م قلبك لله، وأن </a:t>
            </a:r>
            <a:r>
              <a:rPr lang="ar-EG" sz="2400" dirty="0" err="1" smtClean="0">
                <a:solidFill>
                  <a:srgbClr val="002060"/>
                </a:solidFill>
                <a:cs typeface="Simplified Arabic" pitchFamily="2" charset="-78"/>
              </a:rPr>
              <a:t>ي</a:t>
            </a:r>
            <a:r>
              <a:rPr lang="ar-SA" sz="2400" dirty="0" smtClean="0">
                <a:solidFill>
                  <a:srgbClr val="002060"/>
                </a:solidFill>
                <a:cs typeface="Simplified Arabic" pitchFamily="2" charset="-78"/>
              </a:rPr>
              <a:t>َ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سل</a:t>
            </a:r>
            <a:r>
              <a:rPr lang="ar-SA" sz="2400" dirty="0" smtClean="0">
                <a:solidFill>
                  <a:srgbClr val="002060"/>
                </a:solidFill>
                <a:cs typeface="Simplified Arabic" pitchFamily="2" charset="-78"/>
              </a:rPr>
              <a:t>َ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م المسلمون من لسانك ويدك، قال: فأي الإسلام أفضل؟ قال: الإيمان، قال: وما الإيمان؟ قال: أن تؤمن بالله وملائكته وكتبه ورسله والبعث بعد الموت</a:t>
            </a:r>
            <a:r>
              <a:rPr lang="ar-EG" sz="2400" dirty="0" smtClean="0">
                <a:cs typeface="Simplified Arabic" pitchFamily="2" charset="-78"/>
              </a:rPr>
              <a:t>).. الحديث فجعل النبي - صلى الله عليه وسلم - الإيمان أفضل</a:t>
            </a:r>
            <a:r>
              <a:rPr lang="ar-SA" sz="2400" dirty="0" smtClean="0">
                <a:cs typeface="Simplified Arabic" pitchFamily="2" charset="-78"/>
              </a:rPr>
              <a:t> من</a:t>
            </a:r>
            <a:r>
              <a:rPr lang="ar-EG" sz="2400" dirty="0" smtClean="0">
                <a:cs typeface="Simplified Arabic" pitchFamily="2" charset="-78"/>
              </a:rPr>
              <a:t> الإسلام</a:t>
            </a:r>
            <a:r>
              <a:rPr lang="ar-SA" sz="2400" dirty="0" smtClean="0">
                <a:cs typeface="Simplified Arabic" pitchFamily="2" charset="-78"/>
              </a:rPr>
              <a:t> </a:t>
            </a:r>
            <a:r>
              <a:rPr lang="ar-EG" sz="2400" dirty="0" smtClean="0">
                <a:cs typeface="Simplified Arabic" pitchFamily="2" charset="-78"/>
              </a:rPr>
              <a:t>، وأدخل فيه الأعمال... وبهذا التفصيل الذي ذكرناه يزول الاختلاف فيقال: إذا أفرد كل من الإسلام والإيمان بالذكر فلا فرق بينهما حينئذ، وإن قرن بين الاسمين كان بينهما فرق...)</a:t>
            </a:r>
            <a:r>
              <a:rPr lang="ar-SA" sz="2400" dirty="0" smtClean="0">
                <a:cs typeface="Simplified Arabic" pitchFamily="2" charset="-78"/>
              </a:rPr>
              <a:t> .</a:t>
            </a:r>
          </a:p>
          <a:p>
            <a:pPr algn="just" rtl="1"/>
            <a:endParaRPr lang="en-US" sz="2400" dirty="0" smtClean="0">
              <a:cs typeface="Simplified Arabic" pitchFamily="2" charset="-78"/>
            </a:endParaRPr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القول الأول: أن مسم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ى الإيمان والإسلام </a:t>
            </a:r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يختلف على حسب الإفراد والاقتران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وأدلته :</a:t>
            </a: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algn="just" rtl="1"/>
            <a:r>
              <a:rPr lang="ar-SA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خامسا : </a:t>
            </a:r>
            <a:r>
              <a:rPr lang="ar-SA" sz="2400" b="1" dirty="0" smtClean="0">
                <a:cs typeface="Simplified Arabic" pitchFamily="2" charset="-78"/>
              </a:rPr>
              <a:t>وهو </a:t>
            </a:r>
            <a:r>
              <a:rPr lang="ar-EG" sz="2400" b="1" dirty="0" smtClean="0">
                <a:cs typeface="Simplified Arabic" pitchFamily="2" charset="-78"/>
              </a:rPr>
              <a:t>أهم دليل يعتمده من يفرقون بينهما: </a:t>
            </a:r>
            <a:endParaRPr lang="ar-SA" sz="2400" b="1" dirty="0" smtClean="0">
              <a:cs typeface="Simplified Arabic" pitchFamily="2" charset="-78"/>
            </a:endParaRPr>
          </a:p>
          <a:p>
            <a:pPr algn="just" rtl="1"/>
            <a:r>
              <a:rPr lang="ar-SA" sz="2400" b="1" dirty="0" smtClean="0">
                <a:cs typeface="Simplified Arabic" pitchFamily="2" charset="-78"/>
              </a:rPr>
              <a:t>    </a:t>
            </a:r>
            <a:r>
              <a:rPr lang="ar-EG" sz="2400" dirty="0" smtClean="0">
                <a:cs typeface="Simplified Arabic" pitchFamily="2" charset="-78"/>
              </a:rPr>
              <a:t>وهو حديث جبريل المشهور وفيه</a:t>
            </a:r>
            <a:r>
              <a:rPr lang="ar-SA" sz="2400" dirty="0" smtClean="0">
                <a:cs typeface="Simplified Arabic" pitchFamily="2" charset="-78"/>
              </a:rPr>
              <a:t> :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</a:t>
            </a:r>
            <a:r>
              <a:rPr lang="ar-EG" sz="2400" dirty="0" smtClean="0">
                <a:cs typeface="Simplified Arabic" pitchFamily="2" charset="-78"/>
              </a:rPr>
              <a:t> </a:t>
            </a:r>
            <a:r>
              <a:rPr lang="ar-SA" sz="2400" dirty="0" smtClean="0">
                <a:solidFill>
                  <a:srgbClr val="002060"/>
                </a:solidFill>
                <a:cs typeface="Simplified Arabic" pitchFamily="2" charset="-78"/>
              </a:rPr>
              <a:t>( 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قال جبريل عليه السلام: يا محمد أخبرني عن الإسلام؟ فقال رسول الله - صلى الله عليه وسلم -: </a:t>
            </a:r>
            <a:r>
              <a:rPr lang="ar-SA" sz="2400" dirty="0" smtClean="0">
                <a:solidFill>
                  <a:srgbClr val="002060"/>
                </a:solidFill>
                <a:cs typeface="Simplified Arabic" pitchFamily="2" charset="-78"/>
              </a:rPr>
              <a:t>أن 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تشهد أن لا إله إلا الله، وأن محمداً رسول الله، وتقيم الصلاة، وتؤتي الزكاة، وتصوم رمضان، وتحج البيت إن استطعت إليه سبيلاً</a:t>
            </a:r>
            <a:r>
              <a:rPr lang="ar-SA" sz="2400" dirty="0" smtClean="0">
                <a:solidFill>
                  <a:srgbClr val="002060"/>
                </a:solidFill>
                <a:cs typeface="Simplified Arabic" pitchFamily="2" charset="-78"/>
              </a:rPr>
              <a:t> 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، فقال: صدقت، فتعجبنا من سؤاله وتصديقه. ثم قال: فما الإيمان؟ قال: أن تؤمن بالله وحده وملائكته وكتبه ورسله وبالبعث بعد الموت والجنة والنار، وبالقدر خيره وشره</a:t>
            </a:r>
            <a:r>
              <a:rPr lang="ar-SA" sz="2400" dirty="0" smtClean="0">
                <a:solidFill>
                  <a:srgbClr val="002060"/>
                </a:solidFill>
                <a:cs typeface="Simplified Arabic" pitchFamily="2" charset="-78"/>
              </a:rPr>
              <a:t> ،</a:t>
            </a:r>
            <a:r>
              <a:rPr lang="ar-EG" sz="2400" dirty="0" smtClean="0">
                <a:solidFill>
                  <a:srgbClr val="002060"/>
                </a:solidFill>
                <a:cs typeface="Simplified Arabic" pitchFamily="2" charset="-78"/>
              </a:rPr>
              <a:t> فقال: صدقت، ثم قال: فما الإحسان؟ إلى أن قال - صلى الله عليه وسلم -: ذلك جبريل أتاكم يعلمكم أمر دينكم</a:t>
            </a:r>
            <a:r>
              <a:rPr lang="ar-EG" sz="2400" dirty="0" smtClean="0">
                <a:cs typeface="Simplified Arabic" pitchFamily="2" charset="-78"/>
              </a:rPr>
              <a:t>)</a:t>
            </a:r>
            <a:r>
              <a:rPr lang="ar-SA" sz="2400" dirty="0" smtClean="0">
                <a:cs typeface="Simplified Arabic" pitchFamily="2" charset="-78"/>
              </a:rPr>
              <a:t> .</a:t>
            </a:r>
            <a:r>
              <a:rPr lang="ar-EG" sz="2400" dirty="0" smtClean="0">
                <a:cs typeface="Simplified Arabic" pitchFamily="2" charset="-78"/>
              </a:rPr>
              <a:t> </a:t>
            </a:r>
            <a:endParaRPr lang="en-US" sz="2400" dirty="0" smtClean="0">
              <a:cs typeface="Simplified Arabic" pitchFamily="2" charset="-78"/>
            </a:endParaRP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</a:t>
            </a:r>
            <a:r>
              <a:rPr lang="ar-EG" sz="2400" dirty="0" smtClean="0">
                <a:cs typeface="Simplified Arabic" pitchFamily="2" charset="-78"/>
              </a:rPr>
              <a:t>قال الإمام أبو عمرو بن الصلاح تعليقاً على هذا الحديث: (هذا بيان لأصل الإيمان وهو التصديق الباطن وبيان لأصل الإسلام، وهو الاستسلام والانقياد الظاهر) </a:t>
            </a:r>
            <a:r>
              <a:rPr lang="ar-SA" sz="2400" dirty="0" smtClean="0">
                <a:cs typeface="Simplified Arabic" pitchFamily="2" charset="-78"/>
              </a:rPr>
              <a:t>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القول الأول: أن مسم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ى الإيمان والإسلام </a:t>
            </a:r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يختلف على حسب الإفراد والاقتران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وأدلته :</a:t>
            </a: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ثم إن اسم الإيمان يتناول ما فسر </a:t>
            </a:r>
            <a:r>
              <a:rPr lang="ar-EG" sz="2000" b="1" u="sng" dirty="0" err="1" smtClean="0">
                <a:solidFill>
                  <a:srgbClr val="C00000"/>
                </a:solidFill>
                <a:cs typeface="Simplified Arabic" pitchFamily="2" charset="-78"/>
              </a:rPr>
              <a:t>به</a:t>
            </a:r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الإسلام في هذا الحديث وسائر الطاعات 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:</a:t>
            </a:r>
          </a:p>
          <a:p>
            <a:pPr algn="just" rtl="1"/>
            <a:r>
              <a:rPr lang="ar-EG" sz="2000" dirty="0" smtClean="0">
                <a:cs typeface="Simplified Arabic" pitchFamily="2" charset="-78"/>
              </a:rPr>
              <a:t>لكونها ثمرات للتصديق الباطن الذي هو أصل الإيمان، ومقويات ومتممات وحافظات له، ولهذا فسر - صلى الله عليه وسلم - الإيمان في حديث وفد عبد </a:t>
            </a:r>
            <a:r>
              <a:rPr lang="ar-EG" sz="2000" dirty="0" err="1" smtClean="0">
                <a:cs typeface="Simplified Arabic" pitchFamily="2" charset="-78"/>
              </a:rPr>
              <a:t>القيس</a:t>
            </a:r>
            <a:r>
              <a:rPr lang="ar-EG" sz="2000" dirty="0" smtClean="0">
                <a:cs typeface="Simplified Arabic" pitchFamily="2" charset="-78"/>
              </a:rPr>
              <a:t> بالشهادتين والصلاة والزكاة وصوم رمضان، وإعطاء الخمس من المغنم، ولهذا لا يقع اسم المؤمن المطلق على من ارتكب كبيرة</a:t>
            </a:r>
            <a:r>
              <a:rPr lang="ar-SA" sz="2000" dirty="0" smtClean="0">
                <a:cs typeface="Simplified Arabic" pitchFamily="2" charset="-78"/>
              </a:rPr>
              <a:t> </a:t>
            </a:r>
            <a:r>
              <a:rPr lang="ar-EG" sz="2000" dirty="0" smtClean="0">
                <a:cs typeface="Simplified Arabic" pitchFamily="2" charset="-78"/>
              </a:rPr>
              <a:t>، لأن اسم الشيء مطلقاً يقع على الكامل منه، ولا يستعمل في الناقص ظاهراً إلا بقيد، ولذلك جاز إطلاق نفيه عنه في قوله - صلى الله عليه وسلم -: (</a:t>
            </a:r>
            <a:r>
              <a:rPr lang="ar-EG" sz="2000" dirty="0" smtClean="0">
                <a:solidFill>
                  <a:srgbClr val="002060"/>
                </a:solidFill>
                <a:cs typeface="Simplified Arabic" pitchFamily="2" charset="-78"/>
              </a:rPr>
              <a:t>لا يسرق السارق حين يسرق وهو مؤمن</a:t>
            </a:r>
            <a:r>
              <a:rPr lang="ar-EG" sz="2000" dirty="0" smtClean="0">
                <a:cs typeface="Simplified Arabic" pitchFamily="2" charset="-78"/>
              </a:rPr>
              <a:t>)</a:t>
            </a:r>
            <a:r>
              <a:rPr lang="ar-SA" sz="2000" dirty="0" smtClean="0">
                <a:cs typeface="Simplified Arabic" pitchFamily="2" charset="-78"/>
              </a:rPr>
              <a:t> .</a:t>
            </a:r>
          </a:p>
          <a:p>
            <a:pPr algn="just" rtl="1"/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واسم الإسلام يتناول أيضاً ما هو أصل الإيمان وهو التصديق الباطن، ويتناول أصل الطاعات</a:t>
            </a:r>
            <a:r>
              <a:rPr lang="ar-EG" sz="2000" dirty="0" smtClean="0">
                <a:cs typeface="Simplified Arabic" pitchFamily="2" charset="-78"/>
              </a:rPr>
              <a:t> فإن ذلك كله استسلام </a:t>
            </a:r>
            <a:r>
              <a:rPr lang="ar-SA" sz="2000" dirty="0" smtClean="0">
                <a:cs typeface="Simplified Arabic" pitchFamily="2" charset="-78"/>
              </a:rPr>
              <a:t>.</a:t>
            </a:r>
          </a:p>
          <a:p>
            <a:pPr algn="just" rtl="1"/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القاعدة التي عليها القول الأول : </a:t>
            </a:r>
          </a:p>
          <a:p>
            <a:pPr algn="just" rtl="1"/>
            <a:r>
              <a:rPr lang="ar-EG" sz="2000" dirty="0" smtClean="0">
                <a:cs typeface="Simplified Arabic" pitchFamily="2" charset="-78"/>
              </a:rPr>
              <a:t>خرج مما ذكرناه وحققناه </a:t>
            </a:r>
            <a:r>
              <a:rPr lang="ar-EG" sz="2000" b="1" dirty="0" smtClean="0">
                <a:cs typeface="Simplified Arabic" pitchFamily="2" charset="-78"/>
              </a:rPr>
              <a:t>أن الإيمان والإسلام يجتمعان ويفترقان</a:t>
            </a:r>
            <a:r>
              <a:rPr lang="ar-EG" sz="2000" dirty="0" smtClean="0">
                <a:cs typeface="Simplified Arabic" pitchFamily="2" charset="-78"/>
              </a:rPr>
              <a:t>، </a:t>
            </a:r>
            <a:r>
              <a:rPr lang="ar-SA" sz="2000" dirty="0" smtClean="0">
                <a:cs typeface="Simplified Arabic" pitchFamily="2" charset="-78"/>
              </a:rPr>
              <a:t>” </a:t>
            </a:r>
            <a:r>
              <a:rPr lang="ar-EG" sz="2000" b="1" dirty="0" smtClean="0">
                <a:solidFill>
                  <a:srgbClr val="C00000"/>
                </a:solidFill>
                <a:cs typeface="Simplified Arabic" pitchFamily="2" charset="-78"/>
              </a:rPr>
              <a:t>وأن كل مؤمن مسلم، وليس كل مسلم مؤمناً</a:t>
            </a:r>
            <a:r>
              <a:rPr lang="ar-EG" sz="2000" dirty="0" smtClean="0">
                <a:cs typeface="Simplified Arabic" pitchFamily="2" charset="-78"/>
              </a:rPr>
              <a:t> </a:t>
            </a:r>
            <a:r>
              <a:rPr lang="ar-SA" sz="2000" dirty="0" smtClean="0">
                <a:cs typeface="Simplified Arabic" pitchFamily="2" charset="-78"/>
              </a:rPr>
              <a:t>” </a:t>
            </a:r>
            <a:r>
              <a:rPr lang="ar-EG" sz="2000" dirty="0" smtClean="0">
                <a:cs typeface="Simplified Arabic" pitchFamily="2" charset="-78"/>
              </a:rPr>
              <a:t>قال: وهذا تحقيق وافر بالتوفيق بين متفرقات نصوص الكتاب والسنة الواردة في الإيمان والإسلام التي طالما غلط فيها الخائضون، وما حققناه من ذلك موافق لجماهير العلماء من أهل الحديث وغيرهم </a:t>
            </a:r>
            <a:r>
              <a:rPr lang="ar-SA" sz="2000" dirty="0" smtClean="0">
                <a:cs typeface="Simplified Arabic" pitchFamily="2" charset="-78"/>
              </a:rPr>
              <a:t>.</a:t>
            </a:r>
            <a:endParaRPr lang="en-US" sz="2000" dirty="0" smtClean="0">
              <a:cs typeface="Simplified Arabic" pitchFamily="2" charset="-78"/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القول الأول: أن مسم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ى الإيمان والإسلام </a:t>
            </a:r>
            <a:r>
              <a:rPr lang="ar-EG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يختلف على حسب الإفراد والاقتران</a:t>
            </a:r>
            <a:r>
              <a:rPr lang="ar-SA" sz="2000" b="1" u="sng" dirty="0" smtClean="0">
                <a:solidFill>
                  <a:srgbClr val="C00000"/>
                </a:solidFill>
                <a:cs typeface="Simplified Arabic" pitchFamily="2" charset="-78"/>
              </a:rPr>
              <a:t> وأدلته :</a:t>
            </a: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   ـ يقول</a:t>
            </a:r>
            <a:r>
              <a:rPr lang="ar-EG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 ابن تيمية </a:t>
            </a:r>
            <a:r>
              <a:rPr lang="ar-SA" sz="2400" b="1" u="sng" dirty="0" smtClean="0">
                <a:solidFill>
                  <a:srgbClr val="C00000"/>
                </a:solidFill>
                <a:cs typeface="Simplified Arabic" pitchFamily="2" charset="-78"/>
              </a:rPr>
              <a:t>في تعليقه على حديث الإيمان السابق</a:t>
            </a:r>
            <a:r>
              <a:rPr lang="ar-SA" sz="2400" dirty="0" smtClean="0">
                <a:cs typeface="Simplified Arabic" pitchFamily="2" charset="-78"/>
              </a:rPr>
              <a:t>:</a:t>
            </a:r>
          </a:p>
          <a:p>
            <a:pPr algn="just" rtl="1"/>
            <a:r>
              <a:rPr lang="ar-SA" sz="2400" dirty="0" smtClean="0">
                <a:cs typeface="Simplified Arabic" pitchFamily="2" charset="-78"/>
              </a:rPr>
              <a:t>   ف</a:t>
            </a:r>
            <a:r>
              <a:rPr lang="ar-EG" sz="2400" dirty="0" smtClean="0">
                <a:cs typeface="Simplified Arabic" pitchFamily="2" charset="-78"/>
              </a:rPr>
              <a:t>الإحسان يدخل فيه الإيمان، والإيمان يدخل فيه الإسلام، والمحسنون أخص من المؤمنين، والمؤمنون أخص من المسلمين فجعل الدين ثلاث طبقات: </a:t>
            </a:r>
            <a:r>
              <a:rPr lang="ar-EG" sz="2400" b="1" dirty="0" smtClean="0">
                <a:solidFill>
                  <a:srgbClr val="C00000"/>
                </a:solidFill>
                <a:cs typeface="Simplified Arabic" pitchFamily="2" charset="-78"/>
              </a:rPr>
              <a:t>أولها </a:t>
            </a:r>
            <a:r>
              <a:rPr lang="ar-EG" sz="2400" dirty="0" smtClean="0">
                <a:cs typeface="Simplified Arabic" pitchFamily="2" charset="-78"/>
              </a:rPr>
              <a:t>الإسلام، </a:t>
            </a:r>
            <a:r>
              <a:rPr lang="ar-EG" sz="2400" b="1" dirty="0" smtClean="0">
                <a:solidFill>
                  <a:srgbClr val="C00000"/>
                </a:solidFill>
                <a:cs typeface="Simplified Arabic" pitchFamily="2" charset="-78"/>
              </a:rPr>
              <a:t>وأوسطها</a:t>
            </a:r>
            <a:r>
              <a:rPr lang="ar-EG" sz="2400" dirty="0" smtClean="0">
                <a:cs typeface="Simplified Arabic" pitchFamily="2" charset="-78"/>
              </a:rPr>
              <a:t> الإيمان، </a:t>
            </a:r>
            <a:r>
              <a:rPr lang="ar-EG" sz="2400" b="1" dirty="0" smtClean="0">
                <a:solidFill>
                  <a:srgbClr val="C00000"/>
                </a:solidFill>
                <a:cs typeface="Simplified Arabic" pitchFamily="2" charset="-78"/>
              </a:rPr>
              <a:t>وأعلاها</a:t>
            </a:r>
            <a:r>
              <a:rPr lang="ar-EG" sz="2400" dirty="0" smtClean="0">
                <a:cs typeface="Simplified Arabic" pitchFamily="2" charset="-78"/>
              </a:rPr>
              <a:t> الإحسان، فالمحسن مؤمن، والمؤمن مسلم، وأما المسلم فلا يجب أن يكون مؤمناً (أي الإيمان التام) </a:t>
            </a:r>
            <a:r>
              <a:rPr lang="ar-SA" sz="2400" dirty="0" smtClean="0">
                <a:cs typeface="Simplified Arabic" pitchFamily="2" charset="-78"/>
              </a:rPr>
              <a:t>.</a:t>
            </a:r>
            <a:endParaRPr lang="en-US" sz="2400" dirty="0" smtClean="0">
              <a:cs typeface="Simplified Arabic" pitchFamily="2" charset="-7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3540</TotalTime>
  <Words>1904</Words>
  <Application>Microsoft Office PowerPoint</Application>
  <PresentationFormat>A4 Paper (210x297 mm)‎</PresentationFormat>
  <Paragraphs>90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المحاضـرة الخامسة    العلاقة بين الإيمان والإسلام</vt:lpstr>
      <vt:lpstr>القول الأول: أن مسمى الإيمان والإسلام  يختلف على حسب الإفراد والاقتران وأدلته: </vt:lpstr>
      <vt:lpstr>القول الأول: أن مسمى الإيمان والإسلام  يختلف على حسب الإفراد والاقتران وأدلته : </vt:lpstr>
      <vt:lpstr>القول الأول: أن مسمى الإيمان والإسلام  يختلف على حسب الإفراد والاقتران وأدلته :</vt:lpstr>
      <vt:lpstr>القول الأول: أن مسمى الإيمان والإسلام  يختلف على حسب الإفراد والاقتران وأدلته :</vt:lpstr>
      <vt:lpstr>القول الأول: أن مسمى الإيمان والإسلام  يختلف على حسب الإفراد والاقتران وأدلته :</vt:lpstr>
      <vt:lpstr>القول الأول: أن مسمى الإيمان والإسلام  يختلف على حسب الإفراد والاقتران وأدلته :</vt:lpstr>
      <vt:lpstr>القول الأول: أن مسمى الإيمان والإسلام  يختلف على حسب الإفراد والاقتران وأدلته :</vt:lpstr>
      <vt:lpstr>القول الأول: أن مسمى الإيمان والإسلام  يختلف على حسب الإفراد والاقتران وأدلته :</vt:lpstr>
      <vt:lpstr>القول الأول: أن مسمى الإيمان والإسلام  يختلف على حسب الإفراد والاقتران وأدلته :</vt:lpstr>
      <vt:lpstr>القول الأول: أن مسمى الإيمان والإسلام  يختلف على حسب الإفراد والاقتران وأدلته :</vt:lpstr>
      <vt:lpstr>القول الأول: أن مسمى الإيمان والإسلام  يختلف على حسب الإفراد والاقتران وأدلته :</vt:lpstr>
      <vt:lpstr>القول الأول: أن مسمى الإيمان والإسلام  يختلف على حسب الإفراد والاقتران وأدلته :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380</cp:revision>
  <dcterms:created xsi:type="dcterms:W3CDTF">2009-10-14T19:14:34Z</dcterms:created>
  <dcterms:modified xsi:type="dcterms:W3CDTF">2011-10-01T05:07:40Z</dcterms:modified>
</cp:coreProperties>
</file>