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71" r:id="rId2"/>
    <p:sldId id="372" r:id="rId3"/>
    <p:sldId id="310" r:id="rId4"/>
    <p:sldId id="311" r:id="rId5"/>
    <p:sldId id="313" r:id="rId6"/>
    <p:sldId id="315" r:id="rId7"/>
    <p:sldId id="317" r:id="rId8"/>
    <p:sldId id="319" r:id="rId9"/>
    <p:sldId id="324" r:id="rId10"/>
    <p:sldId id="326" r:id="rId11"/>
    <p:sldId id="328" r:id="rId12"/>
    <p:sldId id="332" r:id="rId13"/>
    <p:sldId id="338" r:id="rId14"/>
    <p:sldId id="337" r:id="rId15"/>
    <p:sldId id="343" r:id="rId16"/>
    <p:sldId id="362" r:id="rId17"/>
    <p:sldId id="363" r:id="rId18"/>
    <p:sldId id="369" r:id="rId19"/>
    <p:sldId id="348" r:id="rId20"/>
    <p:sldId id="352" r:id="rId21"/>
    <p:sldId id="355"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FF3300"/>
    <a:srgbClr val="FF0066"/>
    <a:srgbClr val="009900"/>
    <a:srgbClr val="709256"/>
    <a:srgbClr val="AD9968"/>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750" autoAdjust="0"/>
    <p:restoredTop sz="86420" autoAdjust="0"/>
  </p:normalViewPr>
  <p:slideViewPr>
    <p:cSldViewPr>
      <p:cViewPr>
        <p:scale>
          <a:sx n="90" d="100"/>
          <a:sy n="90" d="100"/>
        </p:scale>
        <p:origin x="-468" y="234"/>
      </p:cViewPr>
      <p:guideLst>
        <p:guide orient="horz" pos="2160"/>
        <p:guide pos="3120"/>
      </p:guideLst>
    </p:cSldViewPr>
  </p:slideViewPr>
  <p:outlineViewPr>
    <p:cViewPr>
      <p:scale>
        <a:sx n="33" d="100"/>
        <a:sy n="33" d="100"/>
      </p:scale>
      <p:origin x="216"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العقيدة ( 2 )</a:t>
            </a:r>
            <a:endParaRPr lang="en-US" sz="2800" b="1" dirty="0">
              <a:solidFill>
                <a:srgbClr val="7F7F7F"/>
              </a:solidFill>
              <a:latin typeface="Calibri" pitchFamily="34" charset="0"/>
            </a:endParaRPr>
          </a:p>
          <a:p>
            <a:pPr algn="ctr"/>
            <a:r>
              <a:rPr lang="ar-SA" b="1" dirty="0" smtClean="0">
                <a:latin typeface="Calibri" pitchFamily="34" charset="0"/>
                <a:cs typeface="Times New Roman" pitchFamily="18" charset="0"/>
              </a:rPr>
              <a:t>د</a:t>
            </a:r>
            <a:r>
              <a:rPr lang="en-US" b="1" dirty="0" smtClean="0">
                <a:latin typeface="Calibri" pitchFamily="34" charset="0"/>
                <a:cs typeface="Times New Roman" pitchFamily="18" charset="0"/>
              </a:rPr>
              <a:t>.</a:t>
            </a:r>
            <a:r>
              <a:rPr lang="ar-SA" b="1" dirty="0" smtClean="0">
                <a:latin typeface="Calibri" pitchFamily="34" charset="0"/>
                <a:cs typeface="Times New Roman" pitchFamily="18" charset="0"/>
              </a:rPr>
              <a:t> محمد عبد </a:t>
            </a:r>
            <a:r>
              <a:rPr lang="ar-SA" b="1" dirty="0" err="1" smtClean="0">
                <a:latin typeface="Calibri" pitchFamily="34" charset="0"/>
                <a:cs typeface="Times New Roman" pitchFamily="18" charset="0"/>
              </a:rPr>
              <a:t>الدايم</a:t>
            </a:r>
            <a:r>
              <a:rPr lang="ar-SA" b="1" dirty="0" smtClean="0">
                <a:latin typeface="Calibri" pitchFamily="34" charset="0"/>
                <a:cs typeface="Times New Roman" pitchFamily="18" charset="0"/>
              </a:rPr>
              <a:t> علي سليمان الجندي</a:t>
            </a:r>
          </a:p>
          <a:p>
            <a:pPr algn="ctr"/>
            <a:r>
              <a:rPr lang="ar-SA" b="1" dirty="0" smtClean="0">
                <a:latin typeface="Calibri" pitchFamily="34" charset="0"/>
                <a:cs typeface="Times New Roman" pitchFamily="18" charset="0"/>
              </a:rPr>
              <a:t>أستاذ العقيدة والأديان والثقافة الإسلامية</a:t>
            </a:r>
            <a:endParaRPr lang="en-US"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2400" b="1" dirty="0" smtClean="0">
                <a:solidFill>
                  <a:schemeClr val="tx1"/>
                </a:solidFill>
                <a:cs typeface="Simplified Arabic" pitchFamily="2" charset="-78"/>
              </a:rPr>
              <a:t>المحاضرة الثالثة عشــرة</a:t>
            </a:r>
            <a:br>
              <a:rPr lang="ar-SA" sz="2400" b="1" dirty="0" smtClean="0">
                <a:solidFill>
                  <a:schemeClr val="tx1"/>
                </a:solidFill>
                <a:cs typeface="Simplified Arabic" pitchFamily="2" charset="-78"/>
              </a:rPr>
            </a:br>
            <a:r>
              <a:rPr lang="ar-SA" sz="2400" b="1" u="sng" dirty="0" err="1" smtClean="0">
                <a:solidFill>
                  <a:srgbClr val="C00000"/>
                </a:solidFill>
                <a:cs typeface="Simplified Arabic" pitchFamily="2" charset="-78"/>
              </a:rPr>
              <a:t>نواقض</a:t>
            </a:r>
            <a:r>
              <a:rPr lang="ar-SA" sz="2400" b="1" u="sng" dirty="0" smtClean="0">
                <a:solidFill>
                  <a:srgbClr val="C00000"/>
                </a:solidFill>
                <a:cs typeface="Simplified Arabic" pitchFamily="2" charset="-78"/>
              </a:rPr>
              <a:t> </a:t>
            </a:r>
            <a:r>
              <a:rPr lang="ar-SA" sz="2400" b="1" u="sng" dirty="0" smtClean="0">
                <a:solidFill>
                  <a:srgbClr val="C00000"/>
                </a:solidFill>
                <a:cs typeface="Simplified Arabic" pitchFamily="2" charset="-78"/>
              </a:rPr>
              <a:t>الإيمـــــــــان </a:t>
            </a:r>
            <a:r>
              <a:rPr lang="ar-SA" sz="2400" b="1" u="sng" dirty="0" smtClean="0">
                <a:solidFill>
                  <a:schemeClr val="tx1"/>
                </a:solidFill>
                <a:cs typeface="Simplified Arabic" pitchFamily="2" charset="-78"/>
              </a:rPr>
              <a:t/>
            </a:r>
            <a:br>
              <a:rPr lang="ar-SA" sz="2400" b="1" u="sng" dirty="0" smtClean="0">
                <a:solidFill>
                  <a:schemeClr val="tx1"/>
                </a:solidFill>
                <a:cs typeface="Simplified Arabic" pitchFamily="2" charset="-78"/>
              </a:rPr>
            </a:br>
            <a:r>
              <a:rPr lang="ar-SA" sz="2400" b="1" u="sng" dirty="0" smtClean="0">
                <a:solidFill>
                  <a:schemeClr val="tx1"/>
                </a:solidFill>
                <a:cs typeface="Simplified Arabic" pitchFamily="2" charset="-78"/>
              </a:rPr>
              <a:t>أولا : </a:t>
            </a:r>
            <a:r>
              <a:rPr lang="ar-SA" sz="2400" b="1" u="sng" dirty="0" err="1" smtClean="0">
                <a:solidFill>
                  <a:srgbClr val="C00000"/>
                </a:solidFill>
                <a:cs typeface="Simplified Arabic" pitchFamily="2" charset="-78"/>
              </a:rPr>
              <a:t>النواقض</a:t>
            </a:r>
            <a:r>
              <a:rPr lang="ar-SA" sz="2400" b="1" u="sng" dirty="0" smtClean="0">
                <a:solidFill>
                  <a:srgbClr val="C00000"/>
                </a:solidFill>
                <a:cs typeface="Simplified Arabic" pitchFamily="2" charset="-78"/>
              </a:rPr>
              <a:t> </a:t>
            </a:r>
            <a:r>
              <a:rPr lang="ar-SA" sz="2400" b="1" u="sng" dirty="0" err="1" smtClean="0">
                <a:solidFill>
                  <a:srgbClr val="C00000"/>
                </a:solidFill>
                <a:cs typeface="Simplified Arabic" pitchFamily="2" charset="-78"/>
              </a:rPr>
              <a:t>القولية</a:t>
            </a:r>
            <a:r>
              <a:rPr lang="ar-SA" sz="2400" b="1" u="sng" dirty="0" smtClean="0">
                <a:solidFill>
                  <a:srgbClr val="C00000"/>
                </a:solidFill>
                <a:cs typeface="Simplified Arabic" pitchFamily="2" charset="-78"/>
              </a:rPr>
              <a:t> </a:t>
            </a:r>
            <a:r>
              <a:rPr lang="ar-SA" sz="2400" b="1" u="sng" dirty="0" smtClean="0">
                <a:solidFill>
                  <a:schemeClr val="tx1"/>
                </a:solidFill>
                <a:cs typeface="Simplified Arabic" pitchFamily="2" charset="-78"/>
              </a:rPr>
              <a:t>: </a:t>
            </a:r>
            <a:endParaRPr lang="en-US" sz="2400" b="1" spc="-150" dirty="0" smtClean="0">
              <a:solidFill>
                <a:schemeClr val="accent6">
                  <a:lumMod val="50000"/>
                </a:schemeClr>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solidFill>
              <a:schemeClr val="bg2">
                <a:lumMod val="10000"/>
              </a:schemeClr>
            </a:solidFill>
          </a:ln>
          <a:scene3d>
            <a:camera prst="orthographicFront"/>
            <a:lightRig rig="threePt" dir="t"/>
          </a:scene3d>
          <a:sp3d>
            <a:bevelT prst="angle"/>
          </a:sp3d>
        </p:spPr>
        <p:style>
          <a:lnRef idx="2">
            <a:schemeClr val="accent2">
              <a:shade val="50000"/>
            </a:schemeClr>
          </a:lnRef>
          <a:fillRef idx="1">
            <a:schemeClr val="accent2"/>
          </a:fillRef>
          <a:effectRef idx="0">
            <a:schemeClr val="accent2"/>
          </a:effectRef>
          <a:fontRef idx="minor">
            <a:schemeClr val="lt1"/>
          </a:fontRef>
        </p:style>
        <p:txBody>
          <a:bodyPr/>
          <a:lstStyle/>
          <a:p>
            <a:pPr algn="ctr" rtl="1"/>
            <a:r>
              <a:rPr lang="ar-SA" sz="2400" b="1" u="sng" dirty="0" smtClean="0">
                <a:cs typeface="Simplified Arabic" pitchFamily="2" charset="-78"/>
              </a:rPr>
              <a:t>عناصر المحـــاضرة :</a:t>
            </a:r>
          </a:p>
        </p:txBody>
      </p:sp>
      <p:sp>
        <p:nvSpPr>
          <p:cNvPr id="3" name="عنصر نائب للمحتوى 2"/>
          <p:cNvSpPr>
            <a:spLocks noGrp="1"/>
          </p:cNvSpPr>
          <p:nvPr>
            <p:ph idx="1"/>
          </p:nvPr>
        </p:nvSpPr>
        <p:spPr>
          <a:xfrm>
            <a:off x="533400" y="1600201"/>
            <a:ext cx="8915400" cy="4114799"/>
          </a:xfrm>
        </p:spPr>
        <p:style>
          <a:lnRef idx="3">
            <a:schemeClr val="lt1"/>
          </a:lnRef>
          <a:fillRef idx="1">
            <a:schemeClr val="accent5"/>
          </a:fillRef>
          <a:effectRef idx="1">
            <a:schemeClr val="accent5"/>
          </a:effectRef>
          <a:fontRef idx="minor">
            <a:schemeClr val="lt1"/>
          </a:fontRef>
        </p:style>
        <p:txBody>
          <a:bodyPr/>
          <a:lstStyle/>
          <a:p>
            <a:r>
              <a:rPr lang="ar-SA" sz="2000" b="1" dirty="0" smtClean="0"/>
              <a:t> </a:t>
            </a:r>
            <a:endParaRPr lang="ar-SA" sz="1600" dirty="0" smtClean="0"/>
          </a:p>
          <a:p>
            <a:pPr algn="just" rtl="1"/>
            <a:endParaRPr lang="ar-SA" sz="2400" b="1" dirty="0" smtClean="0">
              <a:cs typeface="Simplified Arabic" pitchFamily="2" charset="-78"/>
            </a:endParaRPr>
          </a:p>
          <a:p>
            <a:pPr algn="just" rtl="1"/>
            <a:r>
              <a:rPr lang="ar-SA" sz="2400" b="1" dirty="0" smtClean="0">
                <a:cs typeface="Simplified Arabic" pitchFamily="2" charset="-78"/>
              </a:rPr>
              <a:t>أولا </a:t>
            </a:r>
            <a:r>
              <a:rPr lang="ar-SA" sz="2400" b="1" dirty="0" smtClean="0">
                <a:cs typeface="Simplified Arabic" pitchFamily="2" charset="-78"/>
              </a:rPr>
              <a:t>: </a:t>
            </a:r>
            <a:r>
              <a:rPr lang="ar-SA" sz="2400" b="1" u="sng" dirty="0" err="1" smtClean="0">
                <a:solidFill>
                  <a:srgbClr val="C00000"/>
                </a:solidFill>
                <a:cs typeface="Simplified Arabic" pitchFamily="2" charset="-78"/>
              </a:rPr>
              <a:t>نواقض</a:t>
            </a:r>
            <a:r>
              <a:rPr lang="ar-SA" sz="2400" b="1" u="sng" dirty="0" smtClean="0">
                <a:solidFill>
                  <a:srgbClr val="C00000"/>
                </a:solidFill>
                <a:cs typeface="Simplified Arabic" pitchFamily="2" charset="-78"/>
              </a:rPr>
              <a:t> الإيمان </a:t>
            </a:r>
            <a:r>
              <a:rPr lang="ar-SA" sz="2400" b="1" u="sng" dirty="0" err="1" smtClean="0">
                <a:solidFill>
                  <a:srgbClr val="C00000"/>
                </a:solidFill>
                <a:cs typeface="Simplified Arabic" pitchFamily="2" charset="-78"/>
              </a:rPr>
              <a:t>القولية</a:t>
            </a:r>
            <a:r>
              <a:rPr lang="ar-SA" sz="2400" b="1" u="sng" dirty="0" smtClean="0">
                <a:solidFill>
                  <a:srgbClr val="C00000"/>
                </a:solidFill>
                <a:cs typeface="Simplified Arabic" pitchFamily="2" charset="-78"/>
              </a:rPr>
              <a:t> </a:t>
            </a:r>
            <a:r>
              <a:rPr lang="ar-SA" sz="2400" b="1" dirty="0" smtClean="0">
                <a:cs typeface="Simplified Arabic" pitchFamily="2" charset="-78"/>
              </a:rPr>
              <a:t>: </a:t>
            </a:r>
            <a:r>
              <a:rPr lang="ar-SA" sz="2400" b="1" dirty="0" smtClean="0"/>
              <a:t>وفيه :</a:t>
            </a:r>
            <a:endParaRPr lang="en-US" sz="2400" b="1" dirty="0" smtClean="0"/>
          </a:p>
          <a:p>
            <a:pPr rtl="1"/>
            <a:r>
              <a:rPr lang="ar-SA" sz="2400" dirty="0" smtClean="0"/>
              <a:t>1 </a:t>
            </a:r>
            <a:r>
              <a:rPr lang="ar-SA" sz="2400" dirty="0" err="1" smtClean="0"/>
              <a:t>ـ</a:t>
            </a:r>
            <a:r>
              <a:rPr lang="ar-SA" sz="2400" dirty="0" smtClean="0"/>
              <a:t> </a:t>
            </a:r>
            <a:r>
              <a:rPr lang="ar-SA" sz="2400" dirty="0" err="1" smtClean="0"/>
              <a:t>نواقض</a:t>
            </a:r>
            <a:r>
              <a:rPr lang="ar-SA" sz="2400" dirty="0" smtClean="0"/>
              <a:t> الإيمان </a:t>
            </a:r>
            <a:r>
              <a:rPr lang="ar-SA" sz="2400" dirty="0" err="1" smtClean="0"/>
              <a:t>القولية</a:t>
            </a:r>
            <a:r>
              <a:rPr lang="ar-SA" sz="2400" dirty="0" smtClean="0"/>
              <a:t> </a:t>
            </a:r>
            <a:r>
              <a:rPr lang="ar-SA" sz="2400" dirty="0" smtClean="0">
                <a:solidFill>
                  <a:srgbClr val="C00000"/>
                </a:solidFill>
              </a:rPr>
              <a:t>في التوحيد</a:t>
            </a:r>
            <a:r>
              <a:rPr lang="ar-SA" sz="2400" dirty="0" smtClean="0"/>
              <a:t> .            6 </a:t>
            </a:r>
            <a:r>
              <a:rPr lang="ar-SA" sz="2400" dirty="0" err="1" smtClean="0"/>
              <a:t>ـ</a:t>
            </a:r>
            <a:r>
              <a:rPr lang="ar-SA" sz="2400" dirty="0" smtClean="0"/>
              <a:t> </a:t>
            </a:r>
            <a:r>
              <a:rPr lang="ar-SA" sz="2400" dirty="0" smtClean="0">
                <a:solidFill>
                  <a:srgbClr val="C00000"/>
                </a:solidFill>
              </a:rPr>
              <a:t>سب الصحابة رضي الله </a:t>
            </a:r>
            <a:r>
              <a:rPr lang="ar-SA" sz="2400" dirty="0" smtClean="0">
                <a:solidFill>
                  <a:srgbClr val="C00000"/>
                </a:solidFill>
              </a:rPr>
              <a:t>عنهم . </a:t>
            </a:r>
            <a:endParaRPr lang="en-US" sz="2400" b="1" dirty="0" smtClean="0">
              <a:solidFill>
                <a:srgbClr val="C00000"/>
              </a:solidFill>
            </a:endParaRPr>
          </a:p>
          <a:p>
            <a:pPr rtl="1"/>
            <a:r>
              <a:rPr lang="ar-SA" sz="2400" dirty="0" smtClean="0"/>
              <a:t>2 </a:t>
            </a:r>
            <a:r>
              <a:rPr lang="ar-SA" sz="2400" dirty="0" err="1" smtClean="0"/>
              <a:t>ـ</a:t>
            </a:r>
            <a:r>
              <a:rPr lang="ar-SA" sz="2400" dirty="0" smtClean="0"/>
              <a:t> </a:t>
            </a:r>
            <a:r>
              <a:rPr lang="ar-SA" sz="2400" dirty="0" err="1" smtClean="0"/>
              <a:t>نواقض</a:t>
            </a:r>
            <a:r>
              <a:rPr lang="ar-SA" sz="2400" dirty="0" smtClean="0"/>
              <a:t> الإيمان </a:t>
            </a:r>
            <a:r>
              <a:rPr lang="ar-SA" sz="2400" dirty="0" err="1" smtClean="0"/>
              <a:t>القولية</a:t>
            </a:r>
            <a:r>
              <a:rPr lang="ar-SA" sz="2400" dirty="0" smtClean="0"/>
              <a:t> </a:t>
            </a:r>
            <a:r>
              <a:rPr lang="ar-SA" sz="2400" dirty="0" smtClean="0">
                <a:solidFill>
                  <a:srgbClr val="C00000"/>
                </a:solidFill>
              </a:rPr>
              <a:t>في النبوات </a:t>
            </a:r>
            <a:r>
              <a:rPr lang="ar-SA" sz="2400" dirty="0" smtClean="0"/>
              <a:t>.</a:t>
            </a:r>
            <a:endParaRPr lang="en-US" sz="2400" b="1" dirty="0" smtClean="0"/>
          </a:p>
          <a:p>
            <a:pPr rtl="1"/>
            <a:r>
              <a:rPr lang="ar-SA" sz="2400" dirty="0" smtClean="0"/>
              <a:t>3 </a:t>
            </a:r>
            <a:r>
              <a:rPr lang="ar-SA" sz="2400" dirty="0" err="1" smtClean="0"/>
              <a:t>ـ</a:t>
            </a:r>
            <a:r>
              <a:rPr lang="ar-SA" sz="2400" dirty="0" smtClean="0"/>
              <a:t> </a:t>
            </a:r>
            <a:r>
              <a:rPr lang="ar-SA" sz="2400" dirty="0" err="1" smtClean="0"/>
              <a:t>نواقض</a:t>
            </a:r>
            <a:r>
              <a:rPr lang="ar-SA" sz="2400" dirty="0" smtClean="0"/>
              <a:t> الإيمان </a:t>
            </a:r>
            <a:r>
              <a:rPr lang="ar-SA" sz="2400" dirty="0" err="1" smtClean="0"/>
              <a:t>القولية</a:t>
            </a:r>
            <a:r>
              <a:rPr lang="ar-SA" sz="2400" dirty="0" smtClean="0"/>
              <a:t> </a:t>
            </a:r>
            <a:r>
              <a:rPr lang="ar-SA" sz="2400" dirty="0" smtClean="0">
                <a:solidFill>
                  <a:srgbClr val="C00000"/>
                </a:solidFill>
              </a:rPr>
              <a:t>في سائر الغيبيات </a:t>
            </a:r>
            <a:r>
              <a:rPr lang="ar-SA" sz="2400" dirty="0" smtClean="0"/>
              <a:t>.</a:t>
            </a:r>
            <a:endParaRPr lang="en-US" sz="2400" b="1" dirty="0" smtClean="0"/>
          </a:p>
          <a:p>
            <a:pPr rtl="1"/>
            <a:r>
              <a:rPr lang="ar-SA" sz="2400" dirty="0" smtClean="0"/>
              <a:t>4 </a:t>
            </a:r>
            <a:r>
              <a:rPr lang="ar-SA" sz="2400" dirty="0" err="1" smtClean="0"/>
              <a:t>ـ</a:t>
            </a:r>
            <a:r>
              <a:rPr lang="ar-SA" sz="2400" dirty="0" smtClean="0"/>
              <a:t> </a:t>
            </a:r>
            <a:r>
              <a:rPr lang="ar-SA" sz="2400" dirty="0" smtClean="0">
                <a:solidFill>
                  <a:srgbClr val="C00000"/>
                </a:solidFill>
              </a:rPr>
              <a:t>إنكار حكم معلوم من الدين بالضرورة </a:t>
            </a:r>
            <a:r>
              <a:rPr lang="ar-SA" sz="2400" dirty="0" smtClean="0"/>
              <a:t>.</a:t>
            </a:r>
          </a:p>
          <a:p>
            <a:pPr rtl="1"/>
            <a:r>
              <a:rPr lang="ar-SA" sz="2400" dirty="0" smtClean="0"/>
              <a:t>5 </a:t>
            </a:r>
            <a:r>
              <a:rPr lang="ar-SA" sz="2400" dirty="0" err="1" smtClean="0"/>
              <a:t>ـ</a:t>
            </a:r>
            <a:r>
              <a:rPr lang="ar-SA" sz="2400" dirty="0" smtClean="0"/>
              <a:t> </a:t>
            </a:r>
            <a:r>
              <a:rPr lang="ar-SA" sz="2400" dirty="0" smtClean="0">
                <a:solidFill>
                  <a:srgbClr val="C00000"/>
                </a:solidFill>
              </a:rPr>
              <a:t>الاستهزاء بالعلماء والصالحين </a:t>
            </a:r>
            <a:r>
              <a:rPr lang="ar-SA" sz="2400" dirty="0" smtClean="0"/>
              <a:t>.</a:t>
            </a:r>
            <a:endParaRPr lang="en-US" sz="2400" b="1" dirty="0" smtClean="0"/>
          </a:p>
          <a:p>
            <a:pPr rtl="1"/>
            <a:endParaRPr lang="en-US" sz="2400" b="1" dirty="0" smtClean="0"/>
          </a:p>
          <a:p>
            <a:pPr algn="just" rtl="1"/>
            <a:endParaRPr lang="ar-SA" sz="2400" dirty="0" smtClean="0">
              <a:cs typeface="Simplified Arabic" pitchFamily="2" charset="-78"/>
            </a:endParaRPr>
          </a:p>
          <a:p>
            <a:pPr algn="ctr" rtl="1"/>
            <a:endParaRPr lang="ar-SA" sz="2800" b="1" dirty="0" smtClean="0">
              <a:cs typeface="Simplified Arabic" pitchFamily="2" charset="-78"/>
            </a:endParaRPr>
          </a:p>
          <a:p>
            <a:pPr algn="just" rtl="1"/>
            <a:r>
              <a:rPr lang="ar-SA" sz="2400" b="1" u="sng" dirty="0" smtClean="0">
                <a:cs typeface="Simplified Arabic" pitchFamily="2" charset="-78"/>
              </a:rPr>
              <a:t> </a:t>
            </a:r>
            <a:endParaRPr lang="ar-SA" sz="2800" b="1" dirty="0" smtClean="0">
              <a:cs typeface="Simplified Arabic" pitchFamily="2" charset="-78"/>
            </a:endParaRPr>
          </a:p>
          <a:p>
            <a:pPr algn="just" rtl="1"/>
            <a:endParaRPr lang="en-US" sz="1600" b="1" dirty="0" smtClean="0">
              <a:cs typeface="Simplified Arabic" pitchFamily="2" charset="-78"/>
            </a:endParaRP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dirty="0" smtClean="0"/>
              <a:t> </a:t>
            </a:r>
            <a:r>
              <a:rPr lang="ar-SA" sz="2000" b="1" dirty="0" smtClean="0">
                <a:cs typeface="Simplified Arabic" pitchFamily="2" charset="-78"/>
              </a:rPr>
              <a:t>نواقص الإيمان </a:t>
            </a:r>
            <a:r>
              <a:rPr lang="ar-SA" sz="2000" b="1" dirty="0" err="1" smtClean="0">
                <a:cs typeface="Simplified Arabic" pitchFamily="2" charset="-78"/>
              </a:rPr>
              <a:t>القولية</a:t>
            </a:r>
            <a:r>
              <a:rPr lang="ar-SA" sz="2000" b="1" dirty="0" smtClean="0">
                <a:cs typeface="Simplified Arabic" pitchFamily="2" charset="-78"/>
              </a:rPr>
              <a:t> : </a:t>
            </a:r>
            <a:r>
              <a:rPr lang="ar-SA" sz="2000" dirty="0" smtClean="0"/>
              <a:t>1 </a:t>
            </a:r>
            <a:r>
              <a:rPr lang="ar-SA" sz="2000" dirty="0" err="1" smtClean="0"/>
              <a:t>ـ</a:t>
            </a:r>
            <a:r>
              <a:rPr lang="ar-SA" sz="2000" dirty="0" smtClean="0"/>
              <a:t> </a:t>
            </a:r>
            <a:r>
              <a:rPr lang="ar-SA" sz="2000" dirty="0" err="1" smtClean="0"/>
              <a:t>نواقض</a:t>
            </a:r>
            <a:r>
              <a:rPr lang="ar-SA" sz="2000" dirty="0" smtClean="0"/>
              <a:t> الإيمان </a:t>
            </a:r>
            <a:r>
              <a:rPr lang="ar-SA" sz="2000" dirty="0" err="1" smtClean="0"/>
              <a:t>القولية</a:t>
            </a:r>
            <a:r>
              <a:rPr lang="ar-SA" sz="2000" dirty="0" smtClean="0"/>
              <a:t> في التوحيد : </a:t>
            </a:r>
            <a:endParaRPr lang="ar-SA" sz="2000" dirty="0"/>
          </a:p>
        </p:txBody>
      </p:sp>
      <p:sp>
        <p:nvSpPr>
          <p:cNvPr id="3" name="عنصر نائب للمحتوى 2"/>
          <p:cNvSpPr>
            <a:spLocks noGrp="1"/>
          </p:cNvSpPr>
          <p:nvPr>
            <p:ph idx="1"/>
          </p:nvPr>
        </p:nvSpPr>
        <p:spPr>
          <a:xfrm>
            <a:off x="533400" y="1600200"/>
            <a:ext cx="8915400" cy="4525963"/>
          </a:xfrm>
        </p:spPr>
        <p:txBody>
          <a:bodyPr/>
          <a:lstStyle/>
          <a:p>
            <a:pPr rtl="1"/>
            <a:r>
              <a:rPr lang="ar-SA" sz="2400" b="1" u="sng" dirty="0" smtClean="0">
                <a:solidFill>
                  <a:srgbClr val="C00000"/>
                </a:solidFill>
              </a:rPr>
              <a:t>1 </a:t>
            </a:r>
            <a:r>
              <a:rPr lang="ar-SA" sz="2400" b="1" u="sng" dirty="0" err="1" smtClean="0">
                <a:solidFill>
                  <a:srgbClr val="C00000"/>
                </a:solidFill>
              </a:rPr>
              <a:t>ـ</a:t>
            </a:r>
            <a:r>
              <a:rPr lang="ar-SA" sz="2400" b="1" u="sng" dirty="0" smtClean="0">
                <a:solidFill>
                  <a:srgbClr val="C00000"/>
                </a:solidFill>
              </a:rPr>
              <a:t> </a:t>
            </a:r>
            <a:r>
              <a:rPr lang="ar-SA" sz="2400" b="1" u="sng" dirty="0" err="1" smtClean="0">
                <a:solidFill>
                  <a:srgbClr val="C00000"/>
                </a:solidFill>
              </a:rPr>
              <a:t>نواقض</a:t>
            </a:r>
            <a:r>
              <a:rPr lang="ar-SA" sz="2400" b="1" u="sng" dirty="0" smtClean="0">
                <a:solidFill>
                  <a:srgbClr val="C00000"/>
                </a:solidFill>
              </a:rPr>
              <a:t> الإيمان </a:t>
            </a:r>
            <a:r>
              <a:rPr lang="ar-SA" sz="2400" b="1" u="sng" dirty="0" err="1" smtClean="0">
                <a:solidFill>
                  <a:srgbClr val="C00000"/>
                </a:solidFill>
              </a:rPr>
              <a:t>القولية</a:t>
            </a:r>
            <a:r>
              <a:rPr lang="ar-SA" sz="2400" b="1" u="sng" dirty="0" smtClean="0">
                <a:solidFill>
                  <a:srgbClr val="C00000"/>
                </a:solidFill>
              </a:rPr>
              <a:t> في التوحيد :</a:t>
            </a:r>
          </a:p>
          <a:p>
            <a:pPr algn="just" rtl="1"/>
            <a:r>
              <a:rPr lang="ar-SA" sz="2400" b="1" u="sng" dirty="0" smtClean="0"/>
              <a:t>أولا </a:t>
            </a:r>
            <a:r>
              <a:rPr lang="ar-SA" sz="2400" u="sng" dirty="0" smtClean="0">
                <a:solidFill>
                  <a:srgbClr val="C00000"/>
                </a:solidFill>
              </a:rPr>
              <a:t>: </a:t>
            </a:r>
            <a:r>
              <a:rPr lang="ar-SA" sz="2400" u="sng" dirty="0" err="1" smtClean="0">
                <a:solidFill>
                  <a:srgbClr val="C00000"/>
                </a:solidFill>
              </a:rPr>
              <a:t>نواقض</a:t>
            </a:r>
            <a:r>
              <a:rPr lang="ar-SA" sz="2400" u="sng" dirty="0" smtClean="0">
                <a:solidFill>
                  <a:srgbClr val="C00000"/>
                </a:solidFill>
              </a:rPr>
              <a:t> توحيد الله في ربوبيته :</a:t>
            </a:r>
          </a:p>
          <a:p>
            <a:pPr algn="just" rtl="1"/>
            <a:r>
              <a:rPr lang="ar-SA" sz="2400" u="sng" dirty="0" smtClean="0">
                <a:cs typeface="Simplified Arabic" pitchFamily="2" charset="-78"/>
              </a:rPr>
              <a:t>وتوحيد الربوبية يعني </a:t>
            </a:r>
            <a:r>
              <a:rPr lang="ar-SA" sz="2400" dirty="0" smtClean="0">
                <a:cs typeface="Simplified Arabic" pitchFamily="2" charset="-78"/>
              </a:rPr>
              <a:t>: </a:t>
            </a:r>
            <a:r>
              <a:rPr lang="ar-SA" sz="2400" dirty="0" smtClean="0">
                <a:solidFill>
                  <a:srgbClr val="C00000"/>
                </a:solidFill>
                <a:cs typeface="Simplified Arabic" pitchFamily="2" charset="-78"/>
              </a:rPr>
              <a:t>الاعتقاد بأن الله سبحانه هو الرب المتفرد بالخلق والرزق والتدبير،و أنه المحيي المميت النافع الضار، المتفرد بإجابة الدعاء عند الضراء، فهو سبحانه وتعالى المتفرد بربوبية خلقه إيجاداً وإمداداً، وخلقاً، وتدبيراً</a:t>
            </a:r>
            <a:r>
              <a:rPr lang="ar-SA" sz="2400" dirty="0" smtClean="0">
                <a:cs typeface="Simplified Arabic" pitchFamily="2" charset="-78"/>
              </a:rPr>
              <a:t>. </a:t>
            </a:r>
          </a:p>
          <a:p>
            <a:pPr algn="just" rtl="1"/>
            <a:r>
              <a:rPr lang="ar-SA" sz="2400" dirty="0" smtClean="0">
                <a:cs typeface="Simplified Arabic" pitchFamily="2" charset="-78"/>
              </a:rPr>
              <a:t>   وهذا التوحيد يخالفه وينافيه </a:t>
            </a:r>
            <a:r>
              <a:rPr lang="ar-SA" sz="2400" dirty="0" err="1" smtClean="0">
                <a:cs typeface="Simplified Arabic" pitchFamily="2" charset="-78"/>
              </a:rPr>
              <a:t>نواقض</a:t>
            </a:r>
            <a:r>
              <a:rPr lang="ar-SA" sz="2400" dirty="0" smtClean="0">
                <a:cs typeface="Simplified Arabic" pitchFamily="2" charset="-78"/>
              </a:rPr>
              <a:t> </a:t>
            </a:r>
            <a:r>
              <a:rPr lang="ar-SA" sz="2400" dirty="0" err="1" smtClean="0">
                <a:cs typeface="Simplified Arabic" pitchFamily="2" charset="-78"/>
              </a:rPr>
              <a:t>قولية</a:t>
            </a:r>
            <a:r>
              <a:rPr lang="ar-SA" sz="2400" dirty="0" smtClean="0">
                <a:cs typeface="Simplified Arabic" pitchFamily="2" charset="-78"/>
              </a:rPr>
              <a:t> كثيرة، من أهمها: </a:t>
            </a:r>
            <a:r>
              <a:rPr lang="ar-SA" sz="2400" u="sng" dirty="0" smtClean="0">
                <a:solidFill>
                  <a:srgbClr val="C00000"/>
                </a:solidFill>
                <a:cs typeface="Simplified Arabic" pitchFamily="2" charset="-78"/>
              </a:rPr>
              <a:t>الشرك في هذا التوحيد</a:t>
            </a:r>
            <a:r>
              <a:rPr lang="ar-SA" sz="2400" dirty="0" smtClean="0">
                <a:cs typeface="Simplified Arabic" pitchFamily="2" charset="-78"/>
              </a:rPr>
              <a:t>، ولا ريب أن الشرك أصل كل شر، وهو أعظم الذنوب على الإطلاق، حيث إنه الذنب الوحيد الذي نفى الله مغفرته، كما أنه يحبط العمال الصالحة جميعاً، ويوجب لصاحبه الخلود في النار. </a:t>
            </a:r>
            <a:endParaRPr lang="en-US" sz="2400" dirty="0" smtClean="0">
              <a:cs typeface="Simplified Arabic" pitchFamily="2" charset="-78"/>
            </a:endParaRPr>
          </a:p>
          <a:p>
            <a:pPr rtl="1"/>
            <a:r>
              <a:rPr lang="ar-SA" sz="2400" dirty="0" smtClean="0">
                <a:cs typeface="Simplified Arabic" pitchFamily="2" charset="-78"/>
              </a:rPr>
              <a:t>قال الله تعالى: </a:t>
            </a:r>
            <a:r>
              <a:rPr lang="ar-SA" sz="2400" dirty="0" err="1" smtClean="0">
                <a:cs typeface="Simplified Arabic" pitchFamily="2" charset="-78"/>
              </a:rPr>
              <a:t>ـ</a:t>
            </a:r>
            <a:r>
              <a:rPr lang="ar-SA" sz="2400" dirty="0" smtClean="0">
                <a:cs typeface="Simplified Arabic" pitchFamily="2" charset="-78"/>
              </a:rPr>
              <a:t> ( </a:t>
            </a:r>
            <a:r>
              <a:rPr lang="ar-SA" sz="2400" dirty="0" smtClean="0">
                <a:solidFill>
                  <a:schemeClr val="accent1">
                    <a:lumMod val="75000"/>
                  </a:schemeClr>
                </a:solidFill>
                <a:cs typeface="Simplified Arabic" pitchFamily="2" charset="-78"/>
              </a:rPr>
              <a:t>إِنَّ اللّهَ لاَ يَغْفِرُ أَن يُشْرَكَ </a:t>
            </a:r>
            <a:r>
              <a:rPr lang="ar-SA" sz="2400" dirty="0" err="1" smtClean="0">
                <a:solidFill>
                  <a:schemeClr val="accent1">
                    <a:lumMod val="75000"/>
                  </a:schemeClr>
                </a:solidFill>
                <a:cs typeface="Simplified Arabic" pitchFamily="2" charset="-78"/>
              </a:rPr>
              <a:t>بِهِ</a:t>
            </a:r>
            <a:r>
              <a:rPr lang="ar-SA" sz="2400" dirty="0" smtClean="0">
                <a:solidFill>
                  <a:schemeClr val="accent1">
                    <a:lumMod val="75000"/>
                  </a:schemeClr>
                </a:solidFill>
                <a:cs typeface="Simplified Arabic" pitchFamily="2" charset="-78"/>
              </a:rPr>
              <a:t> وَيَغْفِرُ مَا دُونَ ذَلِكَ لِمَن يَشَاء وَمَن يُشْرِكْ بِاللّهِ فَقَدِ افْتَرَى إِثْمًا عَظِيمًا </a:t>
            </a:r>
            <a:r>
              <a:rPr lang="ar-SA" sz="2400" dirty="0" smtClean="0">
                <a:cs typeface="Simplified Arabic" pitchFamily="2" charset="-78"/>
              </a:rPr>
              <a:t>) .</a:t>
            </a:r>
            <a:endParaRPr lang="en-US" sz="2400" dirty="0" smtClean="0">
              <a:cs typeface="Simplified Arabic" pitchFamily="2" charset="-78"/>
            </a:endParaRPr>
          </a:p>
          <a:p>
            <a:pPr algn="just" rtl="1"/>
            <a:endParaRPr lang="en-US" sz="2400" b="1"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400" u="sng" dirty="0" smtClean="0">
                <a:solidFill>
                  <a:srgbClr val="C00000"/>
                </a:solidFill>
                <a:cs typeface="Simplified Arabic" pitchFamily="2" charset="-78"/>
              </a:rPr>
              <a:t>سب الله عز وجل والاستهزاء </a:t>
            </a:r>
            <a:r>
              <a:rPr lang="ar-SA" sz="2400" u="sng" dirty="0" err="1" smtClean="0">
                <a:solidFill>
                  <a:srgbClr val="C00000"/>
                </a:solidFill>
                <a:cs typeface="Simplified Arabic" pitchFamily="2" charset="-78"/>
              </a:rPr>
              <a:t>به</a:t>
            </a:r>
            <a:r>
              <a:rPr lang="ar-SA" sz="2400" u="sng" dirty="0" smtClean="0">
                <a:solidFill>
                  <a:srgbClr val="C00000"/>
                </a:solidFill>
                <a:cs typeface="Simplified Arabic" pitchFamily="2" charset="-78"/>
              </a:rPr>
              <a:t> </a:t>
            </a:r>
            <a:r>
              <a:rPr lang="ar-SA" sz="2400" dirty="0" smtClean="0">
                <a:solidFill>
                  <a:srgbClr val="C00000"/>
                </a:solidFill>
                <a:cs typeface="Simplified Arabic" pitchFamily="2" charset="-78"/>
              </a:rPr>
              <a:t>:</a:t>
            </a:r>
          </a:p>
          <a:p>
            <a:pPr algn="just" rtl="1"/>
            <a:r>
              <a:rPr lang="ar-SA" sz="2400" dirty="0" smtClean="0"/>
              <a:t>يقول ابن تيمية: " </a:t>
            </a:r>
            <a:r>
              <a:rPr lang="ar-SA" sz="2400" dirty="0" smtClean="0">
                <a:solidFill>
                  <a:srgbClr val="C00000"/>
                </a:solidFill>
              </a:rPr>
              <a:t>السب هو الكلام الذي يقصد </a:t>
            </a:r>
            <a:r>
              <a:rPr lang="ar-SA" sz="2400" dirty="0" err="1" smtClean="0">
                <a:solidFill>
                  <a:srgbClr val="C00000"/>
                </a:solidFill>
              </a:rPr>
              <a:t>به</a:t>
            </a:r>
            <a:r>
              <a:rPr lang="ar-SA" sz="2400" dirty="0" smtClean="0">
                <a:solidFill>
                  <a:srgbClr val="C00000"/>
                </a:solidFill>
              </a:rPr>
              <a:t> الانتقاص والاستخفاف، وهو ما يفهم منه السب في عقول الناس على اختلاف اعتقاداتهم  كاللعن والتقبيح ونحوه، وهو الذي دل عليه </a:t>
            </a:r>
            <a:r>
              <a:rPr lang="ar-SA" sz="2400" dirty="0" smtClean="0"/>
              <a:t>قوله تعالى: ( </a:t>
            </a:r>
            <a:r>
              <a:rPr lang="ar-SA" sz="2400" dirty="0" smtClean="0">
                <a:solidFill>
                  <a:srgbClr val="C00000"/>
                </a:solidFill>
              </a:rPr>
              <a:t>وَلاَ تَسُبُّواْ الَّذِينَ يَدْعُونَ مِن دُونِ اللّهِ فَيَسُبُّواْ اللّهَ عَدْوًا بِغَيْر علمِ </a:t>
            </a:r>
            <a:r>
              <a:rPr lang="ar-SA" sz="2400" dirty="0" smtClean="0"/>
              <a:t>) . </a:t>
            </a:r>
            <a:endParaRPr lang="en-US" sz="2400" dirty="0" smtClean="0"/>
          </a:p>
          <a:p>
            <a:pPr algn="just" rtl="1"/>
            <a:r>
              <a:rPr lang="ar-SA" sz="2400" dirty="0" smtClean="0">
                <a:cs typeface="Simplified Arabic" pitchFamily="2" charset="-78"/>
              </a:rPr>
              <a:t>ـ </a:t>
            </a:r>
            <a:r>
              <a:rPr lang="ar-SA" sz="2400" dirty="0" smtClean="0">
                <a:solidFill>
                  <a:srgbClr val="C00000"/>
                </a:solidFill>
              </a:rPr>
              <a:t>ولا ريب أن سب الله عز وجل يعد أقبح وأشنع أنواع المكفرات </a:t>
            </a:r>
            <a:r>
              <a:rPr lang="ar-SA" sz="2400" dirty="0" err="1" smtClean="0">
                <a:solidFill>
                  <a:srgbClr val="C00000"/>
                </a:solidFill>
              </a:rPr>
              <a:t>القولية</a:t>
            </a:r>
            <a:r>
              <a:rPr lang="ar-SA" sz="2400" dirty="0" smtClean="0">
                <a:solidFill>
                  <a:srgbClr val="C00000"/>
                </a:solidFill>
              </a:rPr>
              <a:t> التي تناقض الإيمان، وذلك من عدة أوجه واعتبارات، </a:t>
            </a:r>
            <a:r>
              <a:rPr lang="ar-SA" sz="2400" u="sng" dirty="0" smtClean="0"/>
              <a:t>منها ما يلي:</a:t>
            </a:r>
          </a:p>
          <a:p>
            <a:pPr algn="just" rtl="1"/>
            <a:r>
              <a:rPr lang="ar-SA" sz="2400" dirty="0" smtClean="0"/>
              <a:t>(أ) </a:t>
            </a:r>
            <a:r>
              <a:rPr lang="ar-SA" sz="2400" dirty="0" err="1" smtClean="0"/>
              <a:t>أ</a:t>
            </a:r>
            <a:r>
              <a:rPr lang="ar-SA" sz="2400" dirty="0" smtClean="0"/>
              <a:t>ن سب الله عز وجل يناقض الإيمان، فالسب أذى قولي يناقض قول القلب (التصديق)، وعمله من محبة الله وإجلاله وتعظيمه، كما أنه يناقض الإيمان الظاهر باللسان؛ </a:t>
            </a:r>
            <a:r>
              <a:rPr lang="ar-SA" sz="2400" dirty="0" smtClean="0"/>
              <a:t>لأن الإيمان يتضمن تصديقاً لله عز وجل، وانقياداً وخضوعاً له </a:t>
            </a:r>
            <a:r>
              <a:rPr lang="ar-SA" sz="2400" dirty="0" smtClean="0"/>
              <a:t>تعالى .</a:t>
            </a:r>
            <a:endParaRPr lang="en-US" sz="2400" dirty="0" smtClean="0"/>
          </a:p>
          <a:p>
            <a:pPr rtl="1"/>
            <a:endParaRPr lang="en-US" sz="2400" b="1" dirty="0" smtClean="0">
              <a:cs typeface="Simplified Arabic" pitchFamily="2" charset="-78"/>
            </a:endParaRPr>
          </a:p>
          <a:p>
            <a:pPr rtl="1"/>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400" dirty="0" smtClean="0">
                <a:cs typeface="Simplified Arabic" pitchFamily="2" charset="-78"/>
              </a:rPr>
              <a:t>(ب) </a:t>
            </a:r>
            <a:r>
              <a:rPr lang="ar-SA" sz="2400" u="sng" dirty="0" smtClean="0">
                <a:cs typeface="Simplified Arabic" pitchFamily="2" charset="-78"/>
              </a:rPr>
              <a:t>أن الله تعالى قال</a:t>
            </a:r>
            <a:r>
              <a:rPr lang="ar-SA" sz="2400" dirty="0" smtClean="0">
                <a:cs typeface="Simplified Arabic" pitchFamily="2" charset="-78"/>
              </a:rPr>
              <a:t>: ( </a:t>
            </a:r>
            <a:r>
              <a:rPr lang="ar-SA" sz="2400" dirty="0" smtClean="0">
                <a:solidFill>
                  <a:srgbClr val="C00000"/>
                </a:solidFill>
                <a:cs typeface="Simplified Arabic" pitchFamily="2" charset="-78"/>
              </a:rPr>
              <a:t>يَحْذَرُ الْمُنَافِقُونَ أَن تُنَزَّلَ عَلَيْهِمْ سُورَةٌ تُنَبِّئُهُمْ بِمَا فِي قُلُوبِهِم قُلِ اسْتَهْزِؤُواْ إِنَّ اللّهَ مُخْرِجٌ مَّا تَحْذَرُونَ وَلَئِن سَأَلْتَهُمْ لَيَقُولُنَّ إِنَّمَا كُنَّا نَخُوضُ وَنَلْعَبُ قُلْ أَبِاللّهِ وَآيَاتِهِ وَرَسُولِهِ كُنتُمْ </a:t>
            </a:r>
            <a:r>
              <a:rPr lang="ar-SA" sz="2400" dirty="0" err="1" smtClean="0">
                <a:solidFill>
                  <a:srgbClr val="C00000"/>
                </a:solidFill>
                <a:cs typeface="Simplified Arabic" pitchFamily="2" charset="-78"/>
              </a:rPr>
              <a:t>تَسْتَهْزِؤُونَ</a:t>
            </a:r>
            <a:r>
              <a:rPr lang="ar-SA" sz="2400" dirty="0" smtClean="0">
                <a:solidFill>
                  <a:srgbClr val="C00000"/>
                </a:solidFill>
                <a:cs typeface="Simplified Arabic" pitchFamily="2" charset="-78"/>
              </a:rPr>
              <a:t> لاَ تَعْتَذِرُواْ قَدْ كَفَرْتُم بَعْدَ إِيمَانِكُمْ إِن نَّعْفُ عَن طَآئِفَةٍ مِّنكُمْ نُعَذِّبْ طَآئِفَةً بِأَنَّهُمْ كَانُواْ مُجْرِمِينَ </a:t>
            </a:r>
            <a:r>
              <a:rPr lang="ar-SA" sz="2400" dirty="0" smtClean="0">
                <a:cs typeface="Simplified Arabic" pitchFamily="2" charset="-78"/>
              </a:rPr>
              <a:t>) .</a:t>
            </a:r>
            <a:endParaRPr lang="en-US" sz="2400" b="1" dirty="0" smtClean="0">
              <a:cs typeface="Simplified Arabic" pitchFamily="2" charset="-78"/>
            </a:endParaRPr>
          </a:p>
          <a:p>
            <a:pPr algn="just" rtl="1"/>
            <a:r>
              <a:rPr lang="ar-SA" sz="2400" dirty="0" smtClean="0">
                <a:cs typeface="Simplified Arabic" pitchFamily="2" charset="-78"/>
              </a:rPr>
              <a:t>يقول ابن تيمية: _ " وهذا نص في أن الاستهزاء بالله وآياته وبرسوله كفر </a:t>
            </a:r>
            <a:r>
              <a:rPr lang="ar-SA" sz="2400" dirty="0" smtClean="0">
                <a:cs typeface="Simplified Arabic" pitchFamily="2" charset="-78"/>
              </a:rPr>
              <a:t>”.</a:t>
            </a:r>
            <a:endParaRPr lang="ar-SA" sz="2400" dirty="0" smtClean="0">
              <a:cs typeface="Simplified Arabic" pitchFamily="2" charset="-78"/>
            </a:endParaRPr>
          </a:p>
          <a:p>
            <a:pPr algn="just" rtl="1"/>
            <a:r>
              <a:rPr lang="ar-SA" sz="2400" dirty="0" smtClean="0">
                <a:cs typeface="Simplified Arabic" pitchFamily="2" charset="-78"/>
              </a:rPr>
              <a:t>(</a:t>
            </a:r>
            <a:r>
              <a:rPr lang="ar-SA" sz="2400" dirty="0" err="1" smtClean="0">
                <a:cs typeface="Simplified Arabic" pitchFamily="2" charset="-78"/>
              </a:rPr>
              <a:t>جـ</a:t>
            </a:r>
            <a:r>
              <a:rPr lang="ar-SA" sz="2400" dirty="0" smtClean="0">
                <a:cs typeface="Simplified Arabic" pitchFamily="2" charset="-78"/>
              </a:rPr>
              <a:t>) </a:t>
            </a:r>
            <a:r>
              <a:rPr lang="ar-SA" sz="2400" u="sng" dirty="0" smtClean="0">
                <a:solidFill>
                  <a:srgbClr val="C00000"/>
                </a:solidFill>
                <a:cs typeface="Simplified Arabic" pitchFamily="2" charset="-78"/>
              </a:rPr>
              <a:t>أن </a:t>
            </a:r>
            <a:r>
              <a:rPr lang="ar-SA" sz="2400" u="sng" dirty="0" smtClean="0">
                <a:solidFill>
                  <a:srgbClr val="C00000"/>
                </a:solidFill>
                <a:cs typeface="Simplified Arabic" pitchFamily="2" charset="-78"/>
              </a:rPr>
              <a:t>في السب تنقصاً لله تعالى، </a:t>
            </a:r>
            <a:r>
              <a:rPr lang="ar-SA" sz="2400" u="sng" dirty="0" err="1" smtClean="0">
                <a:solidFill>
                  <a:srgbClr val="C00000"/>
                </a:solidFill>
                <a:cs typeface="Simplified Arabic" pitchFamily="2" charset="-78"/>
              </a:rPr>
              <a:t>وإنتهاكاً</a:t>
            </a:r>
            <a:r>
              <a:rPr lang="ar-SA" sz="2400" u="sng" dirty="0" smtClean="0">
                <a:solidFill>
                  <a:srgbClr val="C00000"/>
                </a:solidFill>
                <a:cs typeface="Simplified Arabic" pitchFamily="2" charset="-78"/>
              </a:rPr>
              <a:t> لحرمته</a:t>
            </a:r>
            <a:r>
              <a:rPr lang="ar-SA" sz="2400" dirty="0" smtClean="0">
                <a:cs typeface="Simplified Arabic" pitchFamily="2" charset="-78"/>
              </a:rPr>
              <a:t>، بل إن السب أعظم وأشنع من مجرد الكفر" </a:t>
            </a:r>
            <a:r>
              <a:rPr lang="ar-SA" sz="2400" u="sng" dirty="0" smtClean="0">
                <a:solidFill>
                  <a:srgbClr val="C00000"/>
                </a:solidFill>
                <a:cs typeface="Simplified Arabic" pitchFamily="2" charset="-78"/>
              </a:rPr>
              <a:t>إذ السب إفراط في العداوة، مصدره شدة سفه الكافر، وحرصه على فساد الدين وإضرار أهله </a:t>
            </a:r>
            <a:r>
              <a:rPr lang="ar-SA" sz="2400" dirty="0" smtClean="0">
                <a:cs typeface="Simplified Arabic" pitchFamily="2" charset="-78"/>
              </a:rPr>
              <a:t>" .</a:t>
            </a:r>
            <a:endParaRPr lang="en-US" sz="2400" b="1" dirty="0" smtClean="0">
              <a:cs typeface="Simplified Arabic" pitchFamily="2" charset="-78"/>
            </a:endParaRPr>
          </a:p>
          <a:p>
            <a:pPr algn="just" rtl="1"/>
            <a:r>
              <a:rPr lang="ar-SA" sz="2400" dirty="0" smtClean="0">
                <a:cs typeface="Simplified Arabic" pitchFamily="2" charset="-78"/>
              </a:rPr>
              <a:t>(د) قد أجمع العلماء على كفر من سب الله تعالى، وإليك أقوالهم في هذه المسألة:</a:t>
            </a:r>
            <a:endParaRPr lang="en-US" sz="2400" b="1" dirty="0" smtClean="0">
              <a:cs typeface="Simplified Arabic" pitchFamily="2" charset="-78"/>
            </a:endParaRPr>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400" dirty="0" smtClean="0">
                <a:cs typeface="Simplified Arabic" pitchFamily="2" charset="-78"/>
              </a:rPr>
              <a:t>وقال القاضي </a:t>
            </a:r>
            <a:r>
              <a:rPr lang="ar-SA" sz="2400" dirty="0" err="1" smtClean="0">
                <a:cs typeface="Simplified Arabic" pitchFamily="2" charset="-78"/>
              </a:rPr>
              <a:t>عياض</a:t>
            </a:r>
            <a:r>
              <a:rPr lang="ar-SA" sz="2400" dirty="0" smtClean="0">
                <a:cs typeface="Simplified Arabic" pitchFamily="2" charset="-78"/>
              </a:rPr>
              <a:t>: " </a:t>
            </a:r>
            <a:r>
              <a:rPr lang="ar-SA" sz="2400" dirty="0" smtClean="0">
                <a:solidFill>
                  <a:srgbClr val="C00000"/>
                </a:solidFill>
                <a:cs typeface="Simplified Arabic" pitchFamily="2" charset="-78"/>
              </a:rPr>
              <a:t>لا خلاف أن ساب الله تعالى من المسلمين كافر حلال الدم </a:t>
            </a:r>
            <a:r>
              <a:rPr lang="ar-SA" sz="2400" dirty="0" smtClean="0">
                <a:cs typeface="Simplified Arabic" pitchFamily="2" charset="-78"/>
              </a:rPr>
              <a:t>” .</a:t>
            </a:r>
          </a:p>
          <a:p>
            <a:pPr algn="just" rtl="1"/>
            <a:r>
              <a:rPr lang="ar-SA" sz="2400" dirty="0" smtClean="0">
                <a:cs typeface="Simplified Arabic" pitchFamily="2" charset="-78"/>
              </a:rPr>
              <a:t>وأما حكم الاستهزاء بالله تعالى، </a:t>
            </a:r>
            <a:r>
              <a:rPr lang="ar-SA" sz="2400" u="sng" dirty="0" smtClean="0">
                <a:cs typeface="Simplified Arabic" pitchFamily="2" charset="-78"/>
              </a:rPr>
              <a:t>فهو نفس الحكم فيمن سب الله تعالى</a:t>
            </a:r>
            <a:r>
              <a:rPr lang="ar-SA" sz="2400" dirty="0" smtClean="0">
                <a:cs typeface="Simplified Arabic" pitchFamily="2" charset="-78"/>
              </a:rPr>
              <a:t>:</a:t>
            </a:r>
          </a:p>
          <a:p>
            <a:pPr algn="just" rtl="1"/>
            <a:r>
              <a:rPr lang="ar-SA" sz="2400" dirty="0" smtClean="0">
                <a:cs typeface="Simplified Arabic" pitchFamily="2" charset="-78"/>
              </a:rPr>
              <a:t>وَوَجهُ </a:t>
            </a:r>
            <a:r>
              <a:rPr lang="ar-SA" sz="2400" dirty="0" smtClean="0">
                <a:cs typeface="Simplified Arabic" pitchFamily="2" charset="-78"/>
              </a:rPr>
              <a:t>كون الاستهزاء بالله تعالى ناقضاً من </a:t>
            </a:r>
            <a:r>
              <a:rPr lang="ar-SA" sz="2400" dirty="0" err="1" smtClean="0">
                <a:cs typeface="Simplified Arabic" pitchFamily="2" charset="-78"/>
              </a:rPr>
              <a:t>نواقض</a:t>
            </a:r>
            <a:r>
              <a:rPr lang="ar-SA" sz="2400" dirty="0" smtClean="0">
                <a:cs typeface="Simplified Arabic" pitchFamily="2" charset="-78"/>
              </a:rPr>
              <a:t> الإيمان، ما جاء في قول الحق تبارك وتعالى: </a:t>
            </a:r>
            <a:r>
              <a:rPr lang="ar-SA" sz="2400" dirty="0" smtClean="0">
                <a:solidFill>
                  <a:srgbClr val="C00000"/>
                </a:solidFill>
                <a:cs typeface="Simplified Arabic" pitchFamily="2" charset="-78"/>
              </a:rPr>
              <a:t>( </a:t>
            </a:r>
            <a:r>
              <a:rPr lang="ar-SA" sz="2400" dirty="0" smtClean="0">
                <a:solidFill>
                  <a:srgbClr val="C00000"/>
                </a:solidFill>
                <a:cs typeface="Simplified Arabic" pitchFamily="2" charset="-78"/>
              </a:rPr>
              <a:t>يَحْذَرُ الْمُنَافِقُونَ أَن تُنَزَّلَ عَلَيْهِمْ سُورَةٌ تُنَبِّئُهُمْ بِمَا فِي قُلُوبِهِم قُلِ اسْتَهْزِؤُواْ إِنَّ اللّهَ مُخْرِجٌ مَّا تَحْذَرُونَ</a:t>
            </a:r>
            <a:r>
              <a:rPr lang="en-US" sz="2400" dirty="0" smtClean="0">
                <a:solidFill>
                  <a:srgbClr val="C00000"/>
                </a:solidFill>
                <a:cs typeface="Simplified Arabic" pitchFamily="2" charset="-78"/>
              </a:rPr>
              <a:t> </a:t>
            </a:r>
            <a:r>
              <a:rPr lang="ar-SA" sz="2400" dirty="0" smtClean="0">
                <a:solidFill>
                  <a:srgbClr val="C00000"/>
                </a:solidFill>
                <a:cs typeface="Simplified Arabic" pitchFamily="2" charset="-78"/>
              </a:rPr>
              <a:t>وَلَئِن سَأَلْتَهُمْ لَيَقُولُنَّ إِنَّمَا كُنَّا نَخُوضُ وَنَلْعَبُ قُلْ أَبِاللّهِ وَآيَاتِهِ وَرَسُولِهِ كُنتُمْ </a:t>
            </a:r>
            <a:r>
              <a:rPr lang="ar-SA" sz="2400" dirty="0" err="1" smtClean="0">
                <a:solidFill>
                  <a:srgbClr val="C00000"/>
                </a:solidFill>
                <a:cs typeface="Simplified Arabic" pitchFamily="2" charset="-78"/>
              </a:rPr>
              <a:t>تَسْتَهْزِؤُونَ</a:t>
            </a:r>
            <a:r>
              <a:rPr lang="en-US" sz="2400" dirty="0" smtClean="0">
                <a:solidFill>
                  <a:srgbClr val="C00000"/>
                </a:solidFill>
                <a:cs typeface="Simplified Arabic" pitchFamily="2" charset="-78"/>
              </a:rPr>
              <a:t> </a:t>
            </a:r>
            <a:r>
              <a:rPr lang="ar-SA" sz="2400" dirty="0" smtClean="0">
                <a:solidFill>
                  <a:srgbClr val="C00000"/>
                </a:solidFill>
                <a:cs typeface="Simplified Arabic" pitchFamily="2" charset="-78"/>
              </a:rPr>
              <a:t>لاَ </a:t>
            </a:r>
            <a:r>
              <a:rPr lang="ar-SA" sz="2400" dirty="0" smtClean="0">
                <a:solidFill>
                  <a:srgbClr val="C00000"/>
                </a:solidFill>
                <a:cs typeface="Simplified Arabic" pitchFamily="2" charset="-78"/>
              </a:rPr>
              <a:t>تَعْتَذِرُواْ </a:t>
            </a:r>
            <a:r>
              <a:rPr lang="ar-SA" sz="2400" dirty="0" smtClean="0">
                <a:solidFill>
                  <a:srgbClr val="C00000"/>
                </a:solidFill>
              </a:rPr>
              <a:t>قَدْ كَفَرْتُم بَعْدَ إِيمَانِكُمْ إِن نَّعْفُ عَن طَآئِفَةٍ مِّنكُمْ نُعَذِّبْ طَآئِفَةً بِأَنَّهُمْ كَانُواْ مُجْرِمِينَ</a:t>
            </a:r>
            <a:r>
              <a:rPr lang="ar-SA" sz="2400" dirty="0" smtClean="0"/>
              <a:t>) .</a:t>
            </a:r>
          </a:p>
          <a:p>
            <a:pPr algn="just" rtl="1"/>
            <a:r>
              <a:rPr lang="ar-SA" sz="2400" dirty="0" smtClean="0"/>
              <a:t>يقول الفخر الرازي في تفسيره: </a:t>
            </a:r>
          </a:p>
          <a:p>
            <a:pPr algn="just" rtl="1"/>
            <a:r>
              <a:rPr lang="ar-SA" sz="2400" dirty="0" smtClean="0"/>
              <a:t> " </a:t>
            </a:r>
            <a:r>
              <a:rPr lang="ar-SA" sz="2400" dirty="0" smtClean="0">
                <a:solidFill>
                  <a:schemeClr val="accent2">
                    <a:lumMod val="50000"/>
                  </a:schemeClr>
                </a:solidFill>
              </a:rPr>
              <a:t>إن الاستهزاء بالدين كيف كان كفر بالله، وذلك لأن الاستهزاء يدل على الاستخفاف، والعمدة الكبرى في الإيمان تعظيم الله بأقصى الإمكان، والجمع بينهما محال </a:t>
            </a:r>
            <a:r>
              <a:rPr lang="ar-SA" sz="2400" dirty="0" smtClean="0"/>
              <a:t>”. </a:t>
            </a:r>
            <a:endParaRPr lang="en-US" sz="2400" b="1" dirty="0" smtClean="0"/>
          </a:p>
          <a:p>
            <a:pPr algn="just" rtl="1"/>
            <a:endParaRPr lang="ar-SA" sz="2400" dirty="0" smtClean="0">
              <a:cs typeface="Simplified Arabic" pitchFamily="2" charset="-78"/>
            </a:endParaRP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b="1" dirty="0" smtClean="0"/>
              <a:t>ثانيا : </a:t>
            </a:r>
            <a:r>
              <a:rPr lang="ar-SA" sz="2000" u="sng" dirty="0" err="1" smtClean="0">
                <a:solidFill>
                  <a:srgbClr val="C00000"/>
                </a:solidFill>
              </a:rPr>
              <a:t>نواقض</a:t>
            </a:r>
            <a:r>
              <a:rPr lang="ar-SA" sz="2000" u="sng" dirty="0" smtClean="0">
                <a:solidFill>
                  <a:srgbClr val="C00000"/>
                </a:solidFill>
              </a:rPr>
              <a:t> الإيمان </a:t>
            </a:r>
            <a:r>
              <a:rPr lang="ar-SA" sz="2000" u="sng" dirty="0" err="1" smtClean="0">
                <a:solidFill>
                  <a:srgbClr val="C00000"/>
                </a:solidFill>
              </a:rPr>
              <a:t>القولية</a:t>
            </a:r>
            <a:r>
              <a:rPr lang="ar-SA" sz="2000" u="sng" dirty="0" smtClean="0">
                <a:solidFill>
                  <a:srgbClr val="C00000"/>
                </a:solidFill>
              </a:rPr>
              <a:t> في توحيد الأسماء والصفات :</a:t>
            </a:r>
            <a:r>
              <a:rPr lang="en-US" sz="2000" u="sng" dirty="0" smtClean="0">
                <a:solidFill>
                  <a:srgbClr val="C00000"/>
                </a:solidFill>
              </a:rPr>
              <a:t/>
            </a:r>
            <a:br>
              <a:rPr lang="en-US" sz="2000" u="sng" dirty="0" smtClean="0">
                <a:solidFill>
                  <a:srgbClr val="C00000"/>
                </a:solidFill>
              </a:rPr>
            </a:br>
            <a:endParaRPr lang="ar-SA" sz="2000" dirty="0"/>
          </a:p>
        </p:txBody>
      </p:sp>
      <p:sp>
        <p:nvSpPr>
          <p:cNvPr id="3" name="عنصر نائب للمحتوى 2"/>
          <p:cNvSpPr>
            <a:spLocks noGrp="1"/>
          </p:cNvSpPr>
          <p:nvPr>
            <p:ph idx="1"/>
          </p:nvPr>
        </p:nvSpPr>
        <p:spPr/>
        <p:txBody>
          <a:bodyPr/>
          <a:lstStyle/>
          <a:p>
            <a:pPr rtl="1"/>
            <a:r>
              <a:rPr lang="ar-SA" sz="2000" b="1" dirty="0" smtClean="0"/>
              <a:t>ثانيا : </a:t>
            </a:r>
            <a:r>
              <a:rPr lang="ar-SA" sz="2000" u="sng" dirty="0" err="1" smtClean="0">
                <a:solidFill>
                  <a:srgbClr val="C00000"/>
                </a:solidFill>
              </a:rPr>
              <a:t>نواقض</a:t>
            </a:r>
            <a:r>
              <a:rPr lang="ar-SA" sz="2000" u="sng" dirty="0" smtClean="0">
                <a:solidFill>
                  <a:srgbClr val="C00000"/>
                </a:solidFill>
              </a:rPr>
              <a:t> الإيمان </a:t>
            </a:r>
            <a:r>
              <a:rPr lang="ar-SA" sz="2000" u="sng" dirty="0" err="1" smtClean="0">
                <a:solidFill>
                  <a:srgbClr val="C00000"/>
                </a:solidFill>
              </a:rPr>
              <a:t>القولية</a:t>
            </a:r>
            <a:r>
              <a:rPr lang="ar-SA" sz="2000" u="sng" dirty="0" smtClean="0">
                <a:solidFill>
                  <a:srgbClr val="C00000"/>
                </a:solidFill>
              </a:rPr>
              <a:t> في توحيد الأسماء والصفات :</a:t>
            </a:r>
            <a:endParaRPr lang="en-US" sz="2000" u="sng" dirty="0" smtClean="0">
              <a:solidFill>
                <a:srgbClr val="C00000"/>
              </a:solidFill>
            </a:endParaRPr>
          </a:p>
          <a:p>
            <a:pPr algn="just" rtl="1"/>
            <a:r>
              <a:rPr lang="ar-SA" sz="2000" dirty="0" smtClean="0">
                <a:cs typeface="Simplified Arabic" pitchFamily="2" charset="-78"/>
              </a:rPr>
              <a:t>إن معتقد أهل السنة والجماعة في هذا الباب هو الإيمان بما وصف الله </a:t>
            </a:r>
            <a:r>
              <a:rPr lang="ar-SA" sz="2000" dirty="0" err="1" smtClean="0">
                <a:cs typeface="Simplified Arabic" pitchFamily="2" charset="-78"/>
              </a:rPr>
              <a:t>به</a:t>
            </a:r>
            <a:r>
              <a:rPr lang="ar-SA" sz="2000" dirty="0" smtClean="0">
                <a:cs typeface="Simplified Arabic" pitchFamily="2" charset="-78"/>
              </a:rPr>
              <a:t> نفسه، وبما وصفه </a:t>
            </a:r>
            <a:r>
              <a:rPr lang="ar-SA" sz="2000" dirty="0" err="1" smtClean="0">
                <a:cs typeface="Simplified Arabic" pitchFamily="2" charset="-78"/>
              </a:rPr>
              <a:t>به</a:t>
            </a:r>
            <a:r>
              <a:rPr lang="ar-SA" sz="2000" dirty="0" smtClean="0">
                <a:cs typeface="Simplified Arabic" pitchFamily="2" charset="-78"/>
              </a:rPr>
              <a:t> رسوله صلى الله عليه وسلم من غير تحريف ولا تعطيل، ومن غير تكييف، </a:t>
            </a:r>
            <a:r>
              <a:rPr lang="ar-SA" sz="2000" dirty="0" smtClean="0">
                <a:cs typeface="Simplified Arabic" pitchFamily="2" charset="-78"/>
              </a:rPr>
              <a:t>ولا تمثيل</a:t>
            </a:r>
            <a:r>
              <a:rPr lang="ar-SA" sz="2000" dirty="0" smtClean="0">
                <a:cs typeface="Simplified Arabic" pitchFamily="2" charset="-78"/>
              </a:rPr>
              <a:t>.</a:t>
            </a:r>
          </a:p>
          <a:p>
            <a:pPr algn="just" rtl="1"/>
            <a:r>
              <a:rPr lang="ar-SA" sz="1800" dirty="0" smtClean="0">
                <a:cs typeface="Simplified Arabic" pitchFamily="2" charset="-78"/>
              </a:rPr>
              <a:t>وإن توحيد الأسماء والصفات يناقضه ويخالفه الشرك والإلحاد في أسمائه وصفاته، </a:t>
            </a:r>
            <a:r>
              <a:rPr lang="ar-SA" sz="1800" b="1" u="sng" dirty="0" smtClean="0">
                <a:cs typeface="Simplified Arabic" pitchFamily="2" charset="-78"/>
              </a:rPr>
              <a:t>والإلحاد في أسمائه تعالى أنواع</a:t>
            </a:r>
            <a:r>
              <a:rPr lang="ar-SA" sz="1800" dirty="0" smtClean="0">
                <a:cs typeface="Simplified Arabic" pitchFamily="2" charset="-78"/>
              </a:rPr>
              <a:t>:</a:t>
            </a:r>
          </a:p>
          <a:p>
            <a:pPr algn="just" rtl="1"/>
            <a:r>
              <a:rPr lang="ar-SA" sz="2000" u="sng" dirty="0" smtClean="0">
                <a:cs typeface="Simplified Arabic" pitchFamily="2" charset="-78"/>
              </a:rPr>
              <a:t>أحدها: </a:t>
            </a:r>
            <a:r>
              <a:rPr lang="ar-SA" sz="2000" u="sng" dirty="0" smtClean="0">
                <a:solidFill>
                  <a:srgbClr val="C00000"/>
                </a:solidFill>
                <a:cs typeface="Simplified Arabic" pitchFamily="2" charset="-78"/>
              </a:rPr>
              <a:t>أن يسمي الأصنام </a:t>
            </a:r>
            <a:r>
              <a:rPr lang="ar-SA" sz="2000" u="sng" dirty="0" err="1" smtClean="0">
                <a:solidFill>
                  <a:srgbClr val="C00000"/>
                </a:solidFill>
                <a:cs typeface="Simplified Arabic" pitchFamily="2" charset="-78"/>
              </a:rPr>
              <a:t>بها</a:t>
            </a:r>
            <a:r>
              <a:rPr lang="ar-SA" sz="2000" u="sng" dirty="0" smtClean="0">
                <a:solidFill>
                  <a:srgbClr val="C00000"/>
                </a:solidFill>
                <a:cs typeface="Simplified Arabic" pitchFamily="2" charset="-78"/>
              </a:rPr>
              <a:t>، كتسميتهم اللات من الإله، </a:t>
            </a:r>
            <a:r>
              <a:rPr lang="ar-SA" sz="2000" u="sng" dirty="0" err="1" smtClean="0">
                <a:solidFill>
                  <a:srgbClr val="C00000"/>
                </a:solidFill>
                <a:cs typeface="Simplified Arabic" pitchFamily="2" charset="-78"/>
              </a:rPr>
              <a:t>والعزى</a:t>
            </a:r>
            <a:r>
              <a:rPr lang="ar-SA" sz="2000" u="sng" dirty="0" smtClean="0">
                <a:solidFill>
                  <a:srgbClr val="C00000"/>
                </a:solidFill>
                <a:cs typeface="Simplified Arabic" pitchFamily="2" charset="-78"/>
              </a:rPr>
              <a:t> من العزيز، وتسميتهم الصنم إلهاً،</a:t>
            </a:r>
            <a:r>
              <a:rPr lang="ar-SA" sz="2000" dirty="0" smtClean="0">
                <a:cs typeface="Simplified Arabic" pitchFamily="2" charset="-78"/>
              </a:rPr>
              <a:t> وهذا إلحاد حقيقة، فإنهم عدلوا عن أسمائه إلى أوثانهم وآلهتهم الباطلة. </a:t>
            </a:r>
            <a:endParaRPr lang="en-US" sz="2000" b="1" dirty="0" smtClean="0">
              <a:cs typeface="Simplified Arabic" pitchFamily="2" charset="-78"/>
            </a:endParaRPr>
          </a:p>
          <a:p>
            <a:pPr algn="just" rtl="1"/>
            <a:r>
              <a:rPr lang="ar-SA" sz="2000" u="sng" dirty="0" smtClean="0"/>
              <a:t>الثاني:  </a:t>
            </a:r>
            <a:r>
              <a:rPr lang="ar-SA" sz="2000" u="sng" dirty="0" smtClean="0">
                <a:solidFill>
                  <a:srgbClr val="C00000"/>
                </a:solidFill>
              </a:rPr>
              <a:t>تسميته بما لا يليق بجلاله كتسمية النصارى له أباً، وتسمية الفلاسفة له موجباً بذاته</a:t>
            </a:r>
            <a:r>
              <a:rPr lang="ar-SA" sz="2000" dirty="0" smtClean="0"/>
              <a:t>، أو علة فاعلة بالطبع ونحو ذلك .</a:t>
            </a:r>
            <a:endParaRPr lang="en-US" sz="2000" b="1" dirty="0" smtClean="0"/>
          </a:p>
          <a:p>
            <a:pPr algn="just" rtl="1"/>
            <a:r>
              <a:rPr lang="ar-SA" sz="2000" u="sng" dirty="0" smtClean="0"/>
              <a:t>الثالث:  </a:t>
            </a:r>
            <a:r>
              <a:rPr lang="ar-SA" sz="2000" u="sng" dirty="0" smtClean="0">
                <a:solidFill>
                  <a:srgbClr val="C00000"/>
                </a:solidFill>
              </a:rPr>
              <a:t>وصفه بما يتعالى عنه ويتقدس من النقائص، </a:t>
            </a:r>
            <a:r>
              <a:rPr lang="ar-SA" sz="2000" u="sng" dirty="0" smtClean="0"/>
              <a:t>كقول أخبث اليهود إنه فقير</a:t>
            </a:r>
            <a:r>
              <a:rPr lang="ar-SA" sz="2000" u="sng" dirty="0" smtClean="0">
                <a:solidFill>
                  <a:srgbClr val="C00000"/>
                </a:solidFill>
              </a:rPr>
              <a:t>، وقولهم </a:t>
            </a:r>
            <a:r>
              <a:rPr lang="ar-SA" sz="2000" u="sng" dirty="0" smtClean="0"/>
              <a:t>إنه استراح بعد أن خلق خلقه</a:t>
            </a:r>
            <a:r>
              <a:rPr lang="ar-SA" sz="2000" dirty="0" smtClean="0"/>
              <a:t>. </a:t>
            </a:r>
            <a:endParaRPr lang="en-US" sz="2000" b="1" dirty="0" smtClean="0"/>
          </a:p>
          <a:p>
            <a:pPr algn="just" rtl="1"/>
            <a:r>
              <a:rPr lang="ar-SA" sz="2000" u="sng" dirty="0" smtClean="0"/>
              <a:t>الرابع:  </a:t>
            </a:r>
            <a:r>
              <a:rPr lang="ar-SA" sz="2000" u="sng" dirty="0" smtClean="0">
                <a:solidFill>
                  <a:srgbClr val="C00000"/>
                </a:solidFill>
              </a:rPr>
              <a:t>تعطيل الأسماء عن معانيها وجحد حقائقها، </a:t>
            </a:r>
            <a:r>
              <a:rPr lang="ar-SA" sz="2000" u="sng" dirty="0" smtClean="0"/>
              <a:t>كقول من يقول من </a:t>
            </a:r>
            <a:r>
              <a:rPr lang="ar-SA" sz="2000" u="sng" dirty="0" err="1" smtClean="0"/>
              <a:t>الجهمية</a:t>
            </a:r>
            <a:r>
              <a:rPr lang="ar-SA" sz="2000" u="sng" dirty="0" smtClean="0"/>
              <a:t> وأتباعهم</a:t>
            </a:r>
            <a:r>
              <a:rPr lang="ar-SA" sz="2000" u="sng" dirty="0" smtClean="0">
                <a:solidFill>
                  <a:srgbClr val="C00000"/>
                </a:solidFill>
              </a:rPr>
              <a:t> </a:t>
            </a:r>
            <a:r>
              <a:rPr lang="ar-SA" sz="2000" u="sng" dirty="0" smtClean="0">
                <a:solidFill>
                  <a:srgbClr val="C00000"/>
                </a:solidFill>
              </a:rPr>
              <a:t>إنها ألفاظ مجردة لا تتضمن صفات ولا معاني</a:t>
            </a:r>
            <a:r>
              <a:rPr lang="ar-SA" sz="2000" dirty="0" smtClean="0"/>
              <a:t>. </a:t>
            </a:r>
            <a:endParaRPr lang="en-US" sz="2000" b="1" dirty="0" smtClean="0"/>
          </a:p>
          <a:p>
            <a:pPr algn="just" rtl="1"/>
            <a:r>
              <a:rPr lang="ar-SA" sz="2000" u="sng" dirty="0" smtClean="0"/>
              <a:t>          </a:t>
            </a:r>
            <a:r>
              <a:rPr lang="ar-SA" sz="2000" u="sng" dirty="0" err="1" smtClean="0"/>
              <a:t>خامسها</a:t>
            </a:r>
            <a:r>
              <a:rPr lang="ar-SA" sz="2000" dirty="0" smtClean="0"/>
              <a:t>:  </a:t>
            </a:r>
            <a:r>
              <a:rPr lang="ar-SA" sz="2000" u="sng" dirty="0" smtClean="0">
                <a:solidFill>
                  <a:srgbClr val="C00000"/>
                </a:solidFill>
              </a:rPr>
              <a:t>تشبيه صفاته بصفات خلقه، تعالى الله عما يقول المشبهون علوا كبيراً</a:t>
            </a:r>
            <a:r>
              <a:rPr lang="ar-SA" sz="2000" dirty="0" smtClean="0"/>
              <a:t>.</a:t>
            </a:r>
            <a:endParaRPr lang="en-US" sz="2000" b="1" dirty="0" smtClean="0"/>
          </a:p>
          <a:p>
            <a:r>
              <a:rPr lang="ar-SA" sz="2800" b="1" dirty="0" smtClean="0"/>
              <a:t> </a:t>
            </a:r>
            <a:endParaRPr lang="ar-SA" sz="28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b="1" dirty="0" smtClean="0">
                <a:cs typeface="Simplified Arabic" pitchFamily="2" charset="-78"/>
              </a:rPr>
              <a:t>ثالثا : </a:t>
            </a:r>
            <a:r>
              <a:rPr lang="ar-EG" sz="2000" b="1" u="sng" dirty="0" err="1" smtClean="0">
                <a:solidFill>
                  <a:srgbClr val="C00000"/>
                </a:solidFill>
                <a:cs typeface="Simplified Arabic" pitchFamily="2" charset="-78"/>
              </a:rPr>
              <a:t>نواقض</a:t>
            </a:r>
            <a:r>
              <a:rPr lang="ar-EG" sz="2000" b="1" u="sng" dirty="0" smtClean="0">
                <a:solidFill>
                  <a:srgbClr val="C00000"/>
                </a:solidFill>
                <a:cs typeface="Simplified Arabic" pitchFamily="2" charset="-78"/>
              </a:rPr>
              <a:t> الإيمان </a:t>
            </a:r>
            <a:r>
              <a:rPr lang="ar-EG" sz="2000" b="1" u="sng" dirty="0" err="1" smtClean="0">
                <a:solidFill>
                  <a:srgbClr val="C00000"/>
                </a:solidFill>
                <a:cs typeface="Simplified Arabic" pitchFamily="2" charset="-78"/>
              </a:rPr>
              <a:t>القولية</a:t>
            </a:r>
            <a:r>
              <a:rPr lang="ar-EG" sz="2000" b="1" u="sng" dirty="0" smtClean="0">
                <a:solidFill>
                  <a:srgbClr val="C00000"/>
                </a:solidFill>
                <a:cs typeface="Simplified Arabic" pitchFamily="2" charset="-78"/>
              </a:rPr>
              <a:t> في توحيد </a:t>
            </a:r>
            <a:r>
              <a:rPr lang="ar-SA" sz="2000" b="1" u="sng" dirty="0" err="1" smtClean="0">
                <a:solidFill>
                  <a:srgbClr val="C00000"/>
                </a:solidFill>
                <a:cs typeface="Simplified Arabic" pitchFamily="2" charset="-78"/>
              </a:rPr>
              <a:t>ال</a:t>
            </a:r>
            <a:r>
              <a:rPr lang="ar-EG" sz="2000" b="1" u="sng" dirty="0" err="1" smtClean="0">
                <a:solidFill>
                  <a:srgbClr val="C00000"/>
                </a:solidFill>
                <a:cs typeface="Simplified Arabic" pitchFamily="2" charset="-78"/>
              </a:rPr>
              <a:t>ألوهي</a:t>
            </a:r>
            <a:r>
              <a:rPr lang="ar-SA" sz="2000" b="1" u="sng" dirty="0" smtClean="0">
                <a:solidFill>
                  <a:srgbClr val="C00000"/>
                </a:solidFill>
                <a:cs typeface="Simplified Arabic" pitchFamily="2" charset="-78"/>
              </a:rPr>
              <a:t>ة</a:t>
            </a:r>
            <a:r>
              <a:rPr lang="ar-EG" sz="2000" b="1" u="sng" dirty="0" smtClean="0">
                <a:solidFill>
                  <a:srgbClr val="C00000"/>
                </a:solidFill>
                <a:cs typeface="Simplified Arabic" pitchFamily="2" charset="-78"/>
              </a:rPr>
              <a:t> :</a:t>
            </a:r>
            <a:r>
              <a:rPr lang="ar-SA" sz="2000" b="1" u="sng" dirty="0" smtClean="0">
                <a:solidFill>
                  <a:srgbClr val="C00000"/>
                </a:solidFill>
                <a:cs typeface="Simplified Arabic" pitchFamily="2" charset="-78"/>
              </a:rPr>
              <a:t/>
            </a:r>
            <a:br>
              <a:rPr lang="ar-SA" sz="2000" b="1" u="sng" dirty="0" smtClean="0">
                <a:solidFill>
                  <a:srgbClr val="C00000"/>
                </a:solidFill>
                <a:cs typeface="Simplified Arabic" pitchFamily="2" charset="-78"/>
              </a:rPr>
            </a:br>
            <a:endParaRPr lang="ar-SA" sz="2000" b="1" dirty="0">
              <a:cs typeface="Simplified Arabic" pitchFamily="2" charset="-78"/>
            </a:endParaRPr>
          </a:p>
        </p:txBody>
      </p:sp>
      <p:sp>
        <p:nvSpPr>
          <p:cNvPr id="3" name="عنصر نائب للمحتوى 2"/>
          <p:cNvSpPr>
            <a:spLocks noGrp="1"/>
          </p:cNvSpPr>
          <p:nvPr>
            <p:ph idx="1"/>
          </p:nvPr>
        </p:nvSpPr>
        <p:spPr/>
        <p:txBody>
          <a:bodyPr/>
          <a:lstStyle/>
          <a:p>
            <a:pPr algn="just" rtl="1"/>
            <a:r>
              <a:rPr lang="ar-SA" sz="2400" b="1" dirty="0" smtClean="0">
                <a:cs typeface="Simplified Arabic" pitchFamily="2" charset="-78"/>
              </a:rPr>
              <a:t>ثالثا </a:t>
            </a:r>
            <a:r>
              <a:rPr lang="ar-SA" sz="2400" dirty="0" smtClean="0">
                <a:cs typeface="Simplified Arabic" pitchFamily="2" charset="-78"/>
              </a:rPr>
              <a:t>: </a:t>
            </a:r>
            <a:r>
              <a:rPr lang="ar-EG" sz="2400" u="sng" dirty="0" err="1" smtClean="0">
                <a:solidFill>
                  <a:srgbClr val="C00000"/>
                </a:solidFill>
                <a:cs typeface="Simplified Arabic" pitchFamily="2" charset="-78"/>
              </a:rPr>
              <a:t>نواقض</a:t>
            </a:r>
            <a:r>
              <a:rPr lang="ar-EG" sz="2400" u="sng" dirty="0" smtClean="0">
                <a:solidFill>
                  <a:srgbClr val="C00000"/>
                </a:solidFill>
                <a:cs typeface="Simplified Arabic" pitchFamily="2" charset="-78"/>
              </a:rPr>
              <a:t> الإيمان </a:t>
            </a:r>
            <a:r>
              <a:rPr lang="ar-EG" sz="2400" u="sng" dirty="0" err="1" smtClean="0">
                <a:solidFill>
                  <a:srgbClr val="C00000"/>
                </a:solidFill>
                <a:cs typeface="Simplified Arabic" pitchFamily="2" charset="-78"/>
              </a:rPr>
              <a:t>القولية</a:t>
            </a:r>
            <a:r>
              <a:rPr lang="ar-EG" sz="2400" u="sng" dirty="0" smtClean="0">
                <a:solidFill>
                  <a:srgbClr val="C00000"/>
                </a:solidFill>
                <a:cs typeface="Simplified Arabic" pitchFamily="2" charset="-78"/>
              </a:rPr>
              <a:t> في توحيد </a:t>
            </a:r>
            <a:r>
              <a:rPr lang="ar-SA" sz="2400" u="sng" dirty="0" err="1" smtClean="0">
                <a:solidFill>
                  <a:srgbClr val="C00000"/>
                </a:solidFill>
                <a:cs typeface="Simplified Arabic" pitchFamily="2" charset="-78"/>
              </a:rPr>
              <a:t>ال</a:t>
            </a:r>
            <a:r>
              <a:rPr lang="ar-EG" sz="2400" u="sng" dirty="0" err="1" smtClean="0">
                <a:solidFill>
                  <a:srgbClr val="C00000"/>
                </a:solidFill>
                <a:cs typeface="Simplified Arabic" pitchFamily="2" charset="-78"/>
              </a:rPr>
              <a:t>ألوهي</a:t>
            </a:r>
            <a:r>
              <a:rPr lang="ar-SA" sz="2400" u="sng" dirty="0" smtClean="0">
                <a:solidFill>
                  <a:srgbClr val="C00000"/>
                </a:solidFill>
                <a:cs typeface="Simplified Arabic" pitchFamily="2" charset="-78"/>
              </a:rPr>
              <a:t>ة</a:t>
            </a:r>
            <a:r>
              <a:rPr lang="ar-EG" sz="2400" u="sng" dirty="0" smtClean="0">
                <a:solidFill>
                  <a:srgbClr val="C00000"/>
                </a:solidFill>
                <a:cs typeface="Simplified Arabic" pitchFamily="2" charset="-78"/>
              </a:rPr>
              <a:t> :</a:t>
            </a:r>
            <a:endParaRPr lang="ar-SA" sz="2400" u="sng" dirty="0" smtClean="0">
              <a:solidFill>
                <a:srgbClr val="C00000"/>
              </a:solidFill>
              <a:cs typeface="Simplified Arabic" pitchFamily="2" charset="-78"/>
            </a:endParaRPr>
          </a:p>
          <a:p>
            <a:pPr algn="just" rtl="1"/>
            <a:r>
              <a:rPr lang="ar-SA" sz="2400" u="sng" dirty="0" smtClean="0">
                <a:cs typeface="Simplified Arabic" pitchFamily="2" charset="-78"/>
              </a:rPr>
              <a:t>و</a:t>
            </a:r>
            <a:r>
              <a:rPr lang="ar-EG" sz="2400" u="sng" dirty="0" smtClean="0">
                <a:cs typeface="Simplified Arabic" pitchFamily="2" charset="-78"/>
              </a:rPr>
              <a:t>توحيد </a:t>
            </a:r>
            <a:r>
              <a:rPr lang="ar-SA" sz="2400" u="sng" dirty="0" smtClean="0">
                <a:cs typeface="Simplified Arabic" pitchFamily="2" charset="-78"/>
              </a:rPr>
              <a:t>الله في </a:t>
            </a:r>
            <a:r>
              <a:rPr lang="ar-SA" sz="2400" u="sng" dirty="0" err="1" smtClean="0">
                <a:cs typeface="Simplified Arabic" pitchFamily="2" charset="-78"/>
              </a:rPr>
              <a:t>ألوهيته</a:t>
            </a:r>
            <a:r>
              <a:rPr lang="ar-SA" sz="2400" u="sng" dirty="0" smtClean="0">
                <a:cs typeface="Simplified Arabic" pitchFamily="2" charset="-78"/>
              </a:rPr>
              <a:t> </a:t>
            </a:r>
            <a:r>
              <a:rPr lang="ar-SA" sz="2400" dirty="0" smtClean="0">
                <a:cs typeface="Simplified Arabic" pitchFamily="2" charset="-78"/>
              </a:rPr>
              <a:t>:</a:t>
            </a:r>
            <a:r>
              <a:rPr lang="ar-EG" sz="2400" dirty="0" smtClean="0">
                <a:cs typeface="Simplified Arabic" pitchFamily="2" charset="-78"/>
              </a:rPr>
              <a:t> </a:t>
            </a:r>
            <a:r>
              <a:rPr lang="ar-EG" sz="2400" dirty="0" smtClean="0">
                <a:solidFill>
                  <a:srgbClr val="C00000"/>
                </a:solidFill>
                <a:cs typeface="Simplified Arabic" pitchFamily="2" charset="-78"/>
              </a:rPr>
              <a:t>هو توحيد الله تعالى بأفعال العباد، وذلك بأن تصرف جميع أنواع العبادة لله وحده لا شريك له، وهذا التوحيد هو أصل الدين، ومن أجله أرسلت الرسل عليهم السلام وأنزلت الكتب</a:t>
            </a:r>
            <a:r>
              <a:rPr lang="ar-EG" sz="2400" dirty="0" smtClean="0">
                <a:cs typeface="Simplified Arabic" pitchFamily="2" charset="-78"/>
              </a:rPr>
              <a:t>. </a:t>
            </a:r>
            <a:endParaRPr lang="en-US" sz="2400" b="1" dirty="0" smtClean="0">
              <a:cs typeface="Simplified Arabic" pitchFamily="2" charset="-78"/>
            </a:endParaRPr>
          </a:p>
          <a:p>
            <a:pPr algn="just" rtl="1"/>
            <a:r>
              <a:rPr lang="ar-EG" sz="2400" u="sng" dirty="0" smtClean="0">
                <a:cs typeface="Simplified Arabic" pitchFamily="2" charset="-78"/>
              </a:rPr>
              <a:t>يقول ابن تيمية: </a:t>
            </a:r>
            <a:r>
              <a:rPr lang="ar-EG" sz="2400" dirty="0" smtClean="0">
                <a:cs typeface="Simplified Arabic" pitchFamily="2" charset="-78"/>
              </a:rPr>
              <a:t>" </a:t>
            </a:r>
            <a:r>
              <a:rPr lang="ar-EG" sz="2400" dirty="0" smtClean="0">
                <a:solidFill>
                  <a:srgbClr val="C00000"/>
                </a:solidFill>
                <a:cs typeface="Simplified Arabic" pitchFamily="2" charset="-78"/>
              </a:rPr>
              <a:t>إن حقيقة التوحيد أن نعبد الله وحده فلا يدعى إلا هو ولا يخشى إلا هو، ولا يتقى إلا هو، ولا يتوكل إلا عليه، ولا يكون الدين إلا له، لا لأحد من الخلق، وأن لا نتخذ الملائكة والنبيين أرباباً، فكيف بالأئمة والشيوخ والعلماء والملوك وغيرهم</a:t>
            </a:r>
            <a:r>
              <a:rPr lang="ar-SA" sz="2400" dirty="0" smtClean="0">
                <a:solidFill>
                  <a:srgbClr val="C00000"/>
                </a:solidFill>
                <a:cs typeface="Simplified Arabic" pitchFamily="2" charset="-78"/>
              </a:rPr>
              <a:t> </a:t>
            </a:r>
            <a:r>
              <a:rPr lang="ar-SA" sz="2400" dirty="0" smtClean="0">
                <a:cs typeface="Simplified Arabic" pitchFamily="2" charset="-78"/>
              </a:rPr>
              <a:t>” .</a:t>
            </a:r>
            <a:endParaRPr lang="en-US" sz="2400" u="sng" dirty="0" smtClean="0">
              <a:solidFill>
                <a:srgbClr val="C00000"/>
              </a:solidFill>
              <a:cs typeface="Simplified Arabic" pitchFamily="2" charset="-78"/>
            </a:endParaRPr>
          </a:p>
          <a:p>
            <a:pPr algn="just" rtl="1"/>
            <a:r>
              <a:rPr lang="ar-EG" sz="2400" dirty="0" smtClean="0">
                <a:cs typeface="Simplified Arabic" pitchFamily="2" charset="-78"/>
              </a:rPr>
              <a:t>وإذا تقرر معنى توحيد العبادة وأهميته، فإننا نشير إلى ما </a:t>
            </a:r>
            <a:r>
              <a:rPr lang="ar-EG" sz="2400" dirty="0" err="1" smtClean="0">
                <a:cs typeface="Simplified Arabic" pitchFamily="2" charset="-78"/>
              </a:rPr>
              <a:t>يضاده</a:t>
            </a:r>
            <a:r>
              <a:rPr lang="ar-EG" sz="2400" dirty="0" smtClean="0">
                <a:cs typeface="Simplified Arabic" pitchFamily="2" charset="-78"/>
              </a:rPr>
              <a:t> ويناقضه وهو الشرك، </a:t>
            </a:r>
            <a:r>
              <a:rPr lang="ar-EG" sz="2400" u="sng" dirty="0" smtClean="0">
                <a:cs typeface="Simplified Arabic" pitchFamily="2" charset="-78"/>
              </a:rPr>
              <a:t>يقول ابن تيمية</a:t>
            </a:r>
            <a:r>
              <a:rPr lang="ar-EG" sz="2400" dirty="0" smtClean="0">
                <a:cs typeface="Simplified Arabic" pitchFamily="2" charset="-78"/>
              </a:rPr>
              <a:t>: " </a:t>
            </a:r>
            <a:r>
              <a:rPr lang="ar-EG" sz="2400" dirty="0" smtClean="0">
                <a:solidFill>
                  <a:srgbClr val="C00000"/>
                </a:solidFill>
                <a:cs typeface="Simplified Arabic" pitchFamily="2" charset="-78"/>
              </a:rPr>
              <a:t>وأصل الشرك أن تعدل بالله تعالى مخلوقاته في بعض ما يستحقه وحده، فإنه لم يعدل أحد بالله شيئاً من المخلوقات في جميع الأمور، </a:t>
            </a:r>
            <a:r>
              <a:rPr lang="ar-EG" sz="2400" u="sng" dirty="0" smtClean="0">
                <a:cs typeface="Simplified Arabic" pitchFamily="2" charset="-78"/>
              </a:rPr>
              <a:t>فمن عبد غيره أو توكل عليه فهو مشرك </a:t>
            </a:r>
            <a:r>
              <a:rPr lang="ar-EG" sz="2400" u="sng" dirty="0" err="1" smtClean="0">
                <a:cs typeface="Simplified Arabic" pitchFamily="2" charset="-78"/>
              </a:rPr>
              <a:t>به</a:t>
            </a:r>
            <a:r>
              <a:rPr lang="ar-SA" sz="2400" u="sng" dirty="0" smtClean="0">
                <a:cs typeface="Simplified Arabic" pitchFamily="2" charset="-78"/>
              </a:rPr>
              <a:t> ” .</a:t>
            </a:r>
            <a:r>
              <a:rPr lang="ar-SA" sz="2400" b="1" u="sng" dirty="0" smtClean="0">
                <a:cs typeface="Simplified Arabic" pitchFamily="2" charset="-78"/>
              </a:rPr>
              <a:t> </a:t>
            </a:r>
            <a:endParaRPr lang="en-US" sz="2400" b="1" u="sng" dirty="0" smtClean="0">
              <a:cs typeface="Simplified Arabic" pitchFamily="2" charset="-78"/>
            </a:endParaRP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b="1" dirty="0" smtClean="0">
                <a:cs typeface="Simplified Arabic" pitchFamily="2" charset="-78"/>
              </a:rPr>
              <a:t>ثالثا : </a:t>
            </a:r>
            <a:r>
              <a:rPr lang="ar-EG" sz="2000" b="1" u="sng" dirty="0" err="1" smtClean="0">
                <a:solidFill>
                  <a:srgbClr val="C00000"/>
                </a:solidFill>
                <a:cs typeface="Simplified Arabic" pitchFamily="2" charset="-78"/>
              </a:rPr>
              <a:t>نواقض</a:t>
            </a:r>
            <a:r>
              <a:rPr lang="ar-EG" sz="2000" b="1" u="sng" dirty="0" smtClean="0">
                <a:solidFill>
                  <a:srgbClr val="C00000"/>
                </a:solidFill>
                <a:cs typeface="Simplified Arabic" pitchFamily="2" charset="-78"/>
              </a:rPr>
              <a:t> الإيمان </a:t>
            </a:r>
            <a:r>
              <a:rPr lang="ar-EG" sz="2000" b="1" u="sng" dirty="0" err="1" smtClean="0">
                <a:solidFill>
                  <a:srgbClr val="C00000"/>
                </a:solidFill>
                <a:cs typeface="Simplified Arabic" pitchFamily="2" charset="-78"/>
              </a:rPr>
              <a:t>القولية</a:t>
            </a:r>
            <a:r>
              <a:rPr lang="ar-EG" sz="2000" b="1" u="sng" dirty="0" smtClean="0">
                <a:solidFill>
                  <a:srgbClr val="C00000"/>
                </a:solidFill>
                <a:cs typeface="Simplified Arabic" pitchFamily="2" charset="-78"/>
              </a:rPr>
              <a:t> في توحيد </a:t>
            </a:r>
            <a:r>
              <a:rPr lang="ar-SA" sz="2000" b="1" u="sng" dirty="0" err="1" smtClean="0">
                <a:solidFill>
                  <a:srgbClr val="C00000"/>
                </a:solidFill>
                <a:cs typeface="Simplified Arabic" pitchFamily="2" charset="-78"/>
              </a:rPr>
              <a:t>ال</a:t>
            </a:r>
            <a:r>
              <a:rPr lang="ar-EG" sz="2000" b="1" u="sng" dirty="0" err="1" smtClean="0">
                <a:solidFill>
                  <a:srgbClr val="C00000"/>
                </a:solidFill>
                <a:cs typeface="Simplified Arabic" pitchFamily="2" charset="-78"/>
              </a:rPr>
              <a:t>ألوهي</a:t>
            </a:r>
            <a:r>
              <a:rPr lang="ar-SA" sz="2000" b="1" u="sng" dirty="0" smtClean="0">
                <a:solidFill>
                  <a:srgbClr val="C00000"/>
                </a:solidFill>
                <a:cs typeface="Simplified Arabic" pitchFamily="2" charset="-78"/>
              </a:rPr>
              <a:t>ة</a:t>
            </a:r>
            <a:r>
              <a:rPr lang="ar-EG" sz="2000" b="1" u="sng" dirty="0" smtClean="0">
                <a:solidFill>
                  <a:srgbClr val="C00000"/>
                </a:solidFill>
                <a:cs typeface="Simplified Arabic" pitchFamily="2" charset="-78"/>
              </a:rPr>
              <a:t> :</a:t>
            </a:r>
            <a:r>
              <a:rPr lang="ar-SA" sz="2000" b="1" u="sng" dirty="0" smtClean="0">
                <a:solidFill>
                  <a:srgbClr val="C00000"/>
                </a:solidFill>
                <a:cs typeface="Simplified Arabic" pitchFamily="2" charset="-78"/>
              </a:rPr>
              <a:t/>
            </a:r>
            <a:br>
              <a:rPr lang="ar-SA" sz="2000" b="1" u="sng" dirty="0" smtClean="0">
                <a:solidFill>
                  <a:srgbClr val="C00000"/>
                </a:solidFill>
                <a:cs typeface="Simplified Arabic" pitchFamily="2" charset="-78"/>
              </a:rPr>
            </a:br>
            <a:endParaRPr lang="ar-SA" sz="2000" dirty="0">
              <a:cs typeface="Simplified Arabic" pitchFamily="2" charset="-78"/>
            </a:endParaRPr>
          </a:p>
        </p:txBody>
      </p:sp>
      <p:sp>
        <p:nvSpPr>
          <p:cNvPr id="3" name="عنصر نائب للمحتوى 2"/>
          <p:cNvSpPr>
            <a:spLocks noGrp="1"/>
          </p:cNvSpPr>
          <p:nvPr>
            <p:ph idx="1"/>
          </p:nvPr>
        </p:nvSpPr>
        <p:spPr/>
        <p:txBody>
          <a:bodyPr/>
          <a:lstStyle/>
          <a:p>
            <a:pPr algn="just" rtl="1"/>
            <a:r>
              <a:rPr lang="ar-SA" sz="2400" u="sng" dirty="0" smtClean="0">
                <a:cs typeface="Simplified Arabic" pitchFamily="2" charset="-78"/>
              </a:rPr>
              <a:t>و</a:t>
            </a:r>
            <a:r>
              <a:rPr lang="ar-EG" sz="2400" u="sng" dirty="0" smtClean="0">
                <a:cs typeface="Simplified Arabic" pitchFamily="2" charset="-78"/>
              </a:rPr>
              <a:t>إن حقيقة الشرك أن يأتي الإنسان بخلال وأعمال خصها الله بذاته العلية، وجعلها شعاراً </a:t>
            </a:r>
            <a:r>
              <a:rPr lang="ar-EG" sz="2400" u="sng" dirty="0" smtClean="0">
                <a:cs typeface="Simplified Arabic" pitchFamily="2" charset="-78"/>
              </a:rPr>
              <a:t>للعبودية </a:t>
            </a:r>
            <a:r>
              <a:rPr lang="ar-EG" sz="2400" u="sng" dirty="0" smtClean="0">
                <a:cs typeface="Simplified Arabic" pitchFamily="2" charset="-78"/>
              </a:rPr>
              <a:t>لأحد من الناس </a:t>
            </a:r>
            <a:r>
              <a:rPr lang="ar-EG" sz="2400" u="sng" dirty="0" smtClean="0">
                <a:solidFill>
                  <a:srgbClr val="C00000"/>
                </a:solidFill>
                <a:cs typeface="Simplified Arabic" pitchFamily="2" charset="-78"/>
              </a:rPr>
              <a:t>كالسجود لأحد،و الذبح باسمه، والنذر له والاستغاثة </a:t>
            </a:r>
            <a:r>
              <a:rPr lang="ar-EG" sz="2400" u="sng" dirty="0" err="1" smtClean="0">
                <a:solidFill>
                  <a:srgbClr val="C00000"/>
                </a:solidFill>
                <a:cs typeface="Simplified Arabic" pitchFamily="2" charset="-78"/>
              </a:rPr>
              <a:t>به</a:t>
            </a:r>
            <a:r>
              <a:rPr lang="ar-EG" sz="2400" u="sng" dirty="0" smtClean="0">
                <a:solidFill>
                  <a:srgbClr val="C00000"/>
                </a:solidFill>
                <a:cs typeface="Simplified Arabic" pitchFamily="2" charset="-78"/>
              </a:rPr>
              <a:t> في الشدة</a:t>
            </a:r>
            <a:r>
              <a:rPr lang="ar-EG" sz="2400" dirty="0" smtClean="0">
                <a:cs typeface="Simplified Arabic" pitchFamily="2" charset="-78"/>
              </a:rPr>
              <a:t>... </a:t>
            </a:r>
            <a:r>
              <a:rPr lang="ar-EG" sz="2400" u="sng" dirty="0" smtClean="0">
                <a:solidFill>
                  <a:srgbClr val="C00000"/>
                </a:solidFill>
                <a:cs typeface="Simplified Arabic" pitchFamily="2" charset="-78"/>
              </a:rPr>
              <a:t>كل ذلك يثبت </a:t>
            </a:r>
            <a:r>
              <a:rPr lang="ar-EG" sz="2400" u="sng" dirty="0" err="1" smtClean="0">
                <a:solidFill>
                  <a:srgbClr val="C00000"/>
                </a:solidFill>
                <a:cs typeface="Simplified Arabic" pitchFamily="2" charset="-78"/>
              </a:rPr>
              <a:t>به</a:t>
            </a:r>
            <a:r>
              <a:rPr lang="ar-EG" sz="2400" u="sng" dirty="0" smtClean="0">
                <a:solidFill>
                  <a:srgbClr val="C00000"/>
                </a:solidFill>
                <a:cs typeface="Simplified Arabic" pitchFamily="2" charset="-78"/>
              </a:rPr>
              <a:t> الشرك ويصبح الإنسان </a:t>
            </a:r>
            <a:r>
              <a:rPr lang="ar-EG" sz="2400" u="sng" dirty="0" err="1" smtClean="0">
                <a:solidFill>
                  <a:srgbClr val="C00000"/>
                </a:solidFill>
                <a:cs typeface="Simplified Arabic" pitchFamily="2" charset="-78"/>
              </a:rPr>
              <a:t>به</a:t>
            </a:r>
            <a:r>
              <a:rPr lang="ar-EG" sz="2400" u="sng" dirty="0" smtClean="0">
                <a:solidFill>
                  <a:srgbClr val="C00000"/>
                </a:solidFill>
                <a:cs typeface="Simplified Arabic" pitchFamily="2" charset="-78"/>
              </a:rPr>
              <a:t> مشركاً</a:t>
            </a:r>
            <a:r>
              <a:rPr lang="ar-EG" sz="2400" dirty="0" smtClean="0">
                <a:cs typeface="Simplified Arabic" pitchFamily="2" charset="-78"/>
              </a:rPr>
              <a:t>، وإن كان يعتقد أن هذا الإنسان، أو الملك، أو الجن الذي يسجد له، أو ينذر له، أو يذبح له، أو يستغيث </a:t>
            </a:r>
            <a:r>
              <a:rPr lang="ar-EG" sz="2400" dirty="0" err="1" smtClean="0">
                <a:cs typeface="Simplified Arabic" pitchFamily="2" charset="-78"/>
              </a:rPr>
              <a:t>به</a:t>
            </a:r>
            <a:r>
              <a:rPr lang="ar-EG" sz="2400" dirty="0" smtClean="0">
                <a:cs typeface="Simplified Arabic" pitchFamily="2" charset="-78"/>
              </a:rPr>
              <a:t> دون الله شأناً، وأن الله هو الخالق.</a:t>
            </a:r>
            <a:endParaRPr lang="ar-SA" sz="2400" dirty="0" smtClean="0">
              <a:cs typeface="Simplified Arabic" pitchFamily="2" charset="-78"/>
            </a:endParaRPr>
          </a:p>
          <a:p>
            <a:pPr algn="just" rtl="1"/>
            <a:r>
              <a:rPr lang="ar-SA" sz="2400" dirty="0" smtClean="0">
                <a:cs typeface="Simplified Arabic" pitchFamily="2" charset="-78"/>
              </a:rPr>
              <a:t>  </a:t>
            </a:r>
            <a:r>
              <a:rPr lang="ar-SA" sz="2400" u="sng" dirty="0" smtClean="0">
                <a:cs typeface="Simplified Arabic" pitchFamily="2" charset="-78"/>
              </a:rPr>
              <a:t>فمثلا </a:t>
            </a:r>
            <a:r>
              <a:rPr lang="ar-EG" sz="2400" u="sng" dirty="0" smtClean="0">
                <a:cs typeface="Simplified Arabic" pitchFamily="2" charset="-78"/>
              </a:rPr>
              <a:t>قال الله تعالى</a:t>
            </a:r>
            <a:r>
              <a:rPr lang="ar-SA" sz="2400" u="sng" dirty="0" smtClean="0">
                <a:cs typeface="Simplified Arabic" pitchFamily="2" charset="-78"/>
              </a:rPr>
              <a:t> في النهي عن دعاء غيره </a:t>
            </a:r>
            <a:r>
              <a:rPr lang="ar-EG" sz="2400" dirty="0" smtClean="0">
                <a:cs typeface="Simplified Arabic" pitchFamily="2" charset="-78"/>
              </a:rPr>
              <a:t>:</a:t>
            </a:r>
            <a:endParaRPr lang="ar-SA" sz="2400" dirty="0" smtClean="0">
              <a:cs typeface="Simplified Arabic" pitchFamily="2" charset="-78"/>
            </a:endParaRPr>
          </a:p>
          <a:p>
            <a:pPr algn="just" rtl="1"/>
            <a:r>
              <a:rPr lang="ar-EG" sz="2400" dirty="0" smtClean="0">
                <a:cs typeface="Simplified Arabic" pitchFamily="2" charset="-78"/>
              </a:rPr>
              <a:t> </a:t>
            </a:r>
            <a:r>
              <a:rPr lang="ar-SA" sz="2400" dirty="0" smtClean="0">
                <a:cs typeface="Simplified Arabic" pitchFamily="2" charset="-78"/>
              </a:rPr>
              <a:t>( </a:t>
            </a:r>
            <a:r>
              <a:rPr lang="ar-SA" sz="2400" dirty="0" smtClean="0">
                <a:solidFill>
                  <a:srgbClr val="C00000"/>
                </a:solidFill>
                <a:cs typeface="Simplified Arabic" pitchFamily="2" charset="-78"/>
              </a:rPr>
              <a:t>وَلاَ تَدْعُ مِن دُونِ اللّهِ مَا لاَ يَنفَعُكَ وَلاَ يَضُرُّكَ فَإِن فَعَلْتَ فَإِنَّكَ إِذًا مِّنَ الظَّالِمِينَ وَإِن يَمْسَسْكَ اللّهُ بِضُرٍّ فَلاَ كَاشِفَ </a:t>
            </a:r>
            <a:r>
              <a:rPr lang="ar-SA" sz="2400" dirty="0" smtClean="0">
                <a:solidFill>
                  <a:srgbClr val="C00000"/>
                </a:solidFill>
                <a:cs typeface="Simplified Arabic" pitchFamily="2" charset="-78"/>
              </a:rPr>
              <a:t>لَهُ </a:t>
            </a:r>
            <a:r>
              <a:rPr lang="ar-SA" sz="2400" dirty="0" smtClean="0">
                <a:solidFill>
                  <a:srgbClr val="C00000"/>
                </a:solidFill>
              </a:rPr>
              <a:t>إِلاَّ هُوَ وَإِن يُرِدْكَ بِخَيْرٍ فَلاَ رَآدَّ لِفَضْلِهِ يُصَيبُ </a:t>
            </a:r>
            <a:r>
              <a:rPr lang="ar-SA" sz="2400" dirty="0" err="1" smtClean="0">
                <a:solidFill>
                  <a:srgbClr val="C00000"/>
                </a:solidFill>
              </a:rPr>
              <a:t>بِهِ</a:t>
            </a:r>
            <a:r>
              <a:rPr lang="ar-SA" sz="2400" dirty="0" smtClean="0">
                <a:solidFill>
                  <a:srgbClr val="C00000"/>
                </a:solidFill>
              </a:rPr>
              <a:t> مَن يَشَاء مِنْ عِبَادِهِ وَهُوَ الْغَفُورُ الرَّحِيمُ </a:t>
            </a:r>
            <a:r>
              <a:rPr lang="ar-EG" sz="2400" dirty="0" smtClean="0"/>
              <a:t>) .</a:t>
            </a:r>
            <a:endParaRPr lang="ar-SA" sz="2400" dirty="0" smtClean="0"/>
          </a:p>
          <a:p>
            <a:pPr algn="just" rtl="1"/>
            <a:r>
              <a:rPr lang="ar-EG" sz="2400" dirty="0" smtClean="0"/>
              <a:t>وقال تعالى: </a:t>
            </a:r>
            <a:r>
              <a:rPr lang="ar-SA" sz="2400" dirty="0" smtClean="0"/>
              <a:t>( </a:t>
            </a:r>
            <a:r>
              <a:rPr lang="ar-SA" sz="2400" dirty="0" smtClean="0">
                <a:solidFill>
                  <a:srgbClr val="C00000"/>
                </a:solidFill>
              </a:rPr>
              <a:t>وَالَّذِينَ تَدْعُونَ مِن دُونِهِ مَا يَمْلِكُونَ مِن قِطْمِيرٍ إِن تَدْعُوهُمْ لا يَسْمَعُوا دُعَاءكُمْ وَلَوْ سَمِعُوا مَا اسْتَجَابُوا لَكُمْ وَيَوْمَ الْقِيَامَةِ يَكْفُرُونَ بِشِرْكِكُمْ وَلا يُنَبِّئُكَ مِثْلُ خَبِيرٍ </a:t>
            </a:r>
            <a:r>
              <a:rPr lang="ar-EG" sz="2400" dirty="0" smtClean="0"/>
              <a:t>).</a:t>
            </a:r>
            <a:endParaRPr lang="ar-SA" sz="2400" dirty="0" smtClean="0"/>
          </a:p>
          <a:p>
            <a:pPr algn="just" rtl="1"/>
            <a:endParaRPr lang="en-US" sz="2400" b="1" dirty="0" smtClean="0">
              <a:cs typeface="Simplified Arabic" pitchFamily="2" charset="-78"/>
            </a:endParaRPr>
          </a:p>
          <a:p>
            <a:pPr algn="just" rtl="1"/>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u="sng" dirty="0" smtClean="0">
                <a:solidFill>
                  <a:srgbClr val="C00000"/>
                </a:solidFill>
                <a:cs typeface="Simplified Arabic" pitchFamily="2" charset="-78"/>
              </a:rPr>
              <a:t>2 </a:t>
            </a:r>
            <a:r>
              <a:rPr lang="ar-SA" sz="2000" u="sng" dirty="0" err="1" smtClean="0">
                <a:solidFill>
                  <a:srgbClr val="C00000"/>
                </a:solidFill>
                <a:cs typeface="Simplified Arabic" pitchFamily="2" charset="-78"/>
              </a:rPr>
              <a:t>ـ</a:t>
            </a:r>
            <a:r>
              <a:rPr lang="ar-SA" sz="2000" u="sng" dirty="0" smtClean="0">
                <a:solidFill>
                  <a:srgbClr val="C00000"/>
                </a:solidFill>
                <a:cs typeface="Simplified Arabic" pitchFamily="2" charset="-78"/>
              </a:rPr>
              <a:t> </a:t>
            </a:r>
            <a:r>
              <a:rPr lang="ar-SA" sz="2000" u="sng" dirty="0" err="1" smtClean="0">
                <a:solidFill>
                  <a:srgbClr val="C00000"/>
                </a:solidFill>
                <a:cs typeface="Simplified Arabic" pitchFamily="2" charset="-78"/>
              </a:rPr>
              <a:t>نواقض</a:t>
            </a:r>
            <a:r>
              <a:rPr lang="ar-SA" sz="2000" u="sng" dirty="0" smtClean="0">
                <a:solidFill>
                  <a:srgbClr val="C00000"/>
                </a:solidFill>
                <a:cs typeface="Simplified Arabic" pitchFamily="2" charset="-78"/>
              </a:rPr>
              <a:t> الإيمان </a:t>
            </a:r>
            <a:r>
              <a:rPr lang="ar-SA" sz="2000" u="sng" dirty="0" err="1" smtClean="0">
                <a:solidFill>
                  <a:srgbClr val="C00000"/>
                </a:solidFill>
                <a:cs typeface="Simplified Arabic" pitchFamily="2" charset="-78"/>
              </a:rPr>
              <a:t>القولية</a:t>
            </a:r>
            <a:r>
              <a:rPr lang="ar-SA" sz="2000" u="sng" dirty="0" smtClean="0">
                <a:solidFill>
                  <a:srgbClr val="C00000"/>
                </a:solidFill>
                <a:cs typeface="Simplified Arabic" pitchFamily="2" charset="-78"/>
              </a:rPr>
              <a:t> في النبوات :</a:t>
            </a:r>
            <a:br>
              <a:rPr lang="ar-SA" sz="2000" u="sng" dirty="0" smtClean="0">
                <a:solidFill>
                  <a:srgbClr val="C00000"/>
                </a:solidFill>
                <a:cs typeface="Simplified Arabic" pitchFamily="2" charset="-78"/>
              </a:rPr>
            </a:br>
            <a:endParaRPr lang="ar-SA" sz="2000" u="sng" dirty="0">
              <a:solidFill>
                <a:srgbClr val="C00000"/>
              </a:solidFill>
              <a:cs typeface="Simplified Arabic" pitchFamily="2" charset="-78"/>
            </a:endParaRPr>
          </a:p>
        </p:txBody>
      </p:sp>
      <p:sp>
        <p:nvSpPr>
          <p:cNvPr id="3" name="عنصر نائب للمحتوى 2"/>
          <p:cNvSpPr>
            <a:spLocks noGrp="1"/>
          </p:cNvSpPr>
          <p:nvPr>
            <p:ph idx="1"/>
          </p:nvPr>
        </p:nvSpPr>
        <p:spPr/>
        <p:txBody>
          <a:bodyPr/>
          <a:lstStyle/>
          <a:p>
            <a:pPr algn="just" rtl="1"/>
            <a:r>
              <a:rPr lang="ar-SA" sz="2200" dirty="0" smtClean="0">
                <a:cs typeface="Simplified Arabic" pitchFamily="2" charset="-78"/>
              </a:rPr>
              <a:t>2 </a:t>
            </a:r>
            <a:r>
              <a:rPr lang="ar-SA" sz="2200" dirty="0" err="1" smtClean="0">
                <a:cs typeface="Simplified Arabic" pitchFamily="2" charset="-78"/>
              </a:rPr>
              <a:t>ـ</a:t>
            </a:r>
            <a:r>
              <a:rPr lang="ar-SA" sz="2200" dirty="0" smtClean="0">
                <a:cs typeface="Simplified Arabic" pitchFamily="2" charset="-78"/>
              </a:rPr>
              <a:t> </a:t>
            </a:r>
            <a:r>
              <a:rPr lang="ar-SA" sz="2200" u="sng" dirty="0" err="1" smtClean="0">
                <a:solidFill>
                  <a:srgbClr val="C00000"/>
                </a:solidFill>
                <a:cs typeface="Simplified Arabic" pitchFamily="2" charset="-78"/>
              </a:rPr>
              <a:t>نواقض</a:t>
            </a:r>
            <a:r>
              <a:rPr lang="ar-SA" sz="2200" u="sng" dirty="0" smtClean="0">
                <a:solidFill>
                  <a:srgbClr val="C00000"/>
                </a:solidFill>
                <a:cs typeface="Simplified Arabic" pitchFamily="2" charset="-78"/>
              </a:rPr>
              <a:t> الإيمان </a:t>
            </a:r>
            <a:r>
              <a:rPr lang="ar-SA" sz="2200" u="sng" dirty="0" err="1" smtClean="0">
                <a:solidFill>
                  <a:srgbClr val="C00000"/>
                </a:solidFill>
                <a:cs typeface="Simplified Arabic" pitchFamily="2" charset="-78"/>
              </a:rPr>
              <a:t>القولية</a:t>
            </a:r>
            <a:r>
              <a:rPr lang="ar-SA" sz="2200" u="sng" dirty="0" smtClean="0">
                <a:solidFill>
                  <a:srgbClr val="C00000"/>
                </a:solidFill>
                <a:cs typeface="Simplified Arabic" pitchFamily="2" charset="-78"/>
              </a:rPr>
              <a:t> في النبوات :</a:t>
            </a:r>
          </a:p>
          <a:p>
            <a:pPr algn="just" rtl="1"/>
            <a:r>
              <a:rPr lang="ar-SA" sz="2200" u="sng" dirty="0" smtClean="0">
                <a:solidFill>
                  <a:srgbClr val="C00000"/>
                </a:solidFill>
                <a:cs typeface="Simplified Arabic" pitchFamily="2" charset="-78"/>
              </a:rPr>
              <a:t>أ </a:t>
            </a:r>
            <a:r>
              <a:rPr lang="ar-SA" sz="2200" u="sng" dirty="0" err="1" smtClean="0">
                <a:solidFill>
                  <a:srgbClr val="C00000"/>
                </a:solidFill>
                <a:cs typeface="Simplified Arabic" pitchFamily="2" charset="-78"/>
              </a:rPr>
              <a:t>ـ</a:t>
            </a:r>
            <a:r>
              <a:rPr lang="ar-SA" sz="2200" u="sng" dirty="0" smtClean="0">
                <a:solidFill>
                  <a:srgbClr val="C00000"/>
                </a:solidFill>
                <a:cs typeface="Simplified Arabic" pitchFamily="2" charset="-78"/>
              </a:rPr>
              <a:t> وتكون بالطعن فيهم والاستهزاء بهم </a:t>
            </a:r>
            <a:r>
              <a:rPr lang="ar-SA" sz="2200" u="sng" dirty="0" smtClean="0">
                <a:solidFill>
                  <a:srgbClr val="C00000"/>
                </a:solidFill>
                <a:cs typeface="Simplified Arabic" pitchFamily="2" charset="-78"/>
              </a:rPr>
              <a:t>: </a:t>
            </a:r>
            <a:r>
              <a:rPr lang="ar-SA" sz="2200" dirty="0" smtClean="0">
                <a:cs typeface="Simplified Arabic" pitchFamily="2" charset="-78"/>
              </a:rPr>
              <a:t>فكل </a:t>
            </a:r>
            <a:r>
              <a:rPr lang="ar-SA" sz="2200" dirty="0" smtClean="0">
                <a:cs typeface="Simplified Arabic" pitchFamily="2" charset="-78"/>
              </a:rPr>
              <a:t>من سب نبياً من الأنبياء، أو استهزأ </a:t>
            </a:r>
            <a:r>
              <a:rPr lang="ar-SA" sz="2200" dirty="0" err="1" smtClean="0">
                <a:cs typeface="Simplified Arabic" pitchFamily="2" charset="-78"/>
              </a:rPr>
              <a:t>به</a:t>
            </a:r>
            <a:r>
              <a:rPr lang="ar-SA" sz="2200" dirty="0" smtClean="0">
                <a:cs typeface="Simplified Arabic" pitchFamily="2" charset="-78"/>
              </a:rPr>
              <a:t> </a:t>
            </a:r>
            <a:r>
              <a:rPr lang="en-US" sz="2200" dirty="0" smtClean="0">
                <a:cs typeface="Simplified Arabic" pitchFamily="2" charset="-78"/>
              </a:rPr>
              <a:t>…</a:t>
            </a:r>
            <a:r>
              <a:rPr lang="ar-SA" sz="2200" dirty="0" smtClean="0">
                <a:cs typeface="Simplified Arabic" pitchFamily="2" charset="-78"/>
              </a:rPr>
              <a:t> فهو بذلك كافر مرتد، له حكم مرتد.</a:t>
            </a:r>
            <a:endParaRPr lang="en-US" sz="2200" dirty="0" smtClean="0">
              <a:cs typeface="Simplified Arabic" pitchFamily="2" charset="-78"/>
            </a:endParaRPr>
          </a:p>
          <a:p>
            <a:pPr algn="just" rtl="1"/>
            <a:r>
              <a:rPr lang="ar-SA" sz="2200" dirty="0" smtClean="0">
                <a:cs typeface="Simplified Arabic" pitchFamily="2" charset="-78"/>
              </a:rPr>
              <a:t>يقول </a:t>
            </a:r>
            <a:r>
              <a:rPr lang="ar-SA" sz="2200" dirty="0" err="1" smtClean="0">
                <a:cs typeface="Simplified Arabic" pitchFamily="2" charset="-78"/>
              </a:rPr>
              <a:t>الدردير</a:t>
            </a:r>
            <a:r>
              <a:rPr lang="ar-SA" sz="2200" dirty="0" smtClean="0">
                <a:cs typeface="Simplified Arabic" pitchFamily="2" charset="-78"/>
              </a:rPr>
              <a:t> المالكي</a:t>
            </a:r>
            <a:r>
              <a:rPr lang="ar-SA" sz="2200" dirty="0" smtClean="0">
                <a:cs typeface="Simplified Arabic" pitchFamily="2" charset="-78"/>
              </a:rPr>
              <a:t>:" </a:t>
            </a:r>
            <a:r>
              <a:rPr lang="ar-SA" sz="2200" dirty="0" smtClean="0">
                <a:solidFill>
                  <a:srgbClr val="C00000"/>
                </a:solidFill>
                <a:cs typeface="Simplified Arabic" pitchFamily="2" charset="-78"/>
              </a:rPr>
              <a:t>من سب نبياً مجمعاً على نبوته، أو عرض بسب نبي، بأن قال عند ذكره، أما أنا فلست بزان أو سارق فقد </a:t>
            </a:r>
            <a:r>
              <a:rPr lang="ar-SA" sz="2200" dirty="0" smtClean="0">
                <a:solidFill>
                  <a:srgbClr val="C00000"/>
                </a:solidFill>
                <a:cs typeface="Simplified Arabic" pitchFamily="2" charset="-78"/>
              </a:rPr>
              <a:t>كفر“</a:t>
            </a:r>
            <a:r>
              <a:rPr lang="ar-SA" sz="2200" dirty="0" smtClean="0">
                <a:cs typeface="Simplified Arabic" pitchFamily="2" charset="-78"/>
              </a:rPr>
              <a:t>.</a:t>
            </a:r>
            <a:endParaRPr lang="en-US" sz="2200" b="1" dirty="0" smtClean="0">
              <a:cs typeface="Simplified Arabic" pitchFamily="2" charset="-78"/>
            </a:endParaRPr>
          </a:p>
          <a:p>
            <a:pPr algn="just" rtl="1"/>
            <a:r>
              <a:rPr lang="ar-SA" sz="2200" dirty="0" smtClean="0">
                <a:cs typeface="Simplified Arabic" pitchFamily="2" charset="-78"/>
              </a:rPr>
              <a:t>ويقول </a:t>
            </a:r>
            <a:r>
              <a:rPr lang="ar-SA" sz="2200" dirty="0" smtClean="0">
                <a:cs typeface="Simplified Arabic" pitchFamily="2" charset="-78"/>
              </a:rPr>
              <a:t>:-" </a:t>
            </a:r>
            <a:r>
              <a:rPr lang="ar-SA" sz="2200" dirty="0" smtClean="0">
                <a:solidFill>
                  <a:srgbClr val="C00000"/>
                </a:solidFill>
                <a:cs typeface="Simplified Arabic" pitchFamily="2" charset="-78"/>
              </a:rPr>
              <a:t>من استخف بمحمد صلى الله عليه وسلم، أو بأحد من الأنبياء، </a:t>
            </a:r>
            <a:r>
              <a:rPr lang="ar-SA" sz="2200" dirty="0" smtClean="0">
                <a:solidFill>
                  <a:srgbClr val="C00000"/>
                </a:solidFill>
                <a:cs typeface="Simplified Arabic" pitchFamily="2" charset="-78"/>
              </a:rPr>
              <a:t>أو </a:t>
            </a:r>
            <a:r>
              <a:rPr lang="ar-SA" sz="2200" dirty="0" smtClean="0">
                <a:solidFill>
                  <a:srgbClr val="C00000"/>
                </a:solidFill>
                <a:cs typeface="Simplified Arabic" pitchFamily="2" charset="-78"/>
              </a:rPr>
              <a:t>آذاهم </a:t>
            </a:r>
            <a:r>
              <a:rPr lang="en-US" sz="2200" dirty="0" smtClean="0">
                <a:solidFill>
                  <a:srgbClr val="C00000"/>
                </a:solidFill>
                <a:cs typeface="Simplified Arabic" pitchFamily="2" charset="-78"/>
              </a:rPr>
              <a:t>…</a:t>
            </a:r>
            <a:r>
              <a:rPr lang="ar-SA" sz="2200" dirty="0" smtClean="0">
                <a:solidFill>
                  <a:srgbClr val="C00000"/>
                </a:solidFill>
                <a:cs typeface="Simplified Arabic" pitchFamily="2" charset="-78"/>
              </a:rPr>
              <a:t> فهو كافر </a:t>
            </a:r>
            <a:r>
              <a:rPr lang="ar-SA" sz="2200" dirty="0" smtClean="0">
                <a:solidFill>
                  <a:srgbClr val="C00000"/>
                </a:solidFill>
                <a:cs typeface="Simplified Arabic" pitchFamily="2" charset="-78"/>
              </a:rPr>
              <a:t>بالإجماع ”</a:t>
            </a:r>
            <a:r>
              <a:rPr lang="ar-SA" sz="2200" dirty="0" smtClean="0">
                <a:cs typeface="Simplified Arabic" pitchFamily="2" charset="-78"/>
              </a:rPr>
              <a:t>.</a:t>
            </a:r>
            <a:endParaRPr lang="ar-SA" sz="2200" dirty="0" smtClean="0">
              <a:cs typeface="Simplified Arabic" pitchFamily="2" charset="-78"/>
            </a:endParaRPr>
          </a:p>
          <a:p>
            <a:r>
              <a:rPr lang="ar-SA" sz="2200" u="sng" dirty="0" smtClean="0">
                <a:solidFill>
                  <a:srgbClr val="C00000"/>
                </a:solidFill>
              </a:rPr>
              <a:t> ب </a:t>
            </a:r>
            <a:r>
              <a:rPr lang="ar-SA" sz="2200" u="sng" dirty="0" err="1" smtClean="0">
                <a:solidFill>
                  <a:srgbClr val="C00000"/>
                </a:solidFill>
              </a:rPr>
              <a:t>ـ</a:t>
            </a:r>
            <a:r>
              <a:rPr lang="ar-SA" sz="2200" u="sng" dirty="0" smtClean="0">
                <a:solidFill>
                  <a:srgbClr val="C00000"/>
                </a:solidFill>
              </a:rPr>
              <a:t> إدعاء النبوة </a:t>
            </a:r>
            <a:r>
              <a:rPr lang="ar-SA" sz="2200" u="sng" dirty="0" smtClean="0">
                <a:solidFill>
                  <a:srgbClr val="C00000"/>
                </a:solidFill>
              </a:rPr>
              <a:t>: </a:t>
            </a:r>
            <a:r>
              <a:rPr lang="ar-SA" sz="2200" b="1" u="sng" dirty="0" smtClean="0"/>
              <a:t>وادعاء </a:t>
            </a:r>
            <a:r>
              <a:rPr lang="ar-SA" sz="2200" b="1" u="sng" dirty="0" smtClean="0"/>
              <a:t>النبوة كذبا من </a:t>
            </a:r>
            <a:r>
              <a:rPr lang="ar-SA" sz="2200" b="1" u="sng" dirty="0" err="1" smtClean="0"/>
              <a:t>نواقض</a:t>
            </a:r>
            <a:r>
              <a:rPr lang="ar-SA" sz="2200" b="1" u="sng" dirty="0" smtClean="0"/>
              <a:t> الإيمان </a:t>
            </a:r>
            <a:r>
              <a:rPr lang="ar-SA" sz="2200" b="1" u="sng" dirty="0" err="1" smtClean="0"/>
              <a:t>القولية</a:t>
            </a:r>
            <a:r>
              <a:rPr lang="ar-SA" sz="2200" b="1" u="sng" dirty="0" smtClean="0"/>
              <a:t> في النبوات</a:t>
            </a:r>
            <a:r>
              <a:rPr lang="ar-SA" sz="2200" dirty="0" smtClean="0"/>
              <a:t>، وذلك لعدة اعتبارات منها ما يلي:-</a:t>
            </a:r>
            <a:endParaRPr lang="en-US" sz="2200" b="1" dirty="0" smtClean="0"/>
          </a:p>
          <a:p>
            <a:pPr rtl="1"/>
            <a:r>
              <a:rPr lang="ar-SA" sz="2200" dirty="0" smtClean="0"/>
              <a:t> (أ) </a:t>
            </a:r>
            <a:r>
              <a:rPr lang="ar-SA" sz="2200" u="sng" dirty="0" err="1" smtClean="0">
                <a:solidFill>
                  <a:srgbClr val="C00000"/>
                </a:solidFill>
              </a:rPr>
              <a:t>أ</a:t>
            </a:r>
            <a:r>
              <a:rPr lang="ar-SA" sz="2200" u="sng" dirty="0" smtClean="0">
                <a:solidFill>
                  <a:srgbClr val="C00000"/>
                </a:solidFill>
              </a:rPr>
              <a:t>ن ادعاء النبوة من أظلم الظلم، وأعظم الافتراء والكذب على الله تعالى، فلا أحد أعظم ظلماً، ولا أكبر جرماً ممن افترى على الله كذباً، فزعم أن الله أرسله</a:t>
            </a:r>
            <a:r>
              <a:rPr lang="ar-SA" sz="2200" dirty="0" smtClean="0"/>
              <a:t>، وهو ليس كذلك،قال تعالى ( وَمَنْ أَظْلَمُ مِمَّنِ افْتَرَى عَلَى اللّهِ كَذِبًا أَوْ كَذَّبَ بِآيَاتِهِ إِنَّهُ لاَ يُفْلِحُ الظَّالِمُونَ) .</a:t>
            </a:r>
            <a:endParaRPr lang="en-US" sz="2200" b="1" dirty="0" smtClean="0"/>
          </a:p>
          <a:p>
            <a:pPr rtl="1"/>
            <a:endParaRPr lang="ar-SA" sz="2800" b="1" u="sng" dirty="0">
              <a:solidFill>
                <a:srgbClr val="C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u="sng" dirty="0" smtClean="0">
                <a:solidFill>
                  <a:srgbClr val="C00000"/>
                </a:solidFill>
                <a:cs typeface="Simplified Arabic" pitchFamily="2" charset="-78"/>
              </a:rPr>
              <a:t>2 </a:t>
            </a:r>
            <a:r>
              <a:rPr lang="ar-SA" sz="2000" u="sng" dirty="0" err="1" smtClean="0">
                <a:solidFill>
                  <a:srgbClr val="C00000"/>
                </a:solidFill>
                <a:cs typeface="Simplified Arabic" pitchFamily="2" charset="-78"/>
              </a:rPr>
              <a:t>ـ</a:t>
            </a:r>
            <a:r>
              <a:rPr lang="ar-SA" sz="2000" u="sng" dirty="0" smtClean="0">
                <a:solidFill>
                  <a:srgbClr val="C00000"/>
                </a:solidFill>
                <a:cs typeface="Simplified Arabic" pitchFamily="2" charset="-78"/>
              </a:rPr>
              <a:t> </a:t>
            </a:r>
            <a:r>
              <a:rPr lang="ar-SA" sz="2000" u="sng" dirty="0" err="1" smtClean="0">
                <a:solidFill>
                  <a:srgbClr val="C00000"/>
                </a:solidFill>
                <a:cs typeface="Simplified Arabic" pitchFamily="2" charset="-78"/>
              </a:rPr>
              <a:t>نواقض</a:t>
            </a:r>
            <a:r>
              <a:rPr lang="ar-SA" sz="2000" u="sng" dirty="0" smtClean="0">
                <a:solidFill>
                  <a:srgbClr val="C00000"/>
                </a:solidFill>
                <a:cs typeface="Simplified Arabic" pitchFamily="2" charset="-78"/>
              </a:rPr>
              <a:t> الإيمان </a:t>
            </a:r>
            <a:r>
              <a:rPr lang="ar-SA" sz="2000" u="sng" dirty="0" err="1" smtClean="0">
                <a:solidFill>
                  <a:srgbClr val="C00000"/>
                </a:solidFill>
                <a:cs typeface="Simplified Arabic" pitchFamily="2" charset="-78"/>
              </a:rPr>
              <a:t>القولية</a:t>
            </a:r>
            <a:r>
              <a:rPr lang="ar-SA" sz="2000" u="sng" dirty="0" smtClean="0">
                <a:solidFill>
                  <a:srgbClr val="C00000"/>
                </a:solidFill>
                <a:cs typeface="Simplified Arabic" pitchFamily="2" charset="-78"/>
              </a:rPr>
              <a:t> في النبوات :</a:t>
            </a:r>
            <a:br>
              <a:rPr lang="ar-SA" sz="2000" u="sng" dirty="0" smtClean="0">
                <a:solidFill>
                  <a:srgbClr val="C00000"/>
                </a:solidFill>
                <a:cs typeface="Simplified Arabic" pitchFamily="2" charset="-78"/>
              </a:rPr>
            </a:br>
            <a:endParaRPr lang="ar-SA" sz="2000" dirty="0"/>
          </a:p>
        </p:txBody>
      </p:sp>
      <p:sp>
        <p:nvSpPr>
          <p:cNvPr id="3" name="عنصر نائب للمحتوى 2"/>
          <p:cNvSpPr>
            <a:spLocks noGrp="1"/>
          </p:cNvSpPr>
          <p:nvPr>
            <p:ph idx="1"/>
          </p:nvPr>
        </p:nvSpPr>
        <p:spPr/>
        <p:txBody>
          <a:bodyPr/>
          <a:lstStyle/>
          <a:p>
            <a:pPr algn="just" rtl="1"/>
            <a:r>
              <a:rPr lang="ar-SA" sz="2000" dirty="0" smtClean="0"/>
              <a:t>ولذا يقول ابن تيمية: " </a:t>
            </a:r>
            <a:r>
              <a:rPr lang="ar-SA" sz="2000" dirty="0" smtClean="0">
                <a:solidFill>
                  <a:srgbClr val="C00000"/>
                </a:solidFill>
              </a:rPr>
              <a:t>ومن ادعى النبوة وهو كاذب، فهو من أكفر الكفار، وأظلم الظالمين، وشر خلق الله تعالى</a:t>
            </a:r>
            <a:r>
              <a:rPr lang="ar-SA" sz="2000" dirty="0" smtClean="0"/>
              <a:t>، قال تعالى:- ( </a:t>
            </a:r>
            <a:r>
              <a:rPr lang="ar-SA" sz="2000" dirty="0" smtClean="0">
                <a:solidFill>
                  <a:srgbClr val="C00000"/>
                </a:solidFill>
              </a:rPr>
              <a:t>ومن أظلم ممن افترى على الله كذباً ليضل الناس بغير علم إن الله لا يهدي القوم الظالمين</a:t>
            </a:r>
            <a:r>
              <a:rPr lang="ar-SA" sz="2000" dirty="0" smtClean="0"/>
              <a:t>) . </a:t>
            </a:r>
            <a:endParaRPr lang="en-US" sz="2000" b="1" dirty="0" smtClean="0"/>
          </a:p>
          <a:p>
            <a:pPr algn="just" rtl="1"/>
            <a:r>
              <a:rPr lang="ar-SA" sz="2000" dirty="0" smtClean="0"/>
              <a:t>(ب) </a:t>
            </a:r>
            <a:r>
              <a:rPr lang="ar-SA" sz="2000" u="sng" dirty="0" smtClean="0">
                <a:solidFill>
                  <a:srgbClr val="C00000"/>
                </a:solidFill>
              </a:rPr>
              <a:t>أن ادعاء النبوة تكذيب لصريح القرآن الكريم، حيث نص القرآن نصاً قطعياً ظاهراً على أن محمد صلى الله عليه وسلم خاتم النبيين، فلا نبي بعده</a:t>
            </a:r>
            <a:r>
              <a:rPr lang="ar-SA" sz="2000" u="sng" dirty="0" smtClean="0"/>
              <a:t>.</a:t>
            </a:r>
          </a:p>
          <a:p>
            <a:pPr algn="just" rtl="1"/>
            <a:r>
              <a:rPr lang="ar-SA" sz="2000" dirty="0" smtClean="0">
                <a:cs typeface="Simplified Arabic" pitchFamily="2" charset="-78"/>
              </a:rPr>
              <a:t>يقول تعالى:( </a:t>
            </a:r>
            <a:r>
              <a:rPr lang="ar-SA" sz="2000" dirty="0" smtClean="0">
                <a:solidFill>
                  <a:srgbClr val="C00000"/>
                </a:solidFill>
                <a:cs typeface="Simplified Arabic" pitchFamily="2" charset="-78"/>
              </a:rPr>
              <a:t>مَّا كَانَ مُحَمَّدٌ أَبَا أَحَدٍ مِّن رِّجَالِكُمْ وَلَكِن رَّسُولَ اللَّهِ وَخَاتَمَ النَّبِيِّينَ وَكَانَ اللَّهُ بِكُلِّ شَيْءٍ عَلِيمًا </a:t>
            </a:r>
            <a:r>
              <a:rPr lang="ar-SA" sz="2000" dirty="0" smtClean="0">
                <a:cs typeface="Simplified Arabic" pitchFamily="2" charset="-78"/>
              </a:rPr>
              <a:t>) .</a:t>
            </a:r>
            <a:endParaRPr lang="en-US" sz="2000" b="1" dirty="0" smtClean="0">
              <a:cs typeface="Simplified Arabic" pitchFamily="2" charset="-78"/>
            </a:endParaRPr>
          </a:p>
          <a:p>
            <a:pPr algn="just" rtl="1"/>
            <a:r>
              <a:rPr lang="ar-SA" sz="2000" dirty="0" smtClean="0">
                <a:cs typeface="Simplified Arabic" pitchFamily="2" charset="-78"/>
              </a:rPr>
              <a:t>يقول ابن كثير:- " هذه الآية نص في أنه لا نبي بعده، وإذا كان لا نبي بعده“</a:t>
            </a:r>
            <a:endParaRPr lang="en-US" sz="2000" b="1" dirty="0" smtClean="0">
              <a:cs typeface="Simplified Arabic" pitchFamily="2" charset="-78"/>
            </a:endParaRPr>
          </a:p>
          <a:p>
            <a:pPr rtl="1"/>
            <a:r>
              <a:rPr lang="ar-SA" sz="2000" dirty="0" smtClean="0"/>
              <a:t>وقد تواترت الأخبار عنه بقوله: - " لا نبي بعدي" </a:t>
            </a:r>
            <a:r>
              <a:rPr lang="ar-SA" sz="2000" u="sng" dirty="0" smtClean="0">
                <a:solidFill>
                  <a:srgbClr val="C00000"/>
                </a:solidFill>
              </a:rPr>
              <a:t>ومن رد حجة القرآن والسنة فهو الكافر</a:t>
            </a:r>
            <a:r>
              <a:rPr lang="ar-SA" sz="2000" dirty="0" smtClean="0"/>
              <a:t>.</a:t>
            </a:r>
            <a:endParaRPr lang="en-US" sz="2000" b="1" dirty="0" smtClean="0"/>
          </a:p>
          <a:p>
            <a:pPr rtl="1"/>
            <a:r>
              <a:rPr lang="ar-SA" sz="2000" b="1" dirty="0" smtClean="0"/>
              <a:t>ج </a:t>
            </a:r>
            <a:r>
              <a:rPr lang="en-US" sz="2000" b="1" dirty="0" smtClean="0"/>
              <a:t>–</a:t>
            </a:r>
            <a:r>
              <a:rPr lang="ar-SA" sz="2000" dirty="0" smtClean="0"/>
              <a:t>  </a:t>
            </a:r>
            <a:r>
              <a:rPr lang="ar-SA" sz="2000" u="sng" dirty="0" smtClean="0">
                <a:solidFill>
                  <a:srgbClr val="C00000"/>
                </a:solidFill>
              </a:rPr>
              <a:t>أن ادعاء النبوة تكذيب للإجماع،</a:t>
            </a:r>
            <a:r>
              <a:rPr lang="ar-SA" sz="2000" dirty="0" smtClean="0"/>
              <a:t> فقد أجمع العلماء على أن محمداً صلى الله عليه وسلم هو خاتم الأنبياء والمرسلين، فلا نبي بعده، كما أجمعوا على تكفير من ادعى النبوة لأحد بعد رسول الله صلى الله عليه وسلم ، </a:t>
            </a:r>
            <a:r>
              <a:rPr lang="ar-SA" sz="2000" u="sng" dirty="0" smtClean="0"/>
              <a:t>يقول عبد القاهر البغدادي</a:t>
            </a:r>
            <a:r>
              <a:rPr lang="ar-SA" sz="2000" dirty="0" smtClean="0"/>
              <a:t>:</a:t>
            </a:r>
            <a:endParaRPr lang="en-US" sz="2000" b="1" dirty="0" smtClean="0"/>
          </a:p>
          <a:p>
            <a:pPr rtl="1"/>
            <a:r>
              <a:rPr lang="ar-SA" sz="2000" dirty="0" smtClean="0"/>
              <a:t>" </a:t>
            </a:r>
            <a:r>
              <a:rPr lang="ar-SA" sz="2000" dirty="0" smtClean="0">
                <a:solidFill>
                  <a:srgbClr val="C00000"/>
                </a:solidFill>
              </a:rPr>
              <a:t>أجمع المسلمون وأهل الكتاب على أن أول من أرسل من الناس آدم عليه السلام، وآخرهم عند المسلمين محمد صلى الله عليه وسلم  </a:t>
            </a:r>
            <a:r>
              <a:rPr lang="ar-SA" sz="2000" dirty="0" smtClean="0"/>
              <a:t>".</a:t>
            </a:r>
            <a:endParaRPr lang="en-US" sz="2000" b="1" u="sng" dirty="0" smtClean="0"/>
          </a:p>
          <a:p>
            <a:endParaRPr lang="ar-SA" sz="2400" b="1" u="sng" dirty="0" smtClean="0">
              <a:solidFill>
                <a:srgbClr val="C00000"/>
              </a:solidFill>
            </a:endParaRPr>
          </a:p>
          <a:p>
            <a:endParaRPr lang="ar-SA" sz="2400" b="1" u="sng" dirty="0" smtClean="0">
              <a:solidFill>
                <a:srgbClr val="C00000"/>
              </a:solidFill>
            </a:endParaRPr>
          </a:p>
          <a:p>
            <a:endParaRPr lang="ar-SA" sz="2400" b="1" u="sng" dirty="0">
              <a:solidFill>
                <a:srgbClr val="C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u="sng" dirty="0" smtClean="0">
                <a:solidFill>
                  <a:srgbClr val="C00000"/>
                </a:solidFill>
                <a:cs typeface="Simplified Arabic" pitchFamily="2" charset="-78"/>
              </a:rPr>
              <a:t>2 </a:t>
            </a:r>
            <a:r>
              <a:rPr lang="ar-SA" sz="2000" u="sng" dirty="0" err="1" smtClean="0">
                <a:solidFill>
                  <a:srgbClr val="C00000"/>
                </a:solidFill>
                <a:cs typeface="Simplified Arabic" pitchFamily="2" charset="-78"/>
              </a:rPr>
              <a:t>ـ</a:t>
            </a:r>
            <a:r>
              <a:rPr lang="ar-SA" sz="2000" u="sng" dirty="0" smtClean="0">
                <a:solidFill>
                  <a:srgbClr val="C00000"/>
                </a:solidFill>
                <a:cs typeface="Simplified Arabic" pitchFamily="2" charset="-78"/>
              </a:rPr>
              <a:t> </a:t>
            </a:r>
            <a:r>
              <a:rPr lang="ar-SA" sz="2000" u="sng" dirty="0" err="1" smtClean="0">
                <a:solidFill>
                  <a:srgbClr val="C00000"/>
                </a:solidFill>
                <a:cs typeface="Simplified Arabic" pitchFamily="2" charset="-78"/>
              </a:rPr>
              <a:t>نواقض</a:t>
            </a:r>
            <a:r>
              <a:rPr lang="ar-SA" sz="2000" u="sng" dirty="0" smtClean="0">
                <a:solidFill>
                  <a:srgbClr val="C00000"/>
                </a:solidFill>
                <a:cs typeface="Simplified Arabic" pitchFamily="2" charset="-78"/>
              </a:rPr>
              <a:t> الإيمان </a:t>
            </a:r>
            <a:r>
              <a:rPr lang="ar-SA" sz="2000" u="sng" dirty="0" err="1" smtClean="0">
                <a:solidFill>
                  <a:srgbClr val="C00000"/>
                </a:solidFill>
                <a:cs typeface="Simplified Arabic" pitchFamily="2" charset="-78"/>
              </a:rPr>
              <a:t>القولية</a:t>
            </a:r>
            <a:r>
              <a:rPr lang="ar-SA" sz="2000" u="sng" dirty="0" smtClean="0">
                <a:solidFill>
                  <a:srgbClr val="C00000"/>
                </a:solidFill>
                <a:cs typeface="Simplified Arabic" pitchFamily="2" charset="-78"/>
              </a:rPr>
              <a:t> في النبوات :</a:t>
            </a:r>
            <a:br>
              <a:rPr lang="ar-SA" sz="2000" u="sng" dirty="0" smtClean="0">
                <a:solidFill>
                  <a:srgbClr val="C00000"/>
                </a:solidFill>
                <a:cs typeface="Simplified Arabic" pitchFamily="2" charset="-78"/>
              </a:rPr>
            </a:br>
            <a:endParaRPr lang="ar-SA" sz="2000" dirty="0"/>
          </a:p>
        </p:txBody>
      </p:sp>
      <p:sp>
        <p:nvSpPr>
          <p:cNvPr id="3" name="عنصر نائب للمحتوى 2"/>
          <p:cNvSpPr>
            <a:spLocks noGrp="1"/>
          </p:cNvSpPr>
          <p:nvPr>
            <p:ph idx="1"/>
          </p:nvPr>
        </p:nvSpPr>
        <p:spPr/>
        <p:txBody>
          <a:bodyPr/>
          <a:lstStyle/>
          <a:p>
            <a:pPr algn="just" rtl="1"/>
            <a:r>
              <a:rPr lang="ar-SA" sz="2400" u="sng" dirty="0" smtClean="0">
                <a:cs typeface="Simplified Arabic" pitchFamily="2" charset="-78"/>
              </a:rPr>
              <a:t>الكتب </a:t>
            </a:r>
            <a:r>
              <a:rPr lang="ar-SA" sz="2400" u="sng" dirty="0" smtClean="0">
                <a:cs typeface="Simplified Arabic" pitchFamily="2" charset="-78"/>
              </a:rPr>
              <a:t>المنزلة </a:t>
            </a:r>
            <a:r>
              <a:rPr lang="ar-SA" sz="2400" u="sng" dirty="0" smtClean="0">
                <a:cs typeface="Simplified Arabic" pitchFamily="2" charset="-78"/>
              </a:rPr>
              <a:t>:</a:t>
            </a:r>
          </a:p>
          <a:p>
            <a:pPr algn="just" rtl="1"/>
            <a:r>
              <a:rPr lang="ar-SA" sz="2400" dirty="0" smtClean="0"/>
              <a:t>إن الأقوال التي تناقض الإيمان بالكتب المنزلة لها صور متعددة، وأمثلة كثيرة يصعب حصرها، منها: - </a:t>
            </a:r>
            <a:r>
              <a:rPr lang="ar-SA" sz="2400" u="sng" dirty="0" smtClean="0">
                <a:solidFill>
                  <a:srgbClr val="C00000"/>
                </a:solidFill>
              </a:rPr>
              <a:t>التكذيب والإنكار لهذه الكتب أو بغضها، أو سبها والطعن فيها، أو الاستهزاء </a:t>
            </a:r>
            <a:r>
              <a:rPr lang="ar-SA" sz="2400" u="sng" dirty="0" err="1" smtClean="0">
                <a:solidFill>
                  <a:srgbClr val="C00000"/>
                </a:solidFill>
              </a:rPr>
              <a:t>بها</a:t>
            </a:r>
            <a:r>
              <a:rPr lang="ar-SA" sz="2400" u="sng" dirty="0" smtClean="0">
                <a:solidFill>
                  <a:srgbClr val="C00000"/>
                </a:solidFill>
              </a:rPr>
              <a:t> وانتقاصها والاستخفاف </a:t>
            </a:r>
            <a:r>
              <a:rPr lang="ar-SA" sz="2400" u="sng" dirty="0" err="1" smtClean="0">
                <a:solidFill>
                  <a:srgbClr val="C00000"/>
                </a:solidFill>
              </a:rPr>
              <a:t>بها</a:t>
            </a:r>
            <a:r>
              <a:rPr lang="ar-SA" sz="2400" u="sng" dirty="0" smtClean="0">
                <a:solidFill>
                  <a:srgbClr val="C00000"/>
                </a:solidFill>
              </a:rPr>
              <a:t>، أو الادعاء باختلاقها وافترائها </a:t>
            </a:r>
            <a:r>
              <a:rPr lang="ar-SA" sz="2400" u="sng" dirty="0" smtClean="0">
                <a:solidFill>
                  <a:srgbClr val="C00000"/>
                </a:solidFill>
              </a:rPr>
              <a:t>.</a:t>
            </a:r>
            <a:endParaRPr lang="en-US" sz="2400" b="1" u="sng" dirty="0" smtClean="0">
              <a:solidFill>
                <a:srgbClr val="C00000"/>
              </a:solidFill>
            </a:endParaRPr>
          </a:p>
          <a:p>
            <a:pPr algn="just" rtl="1"/>
            <a:r>
              <a:rPr lang="ar-SA" sz="2400" dirty="0" smtClean="0"/>
              <a:t>قال تعالى: - ( </a:t>
            </a:r>
            <a:r>
              <a:rPr lang="ar-SA" sz="2400" dirty="0" smtClean="0">
                <a:solidFill>
                  <a:srgbClr val="C00000"/>
                </a:solidFill>
              </a:rPr>
              <a:t>إِنَّ الَّذِينَ كَفَرُواْ بِآيَاتِنَا سَوْفَ نُصْلِيهِمْ نَارًا كُلَّمَا نَضِجَتْ جُلُودُهُمْ بَدَّلْنَاهُمْ جُلُودًا غَيْرَهَا لِيَذُوقُواْ الْعَذَابَ إِنَّ اللّهَ كَانَ عَزِيزًا حَكِيمًا </a:t>
            </a:r>
            <a:r>
              <a:rPr lang="ar-SA" sz="2400" dirty="0" smtClean="0"/>
              <a:t>) .</a:t>
            </a:r>
            <a:endParaRPr lang="en-US" sz="2400" b="1" dirty="0" smtClean="0"/>
          </a:p>
          <a:p>
            <a:pPr algn="just" rtl="1"/>
            <a:r>
              <a:rPr lang="ar-SA" sz="2400" dirty="0" smtClean="0"/>
              <a:t>ومن الآيات التي جاءت في شأن المستهزئين، قوله تعالى:- ( </a:t>
            </a:r>
            <a:r>
              <a:rPr lang="ar-SA" sz="2400" dirty="0" smtClean="0">
                <a:solidFill>
                  <a:srgbClr val="C00000"/>
                </a:solidFill>
              </a:rPr>
              <a:t>وَإِذَا عَلِمَ مِنْ آيَاتِنَا شَيْئًا اتَّخَذَهَا هُزُوًا أُوْلَئِكَ لَهُمْ عَذَابٌ مُّهِينٌ</a:t>
            </a:r>
            <a:r>
              <a:rPr lang="ar-SA" sz="2400" dirty="0" smtClean="0"/>
              <a:t> ) .</a:t>
            </a:r>
            <a:endParaRPr lang="en-US" sz="2400" b="1" dirty="0" smtClean="0"/>
          </a:p>
          <a:p>
            <a:pPr algn="just" rtl="1"/>
            <a:r>
              <a:rPr lang="ar-SA" sz="2400" dirty="0" smtClean="0"/>
              <a:t>وقد </a:t>
            </a:r>
            <a:r>
              <a:rPr lang="ar-SA" sz="2400" dirty="0" err="1" smtClean="0"/>
              <a:t>حكى</a:t>
            </a:r>
            <a:r>
              <a:rPr lang="ar-SA" sz="2400" dirty="0" smtClean="0"/>
              <a:t> أهل العلم </a:t>
            </a:r>
            <a:r>
              <a:rPr lang="ar-SA" sz="2400" u="sng" dirty="0" smtClean="0">
                <a:solidFill>
                  <a:srgbClr val="C00000"/>
                </a:solidFill>
              </a:rPr>
              <a:t>الإجماع على كفر من أنكر الكتب المنزلة أو بعضها </a:t>
            </a:r>
            <a:r>
              <a:rPr lang="en-US" sz="2400" u="sng" dirty="0" smtClean="0">
                <a:solidFill>
                  <a:srgbClr val="C00000"/>
                </a:solidFill>
              </a:rPr>
              <a:t>–</a:t>
            </a:r>
            <a:r>
              <a:rPr lang="ar-SA" sz="2400" u="sng" dirty="0" smtClean="0">
                <a:solidFill>
                  <a:srgbClr val="C00000"/>
                </a:solidFill>
              </a:rPr>
              <a:t> ولو كانت آية واحدة </a:t>
            </a:r>
            <a:r>
              <a:rPr lang="en-US" sz="2400" u="sng" dirty="0" smtClean="0">
                <a:solidFill>
                  <a:srgbClr val="C00000"/>
                </a:solidFill>
              </a:rPr>
              <a:t>– </a:t>
            </a:r>
            <a:r>
              <a:rPr lang="ar-SA" sz="2400" u="sng" dirty="0" smtClean="0">
                <a:solidFill>
                  <a:srgbClr val="C00000"/>
                </a:solidFill>
              </a:rPr>
              <a:t>وكذا أجمعوا على كفر المستهزئ بهذه الكتب المنزلة.</a:t>
            </a:r>
          </a:p>
          <a:p>
            <a:pPr algn="just" rtl="1"/>
            <a:endParaRPr lang="ar-SA" sz="2400" u="sng" dirty="0" smtClean="0">
              <a:cs typeface="Simplified Arabic"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000" u="sng" dirty="0" smtClean="0"/>
              <a:t> </a:t>
            </a:r>
            <a:r>
              <a:rPr lang="ar-SA" sz="2000" u="sng" dirty="0" smtClean="0"/>
              <a:t>3 </a:t>
            </a:r>
            <a:r>
              <a:rPr lang="ar-SA" sz="2000" u="sng" dirty="0" err="1" smtClean="0"/>
              <a:t>ـ</a:t>
            </a:r>
            <a:r>
              <a:rPr lang="ar-SA" sz="2000" u="sng" dirty="0" smtClean="0"/>
              <a:t> </a:t>
            </a:r>
            <a:r>
              <a:rPr lang="ar-SA" sz="2000" u="sng" dirty="0" err="1" smtClean="0"/>
              <a:t>نواقض</a:t>
            </a:r>
            <a:r>
              <a:rPr lang="ar-SA" sz="2000" u="sng" dirty="0" smtClean="0"/>
              <a:t> الإيمان </a:t>
            </a:r>
            <a:r>
              <a:rPr lang="ar-SA" sz="2000" u="sng" dirty="0" err="1" smtClean="0"/>
              <a:t>القولية</a:t>
            </a:r>
            <a:r>
              <a:rPr lang="ar-SA" sz="2000" u="sng" dirty="0" smtClean="0"/>
              <a:t> في سائر الغيبيات :</a:t>
            </a:r>
            <a:br>
              <a:rPr lang="ar-SA" sz="2000" u="sng" dirty="0" smtClean="0"/>
            </a:br>
            <a:endParaRPr lang="ar-SA" sz="2000" u="sng" dirty="0"/>
          </a:p>
        </p:txBody>
      </p:sp>
      <p:sp>
        <p:nvSpPr>
          <p:cNvPr id="3" name="عنصر نائب للمحتوى 2"/>
          <p:cNvSpPr>
            <a:spLocks noGrp="1"/>
          </p:cNvSpPr>
          <p:nvPr>
            <p:ph idx="1"/>
          </p:nvPr>
        </p:nvSpPr>
        <p:spPr/>
        <p:txBody>
          <a:bodyPr/>
          <a:lstStyle/>
          <a:p>
            <a:r>
              <a:rPr lang="en-US" sz="2400" u="sng" dirty="0" smtClean="0">
                <a:solidFill>
                  <a:srgbClr val="C00000"/>
                </a:solidFill>
                <a:cs typeface="Simplified Arabic" pitchFamily="2" charset="-78"/>
              </a:rPr>
              <a:t> </a:t>
            </a:r>
            <a:r>
              <a:rPr lang="ar-SA" sz="2400" u="sng" dirty="0" smtClean="0">
                <a:solidFill>
                  <a:srgbClr val="C00000"/>
                </a:solidFill>
                <a:cs typeface="Simplified Arabic" pitchFamily="2" charset="-78"/>
              </a:rPr>
              <a:t>3 </a:t>
            </a:r>
            <a:r>
              <a:rPr lang="ar-SA" sz="2400" u="sng" dirty="0" err="1" smtClean="0">
                <a:solidFill>
                  <a:srgbClr val="C00000"/>
                </a:solidFill>
                <a:cs typeface="Simplified Arabic" pitchFamily="2" charset="-78"/>
              </a:rPr>
              <a:t>ـ</a:t>
            </a:r>
            <a:r>
              <a:rPr lang="ar-SA" sz="2400" u="sng" dirty="0" smtClean="0">
                <a:solidFill>
                  <a:srgbClr val="C00000"/>
                </a:solidFill>
                <a:cs typeface="Simplified Arabic" pitchFamily="2" charset="-78"/>
              </a:rPr>
              <a:t> </a:t>
            </a:r>
            <a:r>
              <a:rPr lang="ar-SA" sz="2400" u="sng" dirty="0" err="1" smtClean="0">
                <a:solidFill>
                  <a:srgbClr val="C00000"/>
                </a:solidFill>
                <a:cs typeface="Simplified Arabic" pitchFamily="2" charset="-78"/>
              </a:rPr>
              <a:t>نواقض</a:t>
            </a:r>
            <a:r>
              <a:rPr lang="ar-SA" sz="2400" u="sng" dirty="0" smtClean="0">
                <a:solidFill>
                  <a:srgbClr val="C00000"/>
                </a:solidFill>
                <a:cs typeface="Simplified Arabic" pitchFamily="2" charset="-78"/>
              </a:rPr>
              <a:t> الإيمان </a:t>
            </a:r>
            <a:r>
              <a:rPr lang="ar-SA" sz="2400" u="sng" dirty="0" err="1" smtClean="0">
                <a:solidFill>
                  <a:srgbClr val="C00000"/>
                </a:solidFill>
                <a:cs typeface="Simplified Arabic" pitchFamily="2" charset="-78"/>
              </a:rPr>
              <a:t>القولية</a:t>
            </a:r>
            <a:r>
              <a:rPr lang="ar-SA" sz="2400" u="sng" dirty="0" smtClean="0">
                <a:solidFill>
                  <a:srgbClr val="C00000"/>
                </a:solidFill>
                <a:cs typeface="Simplified Arabic" pitchFamily="2" charset="-78"/>
              </a:rPr>
              <a:t> في سائر الغيبيات :</a:t>
            </a:r>
          </a:p>
          <a:p>
            <a:r>
              <a:rPr lang="ar-SA" sz="2000" dirty="0" smtClean="0"/>
              <a:t>فيما </a:t>
            </a:r>
            <a:r>
              <a:rPr lang="ar-SA" sz="2000" dirty="0" smtClean="0"/>
              <a:t>يأتي نبين الغيبيات في اختصار :</a:t>
            </a:r>
          </a:p>
          <a:p>
            <a:pPr rtl="1"/>
            <a:r>
              <a:rPr lang="ar-SA" sz="2000" b="1" dirty="0" smtClean="0">
                <a:cs typeface="Simplified Arabic" pitchFamily="2" charset="-78"/>
              </a:rPr>
              <a:t>أولا : </a:t>
            </a:r>
            <a:r>
              <a:rPr lang="ar-SA" sz="2000" u="sng" dirty="0" smtClean="0">
                <a:solidFill>
                  <a:srgbClr val="C00000"/>
                </a:solidFill>
                <a:cs typeface="Simplified Arabic" pitchFamily="2" charset="-78"/>
              </a:rPr>
              <a:t>الملائكة والجن :</a:t>
            </a:r>
            <a:r>
              <a:rPr lang="ar-SA" sz="2000" b="1" dirty="0" smtClean="0">
                <a:cs typeface="Simplified Arabic" pitchFamily="2" charset="-78"/>
              </a:rPr>
              <a:t> </a:t>
            </a:r>
            <a:endParaRPr lang="en-US" sz="2000" b="1" dirty="0" smtClean="0">
              <a:cs typeface="Simplified Arabic" pitchFamily="2" charset="-78"/>
            </a:endParaRPr>
          </a:p>
          <a:p>
            <a:pPr algn="just" rtl="1"/>
            <a:r>
              <a:rPr lang="ar-SA" sz="2000" dirty="0" smtClean="0">
                <a:cs typeface="Simplified Arabic" pitchFamily="2" charset="-78"/>
              </a:rPr>
              <a:t>ومن الإيمان </a:t>
            </a:r>
            <a:r>
              <a:rPr lang="ar-SA" sz="2000" dirty="0" smtClean="0">
                <a:cs typeface="Simplified Arabic" pitchFamily="2" charset="-78"/>
              </a:rPr>
              <a:t>بالغيب</a:t>
            </a:r>
            <a:r>
              <a:rPr lang="ar-SA" sz="2000" dirty="0" smtClean="0">
                <a:cs typeface="Simplified Arabic" pitchFamily="2" charset="-78"/>
              </a:rPr>
              <a:t>: الإيمان بالملائكة عليهم السلام، والإيمان بالجن، فأما الإيمان بالملائكة فهو الإقرار الجازم بوجودهم، وأنهم من خلق الله تعالى، وهم </a:t>
            </a:r>
            <a:r>
              <a:rPr lang="ar-SA" sz="2000" dirty="0" smtClean="0">
                <a:cs typeface="Simplified Arabic" pitchFamily="2" charset="-78"/>
              </a:rPr>
              <a:t>(ع</a:t>
            </a:r>
            <a:r>
              <a:rPr lang="ar-SA" sz="2000" dirty="0" smtClean="0">
                <a:solidFill>
                  <a:srgbClr val="C00000"/>
                </a:solidFill>
                <a:cs typeface="Simplified Arabic" pitchFamily="2" charset="-78"/>
              </a:rPr>
              <a:t>ِبَادٌ </a:t>
            </a:r>
            <a:r>
              <a:rPr lang="ar-SA" sz="2000" dirty="0" smtClean="0">
                <a:solidFill>
                  <a:srgbClr val="C00000"/>
                </a:solidFill>
                <a:cs typeface="Simplified Arabic" pitchFamily="2" charset="-78"/>
              </a:rPr>
              <a:t>مُّكْرَمُونَ لا يَسْبِقُونَهُ بِالْقَوْلِ وَهُم بِأَمْرِهِ </a:t>
            </a:r>
            <a:r>
              <a:rPr lang="ar-SA" sz="2000" dirty="0" smtClean="0">
                <a:solidFill>
                  <a:srgbClr val="C00000"/>
                </a:solidFill>
                <a:cs typeface="Simplified Arabic" pitchFamily="2" charset="-78"/>
              </a:rPr>
              <a:t>يَعْمَلُونَ</a:t>
            </a:r>
            <a:r>
              <a:rPr lang="ar-SA" sz="2000" dirty="0" smtClean="0">
                <a:cs typeface="Simplified Arabic" pitchFamily="2" charset="-78"/>
              </a:rPr>
              <a:t>) </a:t>
            </a:r>
            <a:r>
              <a:rPr lang="ar-SA" sz="2000" dirty="0" smtClean="0">
                <a:cs typeface="Simplified Arabic" pitchFamily="2" charset="-78"/>
              </a:rPr>
              <a:t>، </a:t>
            </a:r>
            <a:r>
              <a:rPr lang="ar-SA" sz="2000" dirty="0" smtClean="0">
                <a:cs typeface="Simplified Arabic" pitchFamily="2" charset="-78"/>
              </a:rPr>
              <a:t>(</a:t>
            </a:r>
            <a:r>
              <a:rPr lang="ar-SA" sz="2000" dirty="0" smtClean="0">
                <a:solidFill>
                  <a:srgbClr val="C00000"/>
                </a:solidFill>
                <a:cs typeface="Simplified Arabic" pitchFamily="2" charset="-78"/>
              </a:rPr>
              <a:t>لا </a:t>
            </a:r>
            <a:r>
              <a:rPr lang="ar-SA" sz="2000" dirty="0" smtClean="0">
                <a:solidFill>
                  <a:srgbClr val="C00000"/>
                </a:solidFill>
                <a:cs typeface="Simplified Arabic" pitchFamily="2" charset="-78"/>
              </a:rPr>
              <a:t>يَعْصُونَ اللَّهَ مَا أَمَرَهُمْ وَيَفْعَلُونَ مَا </a:t>
            </a:r>
            <a:r>
              <a:rPr lang="ar-SA" sz="2000" dirty="0" smtClean="0">
                <a:solidFill>
                  <a:srgbClr val="C00000"/>
                </a:solidFill>
                <a:cs typeface="Simplified Arabic" pitchFamily="2" charset="-78"/>
              </a:rPr>
              <a:t>يُؤْمَرُونَ</a:t>
            </a:r>
            <a:r>
              <a:rPr lang="ar-SA" sz="2000" dirty="0" smtClean="0">
                <a:cs typeface="Simplified Arabic" pitchFamily="2" charset="-78"/>
              </a:rPr>
              <a:t>) ، </a:t>
            </a:r>
            <a:r>
              <a:rPr lang="ar-SA" sz="2000" u="sng" dirty="0" smtClean="0">
                <a:cs typeface="Simplified Arabic" pitchFamily="2" charset="-78"/>
              </a:rPr>
              <a:t>يقول </a:t>
            </a:r>
            <a:r>
              <a:rPr lang="ar-SA" sz="2000" u="sng" dirty="0" smtClean="0">
                <a:cs typeface="Simplified Arabic" pitchFamily="2" charset="-78"/>
              </a:rPr>
              <a:t>السعدي </a:t>
            </a:r>
            <a:r>
              <a:rPr lang="ar-SA" sz="2000" dirty="0" smtClean="0">
                <a:cs typeface="Simplified Arabic" pitchFamily="2" charset="-78"/>
              </a:rPr>
              <a:t>:</a:t>
            </a:r>
            <a:endParaRPr lang="en-US" sz="2000" b="1" dirty="0" smtClean="0">
              <a:cs typeface="Simplified Arabic" pitchFamily="2" charset="-78"/>
            </a:endParaRPr>
          </a:p>
          <a:p>
            <a:pPr algn="just" rtl="1"/>
            <a:r>
              <a:rPr lang="ar-SA" sz="2000" dirty="0" smtClean="0">
                <a:cs typeface="Simplified Arabic" pitchFamily="2" charset="-78"/>
              </a:rPr>
              <a:t>" </a:t>
            </a:r>
            <a:r>
              <a:rPr lang="ar-SA" sz="2000" u="sng" dirty="0" smtClean="0">
                <a:solidFill>
                  <a:srgbClr val="C00000"/>
                </a:solidFill>
                <a:cs typeface="Simplified Arabic" pitchFamily="2" charset="-78"/>
              </a:rPr>
              <a:t>الإيمان بالملائكة أحد أصول الإيمان، ولا يتم الإيمان بالله وكتبه ورسله إلا بالإيمان بالملائكة</a:t>
            </a:r>
            <a:r>
              <a:rPr lang="ar-SA" sz="2000" dirty="0" smtClean="0">
                <a:cs typeface="Simplified Arabic" pitchFamily="2" charset="-78"/>
              </a:rPr>
              <a:t>. </a:t>
            </a:r>
            <a:r>
              <a:rPr lang="ar-SA" sz="2000" dirty="0" smtClean="0">
                <a:cs typeface="Simplified Arabic" pitchFamily="2" charset="-78"/>
              </a:rPr>
              <a:t>" </a:t>
            </a:r>
            <a:endParaRPr lang="en-US" sz="2000" b="1" dirty="0" smtClean="0">
              <a:cs typeface="Simplified Arabic" pitchFamily="2" charset="-78"/>
            </a:endParaRPr>
          </a:p>
          <a:p>
            <a:pPr algn="just" rtl="1"/>
            <a:r>
              <a:rPr lang="ar-SA" sz="2000" u="sng" dirty="0" smtClean="0"/>
              <a:t>وقد أجمع العلماء على كفر من </a:t>
            </a:r>
            <a:r>
              <a:rPr lang="ar-SA" sz="2000" u="sng" dirty="0" smtClean="0"/>
              <a:t>أنكر </a:t>
            </a:r>
            <a:r>
              <a:rPr lang="ar-SA" sz="2000" u="sng" dirty="0" smtClean="0"/>
              <a:t>الملائكة أو الجن، أو استهزأ واستخف بالملائكة، أو سبهم، وإذا كان العلماء قد أجمعوا على كفر من أنكر آية من كتاب الله تعالى</a:t>
            </a:r>
            <a:r>
              <a:rPr lang="ar-SA" sz="2000" dirty="0" smtClean="0"/>
              <a:t> ، فما بالك بمن أنكر آيات كثيرة جداً تثبت وجود الملائكة </a:t>
            </a:r>
            <a:r>
              <a:rPr lang="ar-SA" sz="2000" dirty="0" smtClean="0"/>
              <a:t>والجن فوجود </a:t>
            </a:r>
            <a:r>
              <a:rPr lang="ar-SA" sz="2000" dirty="0" smtClean="0"/>
              <a:t>الملائكة عليهم السلام كما هو ثابت بالكتاب والسنة، فهو ثابت بالإجماع، وكذلك الجن.</a:t>
            </a:r>
            <a:endParaRPr lang="en-US" sz="2000" b="1" dirty="0" smtClean="0"/>
          </a:p>
          <a:p>
            <a:pPr algn="just" rtl="1"/>
            <a:r>
              <a:rPr lang="ar-SA" sz="2000" dirty="0" smtClean="0"/>
              <a:t>قال </a:t>
            </a:r>
            <a:r>
              <a:rPr lang="ar-SA" sz="2000" dirty="0" err="1" smtClean="0"/>
              <a:t>الدردير</a:t>
            </a:r>
            <a:r>
              <a:rPr lang="ar-SA" sz="2000" dirty="0" smtClean="0"/>
              <a:t> المالكي:- " </a:t>
            </a:r>
            <a:r>
              <a:rPr lang="ar-SA" sz="2000" u="sng" dirty="0" smtClean="0">
                <a:solidFill>
                  <a:srgbClr val="C00000"/>
                </a:solidFill>
              </a:rPr>
              <a:t>ويكفر إن سب نبياً مجمعاً على نبوته، أو ملكاً مجمعاً على ملكيته، أو ألحق </a:t>
            </a:r>
            <a:r>
              <a:rPr lang="ar-SA" sz="2000" u="sng" dirty="0" err="1" smtClean="0">
                <a:solidFill>
                  <a:srgbClr val="C00000"/>
                </a:solidFill>
              </a:rPr>
              <a:t>به</a:t>
            </a:r>
            <a:r>
              <a:rPr lang="ar-SA" sz="2000" u="sng" dirty="0" smtClean="0">
                <a:solidFill>
                  <a:srgbClr val="C00000"/>
                </a:solidFill>
              </a:rPr>
              <a:t> نقصاً وإن ببدنه كعرج، </a:t>
            </a:r>
            <a:r>
              <a:rPr lang="ar-SA" sz="2000" u="sng" dirty="0" smtClean="0">
                <a:solidFill>
                  <a:srgbClr val="C00000"/>
                </a:solidFill>
              </a:rPr>
              <a:t>وشلل ” </a:t>
            </a:r>
            <a:r>
              <a:rPr lang="ar-SA" sz="2000" dirty="0" smtClean="0"/>
              <a:t>.</a:t>
            </a:r>
            <a:endParaRPr lang="en-US" sz="2000" b="1" dirty="0" smtClean="0"/>
          </a:p>
          <a:p>
            <a:endParaRPr lang="ar-SA" sz="2400" dirty="0" smtClean="0"/>
          </a:p>
          <a:p>
            <a:r>
              <a:rPr lang="en-US" sz="2400" dirty="0" smtClean="0"/>
              <a:t> </a:t>
            </a:r>
            <a:r>
              <a:rPr lang="ar-SA" sz="2400" dirty="0" smtClean="0"/>
              <a:t> </a:t>
            </a:r>
            <a:endParaRPr lang="ar-SA" sz="2400" u="sng" dirty="0">
              <a:solidFill>
                <a:srgbClr val="C00000"/>
              </a:solidFill>
              <a:cs typeface="Simplified Arabic"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000" u="sng" dirty="0" smtClean="0"/>
              <a:t> </a:t>
            </a:r>
            <a:r>
              <a:rPr lang="ar-SA" sz="2000" u="sng" dirty="0" smtClean="0"/>
              <a:t>3 </a:t>
            </a:r>
            <a:r>
              <a:rPr lang="ar-SA" sz="2000" u="sng" dirty="0" err="1" smtClean="0"/>
              <a:t>ـ</a:t>
            </a:r>
            <a:r>
              <a:rPr lang="ar-SA" sz="2000" u="sng" dirty="0" smtClean="0"/>
              <a:t> </a:t>
            </a:r>
            <a:r>
              <a:rPr lang="ar-SA" sz="2000" u="sng" dirty="0" err="1" smtClean="0"/>
              <a:t>نواقض</a:t>
            </a:r>
            <a:r>
              <a:rPr lang="ar-SA" sz="2000" u="sng" dirty="0" smtClean="0"/>
              <a:t> الإيمان </a:t>
            </a:r>
            <a:r>
              <a:rPr lang="ar-SA" sz="2000" u="sng" dirty="0" err="1" smtClean="0"/>
              <a:t>القولية</a:t>
            </a:r>
            <a:r>
              <a:rPr lang="ar-SA" sz="2000" u="sng" dirty="0" smtClean="0"/>
              <a:t> في سائر الغيبيات :</a:t>
            </a:r>
            <a:br>
              <a:rPr lang="ar-SA" sz="2000" u="sng" dirty="0" smtClean="0"/>
            </a:br>
            <a:endParaRPr lang="ar-SA" sz="2000" dirty="0"/>
          </a:p>
        </p:txBody>
      </p:sp>
      <p:sp>
        <p:nvSpPr>
          <p:cNvPr id="3" name="عنصر نائب للمحتوى 2"/>
          <p:cNvSpPr>
            <a:spLocks noGrp="1"/>
          </p:cNvSpPr>
          <p:nvPr>
            <p:ph idx="1"/>
          </p:nvPr>
        </p:nvSpPr>
        <p:spPr/>
        <p:txBody>
          <a:bodyPr/>
          <a:lstStyle/>
          <a:p>
            <a:r>
              <a:rPr lang="ar-SA" sz="2400" u="sng" dirty="0" smtClean="0"/>
              <a:t>ثانيا : </a:t>
            </a:r>
            <a:r>
              <a:rPr lang="ar-SA" sz="2400" u="sng" dirty="0" smtClean="0">
                <a:solidFill>
                  <a:srgbClr val="C00000"/>
                </a:solidFill>
              </a:rPr>
              <a:t>اليوم الآخر</a:t>
            </a:r>
            <a:r>
              <a:rPr lang="ar-SA" sz="2400" u="sng" dirty="0" smtClean="0"/>
              <a:t>:</a:t>
            </a:r>
          </a:p>
          <a:p>
            <a:pPr algn="just" rtl="1"/>
            <a:r>
              <a:rPr lang="ar-SA" sz="2200" dirty="0" smtClean="0">
                <a:cs typeface="Simplified Arabic" pitchFamily="2" charset="-78"/>
              </a:rPr>
              <a:t>الإيمان باليوم الآخر </a:t>
            </a:r>
            <a:r>
              <a:rPr lang="en-US" sz="2200" dirty="0" smtClean="0">
                <a:cs typeface="Simplified Arabic" pitchFamily="2" charset="-78"/>
              </a:rPr>
              <a:t>–</a:t>
            </a:r>
            <a:r>
              <a:rPr lang="ar-SA" sz="2200" dirty="0" smtClean="0">
                <a:cs typeface="Simplified Arabic" pitchFamily="2" charset="-78"/>
              </a:rPr>
              <a:t> كما هو معلوم </a:t>
            </a:r>
            <a:r>
              <a:rPr lang="en-US" sz="2200" dirty="0" smtClean="0">
                <a:cs typeface="Simplified Arabic" pitchFamily="2" charset="-78"/>
              </a:rPr>
              <a:t>–</a:t>
            </a:r>
            <a:r>
              <a:rPr lang="ar-SA" sz="2200" dirty="0" smtClean="0">
                <a:cs typeface="Simplified Arabic" pitchFamily="2" charset="-78"/>
              </a:rPr>
              <a:t> أحد أركان الإيمان الستة، وقد حفل القرآن الكريم بذكر هذا اليوم العظيم، </a:t>
            </a:r>
            <a:r>
              <a:rPr lang="ar-SA" sz="2200" dirty="0" smtClean="0">
                <a:cs typeface="Simplified Arabic" pitchFamily="2" charset="-78"/>
              </a:rPr>
              <a:t>ومعنى </a:t>
            </a:r>
            <a:r>
              <a:rPr lang="ar-SA" sz="2200" dirty="0" smtClean="0">
                <a:cs typeface="Simplified Arabic" pitchFamily="2" charset="-78"/>
              </a:rPr>
              <a:t>الإيمان باليوم الآخر هو التصديق الجازم بإتيانه والعمل بموجب ذلك، ويدخل في ذلك الإيمان </a:t>
            </a:r>
            <a:r>
              <a:rPr lang="ar-SA" sz="2200" dirty="0" err="1" smtClean="0">
                <a:cs typeface="Simplified Arabic" pitchFamily="2" charset="-78"/>
              </a:rPr>
              <a:t>بأشراط</a:t>
            </a:r>
            <a:r>
              <a:rPr lang="ar-SA" sz="2200" dirty="0" smtClean="0">
                <a:cs typeface="Simplified Arabic" pitchFamily="2" charset="-78"/>
              </a:rPr>
              <a:t> الساعة وأماراتها، وبالموت وما بعده من فتنة القبر وعذابه ونعيمه، وبالنفخ في الصور، وخروج الخلائق من القبور، وتفاصيل المحشر، ونشر الصحف، ونصب الموازين، وبالصراط، والحوض، والشفاعة، والجنة والنار</a:t>
            </a:r>
            <a:r>
              <a:rPr lang="ar-SA" sz="2200" dirty="0" smtClean="0">
                <a:cs typeface="Simplified Arabic" pitchFamily="2" charset="-78"/>
              </a:rPr>
              <a:t>.</a:t>
            </a:r>
          </a:p>
          <a:p>
            <a:pPr algn="just" rtl="1"/>
            <a:r>
              <a:rPr lang="ar-SA" sz="2200" dirty="0" smtClean="0">
                <a:cs typeface="Simplified Arabic" pitchFamily="2" charset="-78"/>
              </a:rPr>
              <a:t>يقول الإمام </a:t>
            </a:r>
            <a:r>
              <a:rPr lang="ar-SA" sz="2200" dirty="0" err="1" smtClean="0">
                <a:cs typeface="Simplified Arabic" pitchFamily="2" charset="-78"/>
              </a:rPr>
              <a:t>الطحاوي</a:t>
            </a:r>
            <a:r>
              <a:rPr lang="ar-SA" sz="2200" dirty="0" smtClean="0">
                <a:cs typeface="Simplified Arabic" pitchFamily="2" charset="-78"/>
              </a:rPr>
              <a:t> :- " </a:t>
            </a:r>
            <a:r>
              <a:rPr lang="ar-SA" sz="2200" dirty="0" smtClean="0">
                <a:solidFill>
                  <a:srgbClr val="C00000"/>
                </a:solidFill>
                <a:cs typeface="Simplified Arabic" pitchFamily="2" charset="-78"/>
              </a:rPr>
              <a:t>ونؤمن بملك الموت الموكل بقبض أرواح العالمين، ونؤمن بعذاب القبر ونعيمه لمن كان لذلك أهلاً، وبسؤال منكر ونكير للميت في قبره عن ربه، ودينه، ونبيه على ما جاءت </a:t>
            </a:r>
            <a:r>
              <a:rPr lang="ar-SA" sz="2200" dirty="0" err="1" smtClean="0">
                <a:solidFill>
                  <a:srgbClr val="C00000"/>
                </a:solidFill>
                <a:cs typeface="Simplified Arabic" pitchFamily="2" charset="-78"/>
              </a:rPr>
              <a:t>به</a:t>
            </a:r>
            <a:r>
              <a:rPr lang="ar-SA" sz="2200" dirty="0" smtClean="0">
                <a:solidFill>
                  <a:srgbClr val="C00000"/>
                </a:solidFill>
                <a:cs typeface="Simplified Arabic" pitchFamily="2" charset="-78"/>
              </a:rPr>
              <a:t> الأخبار عن رسول الله صلى الله عليه وسلم وعن أصحابه رضي الله عنهم أجمعين، والقبر روضة من رياض الجنة أو حفرة من حفر النار ونؤمن بالبعث وجزاء الأعمال يوم القيامة والعرض والحساب وقراءة الكتاب والثواب والعقاب، والصراط والميزان، والجنة والنار مخلوقتان لا يفنيان أبداً ولا يبيدان</a:t>
            </a:r>
            <a:r>
              <a:rPr lang="ar-SA" sz="2200" dirty="0" smtClean="0">
                <a:cs typeface="Simplified Arabic" pitchFamily="2" charset="-78"/>
              </a:rPr>
              <a:t>" .</a:t>
            </a:r>
            <a:endParaRPr lang="en-US" sz="2200" b="1" dirty="0" smtClean="0">
              <a:cs typeface="Simplified Arabic" pitchFamily="2" charset="-78"/>
            </a:endParaRPr>
          </a:p>
          <a:p>
            <a:pPr algn="just" rtl="1"/>
            <a:endParaRPr lang="en-US" sz="2400" dirty="0" smtClean="0">
              <a:cs typeface="Simplified Arabic"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000" u="sng" dirty="0" smtClean="0"/>
              <a:t> </a:t>
            </a:r>
            <a:r>
              <a:rPr lang="ar-SA" sz="2000" u="sng" dirty="0" smtClean="0"/>
              <a:t>3 </a:t>
            </a:r>
            <a:r>
              <a:rPr lang="ar-SA" sz="2000" u="sng" dirty="0" err="1" smtClean="0"/>
              <a:t>ـ</a:t>
            </a:r>
            <a:r>
              <a:rPr lang="ar-SA" sz="2000" u="sng" dirty="0" smtClean="0"/>
              <a:t> </a:t>
            </a:r>
            <a:r>
              <a:rPr lang="ar-SA" sz="2000" u="sng" dirty="0" err="1" smtClean="0"/>
              <a:t>نواقض</a:t>
            </a:r>
            <a:r>
              <a:rPr lang="ar-SA" sz="2000" u="sng" dirty="0" smtClean="0"/>
              <a:t> الإيمان </a:t>
            </a:r>
            <a:r>
              <a:rPr lang="ar-SA" sz="2000" u="sng" dirty="0" err="1" smtClean="0"/>
              <a:t>القولية</a:t>
            </a:r>
            <a:r>
              <a:rPr lang="ar-SA" sz="2000" u="sng" dirty="0" smtClean="0"/>
              <a:t> في سائر الغيبيات :</a:t>
            </a:r>
            <a:br>
              <a:rPr lang="ar-SA" sz="2000" u="sng" dirty="0" smtClean="0"/>
            </a:br>
            <a:endParaRPr lang="ar-SA" sz="2000" dirty="0"/>
          </a:p>
        </p:txBody>
      </p:sp>
      <p:sp>
        <p:nvSpPr>
          <p:cNvPr id="3" name="عنصر نائب للمحتوى 2"/>
          <p:cNvSpPr>
            <a:spLocks noGrp="1"/>
          </p:cNvSpPr>
          <p:nvPr>
            <p:ph idx="1"/>
          </p:nvPr>
        </p:nvSpPr>
        <p:spPr/>
        <p:txBody>
          <a:bodyPr/>
          <a:lstStyle/>
          <a:p>
            <a:pPr algn="just" rtl="1"/>
            <a:r>
              <a:rPr lang="ar-SA" sz="2400" u="sng" dirty="0" smtClean="0">
                <a:solidFill>
                  <a:srgbClr val="C00000"/>
                </a:solidFill>
                <a:cs typeface="Simplified Arabic" pitchFamily="2" charset="-78"/>
              </a:rPr>
              <a:t>وقد أجمع المسلمون على ثبوته، </a:t>
            </a:r>
            <a:r>
              <a:rPr lang="ar-SA" sz="2400" dirty="0" smtClean="0">
                <a:cs typeface="Simplified Arabic" pitchFamily="2" charset="-78"/>
              </a:rPr>
              <a:t>وهو مقتضى الحكمة حيث تقتضي أن يجعل الله تعالى لهذه الخليقة معاداً يجزيهم فيه على ما كلفهم </a:t>
            </a:r>
            <a:r>
              <a:rPr lang="ar-SA" sz="2400" dirty="0" err="1" smtClean="0">
                <a:cs typeface="Simplified Arabic" pitchFamily="2" charset="-78"/>
              </a:rPr>
              <a:t>به</a:t>
            </a:r>
            <a:r>
              <a:rPr lang="ar-SA" sz="2400" dirty="0" smtClean="0">
                <a:cs typeface="Simplified Arabic" pitchFamily="2" charset="-78"/>
              </a:rPr>
              <a:t> على ألسنة رسله.</a:t>
            </a:r>
            <a:endParaRPr lang="en-US" sz="2400" b="1" dirty="0" smtClean="0">
              <a:cs typeface="Simplified Arabic" pitchFamily="2" charset="-78"/>
            </a:endParaRPr>
          </a:p>
          <a:p>
            <a:pPr algn="just" rtl="1"/>
            <a:r>
              <a:rPr lang="ar-SA" sz="2400" dirty="0" smtClean="0">
                <a:cs typeface="Simplified Arabic" pitchFamily="2" charset="-78"/>
              </a:rPr>
              <a:t>قال عز وجل: </a:t>
            </a:r>
            <a:r>
              <a:rPr lang="ar-SA" sz="2400" dirty="0" smtClean="0">
                <a:cs typeface="Simplified Arabic" pitchFamily="2" charset="-78"/>
              </a:rPr>
              <a:t>( </a:t>
            </a:r>
            <a:r>
              <a:rPr lang="ar-SA" sz="2400" dirty="0" smtClean="0">
                <a:solidFill>
                  <a:srgbClr val="C00000"/>
                </a:solidFill>
                <a:cs typeface="Simplified Arabic" pitchFamily="2" charset="-78"/>
              </a:rPr>
              <a:t>أَفَحَسِبْتُمْ </a:t>
            </a:r>
            <a:r>
              <a:rPr lang="ar-SA" sz="2400" dirty="0" smtClean="0">
                <a:solidFill>
                  <a:srgbClr val="C00000"/>
                </a:solidFill>
                <a:cs typeface="Simplified Arabic" pitchFamily="2" charset="-78"/>
              </a:rPr>
              <a:t>أَنَّمَا خَلَقْنَاكُمْ عَبَثًا وَأَنَّكُمْ إِلَيْنَا لا </a:t>
            </a:r>
            <a:r>
              <a:rPr lang="ar-SA" sz="2400" dirty="0" smtClean="0">
                <a:solidFill>
                  <a:srgbClr val="C00000"/>
                </a:solidFill>
                <a:cs typeface="Simplified Arabic" pitchFamily="2" charset="-78"/>
              </a:rPr>
              <a:t>تُرْجَعُونَ </a:t>
            </a:r>
            <a:r>
              <a:rPr lang="ar-SA" sz="2400" dirty="0" smtClean="0">
                <a:cs typeface="Simplified Arabic" pitchFamily="2" charset="-78"/>
              </a:rPr>
              <a:t>) . </a:t>
            </a:r>
            <a:endParaRPr lang="en-US" sz="2400" b="1" dirty="0" smtClean="0">
              <a:cs typeface="Simplified Arabic" pitchFamily="2" charset="-78"/>
            </a:endParaRPr>
          </a:p>
          <a:p>
            <a:pPr algn="just" rtl="1"/>
            <a:r>
              <a:rPr lang="ar-SA" sz="2400" u="sng" dirty="0" smtClean="0">
                <a:solidFill>
                  <a:srgbClr val="C00000"/>
                </a:solidFill>
                <a:cs typeface="Simplified Arabic" pitchFamily="2" charset="-78"/>
              </a:rPr>
              <a:t>ولا شك أن إنكار اليوم الآخر مناقض للإيمان</a:t>
            </a:r>
            <a:r>
              <a:rPr lang="ar-SA" sz="2400" dirty="0" smtClean="0">
                <a:solidFill>
                  <a:srgbClr val="C00000"/>
                </a:solidFill>
                <a:cs typeface="Simplified Arabic" pitchFamily="2" charset="-78"/>
              </a:rPr>
              <a:t>، وقد أخبر الله عز وجل أن إنكار اليوم الآخر كفر برب العالمين</a:t>
            </a:r>
            <a:r>
              <a:rPr lang="ar-SA" sz="2400" dirty="0" smtClean="0">
                <a:cs typeface="Simplified Arabic" pitchFamily="2" charset="-78"/>
              </a:rPr>
              <a:t>، فقال </a:t>
            </a:r>
            <a:r>
              <a:rPr lang="ar-SA" sz="2400" dirty="0" smtClean="0">
                <a:cs typeface="Simplified Arabic" pitchFamily="2" charset="-78"/>
              </a:rPr>
              <a:t>تعالى</a:t>
            </a:r>
            <a:r>
              <a:rPr lang="ar-SA" sz="2400" dirty="0" smtClean="0">
                <a:cs typeface="Simplified Arabic" pitchFamily="2" charset="-78"/>
                <a:sym typeface="Wingdings" pitchFamily="2" charset="2"/>
              </a:rPr>
              <a:t> </a:t>
            </a:r>
            <a:r>
              <a:rPr lang="ar-SA" sz="2400" dirty="0" smtClean="0">
                <a:cs typeface="Simplified Arabic" pitchFamily="2" charset="-78"/>
                <a:sym typeface="Wingdings" pitchFamily="2" charset="2"/>
              </a:rPr>
              <a:t>( </a:t>
            </a:r>
            <a:r>
              <a:rPr lang="ar-SA" sz="2400" dirty="0" smtClean="0">
                <a:cs typeface="Simplified Arabic" pitchFamily="2" charset="-78"/>
              </a:rPr>
              <a:t>وَإِن </a:t>
            </a:r>
            <a:r>
              <a:rPr lang="ar-SA" sz="2400" dirty="0" smtClean="0">
                <a:cs typeface="Simplified Arabic" pitchFamily="2" charset="-78"/>
              </a:rPr>
              <a:t>تَعْجَبْ فَعَجَبٌ قَوْلُهُمْ أَئِذَا كُنَّا تُرَابًا أَئِنَّا لَفِي خَلْقٍ جَدِيدٍ أُوْلَـئِكَ الَّذِينَ كَفَرُواْ بِرَبِّهِمْ وَأُوْلَئِكَ الأَغْلاَلُ فِي أَعْنَاقِهِمْ وَأُوْلَـئِكَ أَصْحَابُ النَّارِ هُمْ فِيهَا </a:t>
            </a:r>
            <a:r>
              <a:rPr lang="ar-SA" sz="2400" dirty="0" smtClean="0">
                <a:cs typeface="Simplified Arabic" pitchFamily="2" charset="-78"/>
              </a:rPr>
              <a:t>خَالِدونَ) </a:t>
            </a:r>
            <a:r>
              <a:rPr lang="ar-SA" sz="2400" dirty="0" smtClean="0">
                <a:cs typeface="Simplified Arabic" pitchFamily="2" charset="-78"/>
              </a:rPr>
              <a:t>.</a:t>
            </a:r>
            <a:endParaRPr lang="en-US" sz="2400" b="1" dirty="0" smtClean="0">
              <a:cs typeface="Simplified Arabic" pitchFamily="2" charset="-78"/>
            </a:endParaRPr>
          </a:p>
          <a:p>
            <a:pPr algn="just" rtl="1"/>
            <a:r>
              <a:rPr lang="ar-SA" sz="2400" dirty="0" smtClean="0">
                <a:cs typeface="Simplified Arabic" pitchFamily="2" charset="-78"/>
              </a:rPr>
              <a:t>وقال المؤمن للكافر الذي قال: </a:t>
            </a:r>
            <a:r>
              <a:rPr lang="ar-SA" sz="2400" dirty="0" smtClean="0">
                <a:cs typeface="Simplified Arabic" pitchFamily="2" charset="-78"/>
              </a:rPr>
              <a:t>( </a:t>
            </a:r>
            <a:r>
              <a:rPr lang="ar-SA" sz="2400" dirty="0" smtClean="0">
                <a:solidFill>
                  <a:srgbClr val="C00000"/>
                </a:solidFill>
                <a:cs typeface="Simplified Arabic" pitchFamily="2" charset="-78"/>
              </a:rPr>
              <a:t>وَمَا </a:t>
            </a:r>
            <a:r>
              <a:rPr lang="ar-SA" sz="2400" dirty="0" smtClean="0">
                <a:solidFill>
                  <a:srgbClr val="C00000"/>
                </a:solidFill>
                <a:cs typeface="Simplified Arabic" pitchFamily="2" charset="-78"/>
              </a:rPr>
              <a:t>أَظُنُّ السَّاعَةَ قَائِمَةً وَلَئِن رُّدِدتُّ إِلَى رَبِّي لأَجِدَنَّ خَيْرًا مِّنْهَا </a:t>
            </a:r>
            <a:r>
              <a:rPr lang="ar-SA" sz="2400" dirty="0" smtClean="0">
                <a:solidFill>
                  <a:srgbClr val="C00000"/>
                </a:solidFill>
                <a:cs typeface="Simplified Arabic" pitchFamily="2" charset="-78"/>
              </a:rPr>
              <a:t>مُنقَلَبًا</a:t>
            </a:r>
            <a:r>
              <a:rPr lang="ar-SA" sz="2400" dirty="0" smtClean="0">
                <a:cs typeface="Simplified Arabic" pitchFamily="2" charset="-78"/>
              </a:rPr>
              <a:t>) </a:t>
            </a:r>
            <a:r>
              <a:rPr lang="ar-SA" sz="2400" dirty="0" smtClean="0">
                <a:cs typeface="Simplified Arabic" pitchFamily="2" charset="-78"/>
              </a:rPr>
              <a:t>.</a:t>
            </a:r>
            <a:endParaRPr lang="en-US" sz="2400" b="1" dirty="0" smtClean="0">
              <a:cs typeface="Simplified Arabic" pitchFamily="2" charset="-78"/>
            </a:endParaRPr>
          </a:p>
          <a:p>
            <a:pPr algn="just"/>
            <a:endParaRPr lang="ar-SA" b="1" dirty="0" smtClean="0">
              <a:cs typeface="Simplified Arabic" pitchFamily="2" charset="-78"/>
            </a:endParaRPr>
          </a:p>
          <a:p>
            <a:endParaRPr lang="ar-SA" dirty="0" smtClean="0"/>
          </a:p>
          <a:p>
            <a:endParaRPr lang="ar-SA"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000" u="sng" dirty="0" smtClean="0"/>
              <a:t> </a:t>
            </a:r>
            <a:r>
              <a:rPr lang="ar-SA" sz="2000" u="sng" dirty="0" smtClean="0"/>
              <a:t>3 </a:t>
            </a:r>
            <a:r>
              <a:rPr lang="ar-SA" sz="2000" u="sng" dirty="0" err="1" smtClean="0"/>
              <a:t>ـ</a:t>
            </a:r>
            <a:r>
              <a:rPr lang="ar-SA" sz="2000" u="sng" dirty="0" smtClean="0"/>
              <a:t> </a:t>
            </a:r>
            <a:r>
              <a:rPr lang="ar-SA" sz="2000" u="sng" dirty="0" err="1" smtClean="0"/>
              <a:t>نواقض</a:t>
            </a:r>
            <a:r>
              <a:rPr lang="ar-SA" sz="2000" u="sng" dirty="0" smtClean="0"/>
              <a:t> الإيمان </a:t>
            </a:r>
            <a:r>
              <a:rPr lang="ar-SA" sz="2000" u="sng" dirty="0" err="1" smtClean="0"/>
              <a:t>القولية</a:t>
            </a:r>
            <a:r>
              <a:rPr lang="ar-SA" sz="2000" u="sng" dirty="0" smtClean="0"/>
              <a:t> في سائر الغيبيات :</a:t>
            </a:r>
            <a:br>
              <a:rPr lang="ar-SA" sz="2000" u="sng" dirty="0" smtClean="0"/>
            </a:br>
            <a:endParaRPr lang="ar-SA" sz="2000" dirty="0"/>
          </a:p>
        </p:txBody>
      </p:sp>
      <p:sp>
        <p:nvSpPr>
          <p:cNvPr id="3" name="عنصر نائب للمحتوى 2"/>
          <p:cNvSpPr>
            <a:spLocks noGrp="1"/>
          </p:cNvSpPr>
          <p:nvPr>
            <p:ph idx="1"/>
          </p:nvPr>
        </p:nvSpPr>
        <p:spPr/>
        <p:txBody>
          <a:bodyPr/>
          <a:lstStyle/>
          <a:p>
            <a:pPr algn="just" rtl="1"/>
            <a:r>
              <a:rPr lang="ar-SA" sz="2200" b="1" dirty="0" smtClean="0">
                <a:cs typeface="Simplified Arabic" pitchFamily="2" charset="-78"/>
              </a:rPr>
              <a:t>د </a:t>
            </a:r>
            <a:r>
              <a:rPr lang="ar-SA" sz="2200" b="1" dirty="0" err="1" smtClean="0">
                <a:cs typeface="Simplified Arabic" pitchFamily="2" charset="-78"/>
              </a:rPr>
              <a:t>ـ</a:t>
            </a:r>
            <a:r>
              <a:rPr lang="ar-SA" sz="2200" b="1" dirty="0" smtClean="0">
                <a:cs typeface="Simplified Arabic" pitchFamily="2" charset="-78"/>
              </a:rPr>
              <a:t> </a:t>
            </a:r>
            <a:r>
              <a:rPr lang="ar-SA" sz="2200" u="sng" dirty="0" smtClean="0">
                <a:solidFill>
                  <a:srgbClr val="C00000"/>
                </a:solidFill>
                <a:cs typeface="Simplified Arabic" pitchFamily="2" charset="-78"/>
              </a:rPr>
              <a:t>إنكار الوعد أو الوعيد أو الاستهزاء </a:t>
            </a:r>
            <a:r>
              <a:rPr lang="ar-SA" sz="2200" u="sng" dirty="0" err="1" smtClean="0">
                <a:solidFill>
                  <a:srgbClr val="C00000"/>
                </a:solidFill>
                <a:cs typeface="Simplified Arabic" pitchFamily="2" charset="-78"/>
              </a:rPr>
              <a:t>به</a:t>
            </a:r>
            <a:r>
              <a:rPr lang="ar-SA" sz="2200" b="1" dirty="0" smtClean="0">
                <a:cs typeface="Simplified Arabic" pitchFamily="2" charset="-78"/>
              </a:rPr>
              <a:t>: </a:t>
            </a:r>
            <a:endParaRPr lang="en-US" sz="2200" b="1" dirty="0" smtClean="0">
              <a:cs typeface="Simplified Arabic" pitchFamily="2" charset="-78"/>
            </a:endParaRPr>
          </a:p>
          <a:p>
            <a:pPr algn="just" rtl="1"/>
            <a:r>
              <a:rPr lang="ar-SA" sz="2200" dirty="0" smtClean="0">
                <a:cs typeface="Simplified Arabic" pitchFamily="2" charset="-78"/>
              </a:rPr>
              <a:t>من المعتبر </a:t>
            </a:r>
            <a:r>
              <a:rPr lang="ar-SA" sz="2200" u="sng" dirty="0" smtClean="0">
                <a:solidFill>
                  <a:srgbClr val="C00000"/>
                </a:solidFill>
                <a:cs typeface="Simplified Arabic" pitchFamily="2" charset="-78"/>
              </a:rPr>
              <a:t>أن إنكار الوعد والوعيد من </a:t>
            </a:r>
            <a:r>
              <a:rPr lang="ar-SA" sz="2200" u="sng" dirty="0" err="1" smtClean="0">
                <a:solidFill>
                  <a:srgbClr val="C00000"/>
                </a:solidFill>
                <a:cs typeface="Simplified Arabic" pitchFamily="2" charset="-78"/>
              </a:rPr>
              <a:t>نواقض</a:t>
            </a:r>
            <a:r>
              <a:rPr lang="ar-SA" sz="2200" u="sng" dirty="0" smtClean="0">
                <a:solidFill>
                  <a:srgbClr val="C00000"/>
                </a:solidFill>
                <a:cs typeface="Simplified Arabic" pitchFamily="2" charset="-78"/>
              </a:rPr>
              <a:t> الإيمان </a:t>
            </a:r>
            <a:r>
              <a:rPr lang="ar-SA" sz="2200" dirty="0" smtClean="0">
                <a:cs typeface="Simplified Arabic" pitchFamily="2" charset="-78"/>
              </a:rPr>
              <a:t>لما يأتي :</a:t>
            </a:r>
            <a:endParaRPr lang="en-US" sz="2200" dirty="0" smtClean="0">
              <a:cs typeface="Simplified Arabic" pitchFamily="2" charset="-78"/>
            </a:endParaRPr>
          </a:p>
          <a:p>
            <a:pPr algn="just" rtl="1"/>
            <a:r>
              <a:rPr lang="ar-SA" sz="2200" dirty="0" smtClean="0">
                <a:cs typeface="Simplified Arabic" pitchFamily="2" charset="-78"/>
              </a:rPr>
              <a:t>أ </a:t>
            </a:r>
            <a:r>
              <a:rPr lang="ar-SA" sz="2200" dirty="0" err="1" smtClean="0">
                <a:cs typeface="Simplified Arabic" pitchFamily="2" charset="-78"/>
              </a:rPr>
              <a:t>ـ</a:t>
            </a:r>
            <a:r>
              <a:rPr lang="ar-SA" sz="2200" dirty="0" smtClean="0">
                <a:cs typeface="Simplified Arabic" pitchFamily="2" charset="-78"/>
              </a:rPr>
              <a:t> </a:t>
            </a:r>
            <a:r>
              <a:rPr lang="ar-SA" sz="2200" u="sng" dirty="0" smtClean="0">
                <a:solidFill>
                  <a:srgbClr val="C00000"/>
                </a:solidFill>
                <a:cs typeface="Simplified Arabic" pitchFamily="2" charset="-78"/>
              </a:rPr>
              <a:t>أن إنكار أو الاستهزاء بنصوص الوعد والوعيد تكذيب للقرآن الكريم</a:t>
            </a:r>
            <a:r>
              <a:rPr lang="ar-SA" sz="2200" dirty="0" smtClean="0">
                <a:cs typeface="Simplified Arabic" pitchFamily="2" charset="-78"/>
              </a:rPr>
              <a:t>، وقد حكم الله تعالى بالكفر على من جحد آياته، كما توعده بالعذاب المهين، وأخبر تعالى بأنه لا أحد أظلم ممن كذب بآيات الله تعالى، وأنهم لا تفتح لهم أبواب السماء، ولا يدخلون الجنة </a:t>
            </a:r>
            <a:r>
              <a:rPr lang="en-US" sz="2200" dirty="0" smtClean="0">
                <a:cs typeface="Simplified Arabic" pitchFamily="2" charset="-78"/>
              </a:rPr>
              <a:t>…</a:t>
            </a:r>
          </a:p>
          <a:p>
            <a:pPr algn="just" rtl="1"/>
            <a:r>
              <a:rPr lang="ar-SA" sz="2200" dirty="0" smtClean="0">
                <a:cs typeface="Simplified Arabic" pitchFamily="2" charset="-78"/>
              </a:rPr>
              <a:t>قال سبحانه:- (</a:t>
            </a:r>
            <a:r>
              <a:rPr lang="ar-SA" sz="2200" dirty="0" smtClean="0">
                <a:solidFill>
                  <a:srgbClr val="C00000"/>
                </a:solidFill>
                <a:cs typeface="Simplified Arabic" pitchFamily="2" charset="-78"/>
              </a:rPr>
              <a:t>إِنَّ الَّذِينَ كَذَّبُواْ بِآيَاتِنَا وَاسْتَكْبَرُواْ عَنْهَا لاَ تُفَتَّحُ لَهُمْ أَبْوَابُ السَّمَاء وَلاَ يَدْخُلُونَ الْجَنَّةَ حَتَّى يَلِجَ الْجَمَلُ فِي سَمِّ الْخِيَاطِ وَكَذَلِكَ نَجْزِي الْمُجْرِمِينَ</a:t>
            </a:r>
            <a:r>
              <a:rPr lang="ar-SA" sz="2200" dirty="0" smtClean="0">
                <a:cs typeface="Simplified Arabic" pitchFamily="2" charset="-78"/>
              </a:rPr>
              <a:t>) .</a:t>
            </a:r>
            <a:endParaRPr lang="en-US" sz="2200" dirty="0" smtClean="0">
              <a:cs typeface="Simplified Arabic" pitchFamily="2" charset="-78"/>
            </a:endParaRPr>
          </a:p>
          <a:p>
            <a:pPr algn="just" rtl="1"/>
            <a:r>
              <a:rPr lang="ar-SA" sz="2200" dirty="0" smtClean="0">
                <a:cs typeface="Simplified Arabic" pitchFamily="2" charset="-78"/>
              </a:rPr>
              <a:t>ب </a:t>
            </a:r>
            <a:r>
              <a:rPr lang="ar-SA" sz="2200" dirty="0" err="1" smtClean="0">
                <a:cs typeface="Simplified Arabic" pitchFamily="2" charset="-78"/>
              </a:rPr>
              <a:t>ـ</a:t>
            </a:r>
            <a:r>
              <a:rPr lang="ar-SA" sz="2200" dirty="0" smtClean="0">
                <a:cs typeface="Simplified Arabic" pitchFamily="2" charset="-78"/>
              </a:rPr>
              <a:t> </a:t>
            </a:r>
            <a:r>
              <a:rPr lang="ar-SA" sz="2200" u="sng" dirty="0" smtClean="0">
                <a:solidFill>
                  <a:srgbClr val="C00000"/>
                </a:solidFill>
                <a:cs typeface="Simplified Arabic" pitchFamily="2" charset="-78"/>
              </a:rPr>
              <a:t>أن </a:t>
            </a:r>
            <a:r>
              <a:rPr lang="ar-SA" sz="2200" u="sng" dirty="0" smtClean="0">
                <a:solidFill>
                  <a:srgbClr val="C00000"/>
                </a:solidFill>
                <a:cs typeface="Simplified Arabic" pitchFamily="2" charset="-78"/>
              </a:rPr>
              <a:t>إنكار نصوص الوعد والوعيد وصرفها عن ظاهرها، أو الاستهزاء </a:t>
            </a:r>
            <a:r>
              <a:rPr lang="ar-SA" sz="2200" u="sng" dirty="0" err="1" smtClean="0">
                <a:solidFill>
                  <a:srgbClr val="C00000"/>
                </a:solidFill>
                <a:cs typeface="Simplified Arabic" pitchFamily="2" charset="-78"/>
              </a:rPr>
              <a:t>بها</a:t>
            </a:r>
            <a:r>
              <a:rPr lang="ar-SA" sz="2200" u="sng" dirty="0" smtClean="0">
                <a:solidFill>
                  <a:srgbClr val="C00000"/>
                </a:solidFill>
                <a:cs typeface="Simplified Arabic" pitchFamily="2" charset="-78"/>
              </a:rPr>
              <a:t> يتضمن طعناً في الأنبياء عليهم السلام،</a:t>
            </a:r>
            <a:r>
              <a:rPr lang="ar-SA" sz="2200" dirty="0" smtClean="0">
                <a:cs typeface="Simplified Arabic" pitchFamily="2" charset="-78"/>
              </a:rPr>
              <a:t> </a:t>
            </a:r>
            <a:r>
              <a:rPr lang="ar-SA" sz="2200" dirty="0" smtClean="0">
                <a:cs typeface="Simplified Arabic" pitchFamily="2" charset="-78"/>
              </a:rPr>
              <a:t>وإن </a:t>
            </a:r>
            <a:r>
              <a:rPr lang="ar-SA" sz="2200" dirty="0" smtClean="0">
                <a:cs typeface="Simplified Arabic" pitchFamily="2" charset="-78"/>
              </a:rPr>
              <a:t>الطعن في الأنبياء </a:t>
            </a:r>
            <a:r>
              <a:rPr lang="ar-SA" sz="2200" u="sng" dirty="0" smtClean="0">
                <a:solidFill>
                  <a:srgbClr val="C00000"/>
                </a:solidFill>
                <a:cs typeface="Simplified Arabic" pitchFamily="2" charset="-78"/>
              </a:rPr>
              <a:t>كفر ورده عن الإسلام</a:t>
            </a:r>
            <a:r>
              <a:rPr lang="ar-SA" sz="2200" dirty="0" smtClean="0">
                <a:cs typeface="Simplified Arabic" pitchFamily="2" charset="-78"/>
              </a:rPr>
              <a:t>.</a:t>
            </a:r>
          </a:p>
          <a:p>
            <a:pPr algn="just" rtl="1"/>
            <a:r>
              <a:rPr lang="ar-SA" sz="2000" dirty="0" smtClean="0"/>
              <a:t> ج </a:t>
            </a:r>
            <a:r>
              <a:rPr lang="ar-SA" sz="2000" dirty="0" err="1" smtClean="0"/>
              <a:t>ـ</a:t>
            </a:r>
            <a:r>
              <a:rPr lang="ar-SA" sz="2000" dirty="0" smtClean="0"/>
              <a:t> </a:t>
            </a:r>
            <a:r>
              <a:rPr lang="ar-SA" sz="2000" u="sng" dirty="0" smtClean="0">
                <a:solidFill>
                  <a:srgbClr val="C00000"/>
                </a:solidFill>
              </a:rPr>
              <a:t>أن هذا الإنكار أو الاستهزاء مخالف للإجماع</a:t>
            </a:r>
            <a:r>
              <a:rPr lang="ar-SA" sz="2000" dirty="0" smtClean="0"/>
              <a:t>، وتكذيب له، فقد أجمعوا على إثبات الوعد والوعيد والتصديق </a:t>
            </a:r>
            <a:r>
              <a:rPr lang="ar-SA" sz="2000" dirty="0" err="1" smtClean="0"/>
              <a:t>به</a:t>
            </a:r>
            <a:r>
              <a:rPr lang="ar-SA" sz="2000" dirty="0" smtClean="0"/>
              <a:t> </a:t>
            </a:r>
            <a:r>
              <a:rPr lang="en-US" sz="2000" dirty="0" smtClean="0"/>
              <a:t>–</a:t>
            </a:r>
            <a:r>
              <a:rPr lang="ar-SA" sz="2000" dirty="0" smtClean="0"/>
              <a:t> كما سبق ذكره ، وأجمعوا أيضاً على تكفير منكره أو المستهزئ </a:t>
            </a:r>
            <a:r>
              <a:rPr lang="ar-SA" sz="2000" dirty="0" err="1" smtClean="0"/>
              <a:t>به</a:t>
            </a:r>
            <a:r>
              <a:rPr lang="ar-SA" sz="2000" dirty="0" smtClean="0"/>
              <a:t> .</a:t>
            </a:r>
            <a:endParaRPr lang="en-US" sz="2000" dirty="0" smtClean="0"/>
          </a:p>
          <a:p>
            <a:pPr algn="just" rtl="1"/>
            <a:endParaRPr lang="ar-SA" sz="2200" dirty="0">
              <a:cs typeface="Simplified Arabic"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000" u="sng" dirty="0" smtClean="0"/>
              <a:t> </a:t>
            </a:r>
            <a:r>
              <a:rPr lang="ar-SA" sz="2000" u="sng" dirty="0" smtClean="0"/>
              <a:t>3 </a:t>
            </a:r>
            <a:r>
              <a:rPr lang="ar-SA" sz="2000" u="sng" dirty="0" err="1" smtClean="0"/>
              <a:t>ـ</a:t>
            </a:r>
            <a:r>
              <a:rPr lang="ar-SA" sz="2000" u="sng" dirty="0" smtClean="0"/>
              <a:t> </a:t>
            </a:r>
            <a:r>
              <a:rPr lang="ar-SA" sz="2000" u="sng" dirty="0" err="1" smtClean="0"/>
              <a:t>نواقض</a:t>
            </a:r>
            <a:r>
              <a:rPr lang="ar-SA" sz="2000" u="sng" dirty="0" smtClean="0"/>
              <a:t> الإيمان </a:t>
            </a:r>
            <a:r>
              <a:rPr lang="ar-SA" sz="2000" u="sng" dirty="0" err="1" smtClean="0"/>
              <a:t>القولية</a:t>
            </a:r>
            <a:r>
              <a:rPr lang="ar-SA" sz="2000" u="sng" dirty="0" smtClean="0"/>
              <a:t> في سائر الغيبيات :</a:t>
            </a:r>
            <a:br>
              <a:rPr lang="ar-SA" sz="2000" u="sng" dirty="0" smtClean="0"/>
            </a:br>
            <a:endParaRPr lang="ar-SA" sz="2000" dirty="0"/>
          </a:p>
        </p:txBody>
      </p:sp>
      <p:sp>
        <p:nvSpPr>
          <p:cNvPr id="3" name="عنصر نائب للمحتوى 2"/>
          <p:cNvSpPr>
            <a:spLocks noGrp="1"/>
          </p:cNvSpPr>
          <p:nvPr>
            <p:ph idx="1"/>
          </p:nvPr>
        </p:nvSpPr>
        <p:spPr/>
        <p:txBody>
          <a:bodyPr/>
          <a:lstStyle/>
          <a:p>
            <a:pPr algn="just" rtl="1"/>
            <a:r>
              <a:rPr lang="ar-SA" sz="2400" u="sng" dirty="0" smtClean="0"/>
              <a:t>يقول </a:t>
            </a:r>
            <a:r>
              <a:rPr lang="ar-SA" sz="2400" u="sng" dirty="0" smtClean="0"/>
              <a:t>القاضي </a:t>
            </a:r>
            <a:r>
              <a:rPr lang="ar-SA" sz="2400" u="sng" dirty="0" err="1" smtClean="0"/>
              <a:t>عياض</a:t>
            </a:r>
            <a:r>
              <a:rPr lang="ar-SA" sz="2400" u="sng" dirty="0" smtClean="0"/>
              <a:t> </a:t>
            </a:r>
            <a:r>
              <a:rPr lang="ar-SA" sz="2400" dirty="0" smtClean="0"/>
              <a:t>: </a:t>
            </a:r>
            <a:r>
              <a:rPr lang="ar-SA" sz="2400" dirty="0" smtClean="0">
                <a:solidFill>
                  <a:srgbClr val="C00000"/>
                </a:solidFill>
              </a:rPr>
              <a:t>وكذلك من أنكر الجنة، أو النار، أو البعث، أو الحساب، أو القيامة فهو كافر بإجماع للنص عليه، وإجماع الأمة على صحة نقله متواتراً، وكذلك من اعترف بذلك، ولكنه قال: إن المراد بالجنة، والنار، والحشر، والنشر، والثواب، والعقاب معنى غير ظاهره وإنها لذات روحيه، ومعان باطنه</a:t>
            </a:r>
            <a:r>
              <a:rPr lang="ar-SA" sz="2400" dirty="0" smtClean="0"/>
              <a:t>.</a:t>
            </a:r>
          </a:p>
          <a:p>
            <a:pPr algn="just" rtl="1"/>
            <a:r>
              <a:rPr lang="ar-SA" sz="2400" u="sng" dirty="0" smtClean="0"/>
              <a:t>ويحكي ابن حزم الإجماع قائلاً:- </a:t>
            </a:r>
            <a:r>
              <a:rPr lang="ar-SA" sz="2400" dirty="0" smtClean="0"/>
              <a:t>" </a:t>
            </a:r>
            <a:r>
              <a:rPr lang="ar-SA" sz="2400" dirty="0" smtClean="0">
                <a:solidFill>
                  <a:srgbClr val="C00000"/>
                </a:solidFill>
              </a:rPr>
              <a:t>وأن الجنة حق، وأنها دار نعيم أبداً لا تفنى، ولا يفنى أهلها بلا نهاية، وأنها أعدت للمسلمين والنبيين المتقدمين، وأتباعهم على حقيقة، كما أتوا </a:t>
            </a:r>
            <a:r>
              <a:rPr lang="ar-SA" sz="2400" dirty="0" err="1" smtClean="0">
                <a:solidFill>
                  <a:srgbClr val="C00000"/>
                </a:solidFill>
              </a:rPr>
              <a:t>به</a:t>
            </a:r>
            <a:r>
              <a:rPr lang="ar-SA" sz="2400" dirty="0" smtClean="0">
                <a:solidFill>
                  <a:srgbClr val="C00000"/>
                </a:solidFill>
              </a:rPr>
              <a:t> قبل أن ينسخ الله أديانهم بدين </a:t>
            </a:r>
            <a:r>
              <a:rPr lang="ar-SA" sz="2400" dirty="0" smtClean="0">
                <a:solidFill>
                  <a:srgbClr val="C00000"/>
                </a:solidFill>
              </a:rPr>
              <a:t>الإسلام ، وأن </a:t>
            </a:r>
            <a:r>
              <a:rPr lang="ar-SA" sz="2400" dirty="0" smtClean="0">
                <a:solidFill>
                  <a:srgbClr val="C00000"/>
                </a:solidFill>
              </a:rPr>
              <a:t>النار حق، وأنها دار عذاب أبداً لا تفنى ولا يفنى أهلها أبداً بلا نهاية وأنها أعدت لكل كافر مخالف لدين الإسلام </a:t>
            </a:r>
            <a:r>
              <a:rPr lang="ar-SA" sz="2400" dirty="0" smtClean="0"/>
              <a:t>".</a:t>
            </a:r>
            <a:endParaRPr lang="en-US" sz="2400" dirty="0" smtClean="0"/>
          </a:p>
          <a:p>
            <a:pPr algn="just" rtl="1"/>
            <a:endParaRPr lang="en-US" sz="2400" dirty="0" smtClean="0"/>
          </a:p>
          <a:p>
            <a:r>
              <a:rPr lang="ar-SA" sz="2400" dirty="0" smtClean="0"/>
              <a:t/>
            </a:r>
            <a:br>
              <a:rPr lang="ar-SA" sz="2400" dirty="0" smtClean="0"/>
            </a:br>
            <a:endParaRPr lang="ar-SA"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b="1" u="sng" dirty="0" smtClean="0"/>
              <a:t>4 </a:t>
            </a:r>
            <a:r>
              <a:rPr lang="ar-SA" sz="2000" b="1" u="sng" dirty="0" err="1" smtClean="0"/>
              <a:t>ـ</a:t>
            </a:r>
            <a:r>
              <a:rPr lang="ar-SA" sz="2000" b="1" u="sng" dirty="0" smtClean="0"/>
              <a:t> إنكار حكم معلوم من الدين بالضرورة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sz="2800" u="sng" dirty="0" smtClean="0">
                <a:solidFill>
                  <a:srgbClr val="C00000"/>
                </a:solidFill>
              </a:rPr>
              <a:t>4 </a:t>
            </a:r>
            <a:r>
              <a:rPr lang="ar-SA" sz="2800" u="sng" dirty="0" err="1" smtClean="0">
                <a:solidFill>
                  <a:srgbClr val="C00000"/>
                </a:solidFill>
              </a:rPr>
              <a:t>ـ</a:t>
            </a:r>
            <a:r>
              <a:rPr lang="ar-SA" sz="2800" u="sng" dirty="0" smtClean="0">
                <a:solidFill>
                  <a:srgbClr val="C00000"/>
                </a:solidFill>
              </a:rPr>
              <a:t> إنكار حكم معلوم من الدين بالضرورة :</a:t>
            </a:r>
          </a:p>
          <a:p>
            <a:pPr algn="just" rtl="1"/>
            <a:r>
              <a:rPr lang="en-US" sz="2000" dirty="0" smtClean="0"/>
              <a:t> </a:t>
            </a:r>
            <a:r>
              <a:rPr lang="ar-SA" sz="2000" dirty="0" smtClean="0"/>
              <a:t>الإنكار بمعنى الجحود، وعدم الاعتراف وانتفاء الإقرار، والمقصود بحكم معلوم من الدين بالضرورة ، ما كان ظاهراً متواتراً من أحكام الدين معلوماً عند الخاص والعام، مما أجمع عليه العلماء إجماعاً قطعياً مثل وجوب أحد مباني الإسلام كالصلاة والزكاة ونحوهما، وتحريم المحرمات الظاهرة المتواترة مثل الربا والخمر وغيرهما </a:t>
            </a:r>
            <a:r>
              <a:rPr lang="ar-SA" sz="2000" baseline="30000" dirty="0" smtClean="0"/>
              <a:t>..</a:t>
            </a:r>
          </a:p>
          <a:p>
            <a:pPr algn="just" rtl="1"/>
            <a:r>
              <a:rPr lang="ar-SA" sz="2000" dirty="0" smtClean="0">
                <a:cs typeface="Simplified Arabic" pitchFamily="2" charset="-78"/>
              </a:rPr>
              <a:t>ومن إنكار </a:t>
            </a:r>
            <a:r>
              <a:rPr lang="ar-SA" sz="2000" dirty="0" smtClean="0">
                <a:cs typeface="Simplified Arabic" pitchFamily="2" charset="-78"/>
              </a:rPr>
              <a:t>حكم معلوم من الدين بالضرورة، </a:t>
            </a:r>
            <a:r>
              <a:rPr lang="ar-SA" sz="2000" u="sng" dirty="0" smtClean="0">
                <a:solidFill>
                  <a:srgbClr val="C00000"/>
                </a:solidFill>
                <a:cs typeface="Simplified Arabic" pitchFamily="2" charset="-78"/>
              </a:rPr>
              <a:t>إنكار </a:t>
            </a:r>
            <a:r>
              <a:rPr lang="ar-SA" sz="2000" u="sng" dirty="0" smtClean="0">
                <a:solidFill>
                  <a:srgbClr val="C00000"/>
                </a:solidFill>
                <a:cs typeface="Simplified Arabic" pitchFamily="2" charset="-78"/>
              </a:rPr>
              <a:t>وجوب الصلاة أو الزكاة </a:t>
            </a:r>
            <a:r>
              <a:rPr lang="en-US" sz="2000" u="sng" dirty="0" smtClean="0">
                <a:solidFill>
                  <a:srgbClr val="C00000"/>
                </a:solidFill>
                <a:cs typeface="Simplified Arabic" pitchFamily="2" charset="-78"/>
              </a:rPr>
              <a:t>…</a:t>
            </a:r>
            <a:r>
              <a:rPr lang="ar-SA" sz="2000" u="sng" dirty="0" smtClean="0">
                <a:solidFill>
                  <a:srgbClr val="C00000"/>
                </a:solidFill>
                <a:cs typeface="Simplified Arabic" pitchFamily="2" charset="-78"/>
              </a:rPr>
              <a:t> أو يقول بحل الربا، أو الخمر </a:t>
            </a:r>
            <a:r>
              <a:rPr lang="en-US" sz="2000" u="sng" dirty="0" smtClean="0">
                <a:solidFill>
                  <a:srgbClr val="C00000"/>
                </a:solidFill>
                <a:cs typeface="Simplified Arabic" pitchFamily="2" charset="-78"/>
              </a:rPr>
              <a:t>…</a:t>
            </a:r>
            <a:r>
              <a:rPr lang="ar-SA" sz="2000" u="sng" dirty="0" smtClean="0">
                <a:solidFill>
                  <a:srgbClr val="C00000"/>
                </a:solidFill>
                <a:cs typeface="Simplified Arabic" pitchFamily="2" charset="-78"/>
              </a:rPr>
              <a:t> أو يقول بتحريم ما كان حلالاً بالإجماع كالخبز والماء </a:t>
            </a:r>
            <a:r>
              <a:rPr lang="ar-SA" sz="2000" u="sng" dirty="0" smtClean="0">
                <a:solidFill>
                  <a:srgbClr val="C00000"/>
                </a:solidFill>
                <a:cs typeface="Simplified Arabic" pitchFamily="2" charset="-78"/>
              </a:rPr>
              <a:t>ونحوهما .</a:t>
            </a:r>
          </a:p>
          <a:p>
            <a:pPr algn="just" rtl="1"/>
            <a:r>
              <a:rPr lang="ar-SA" sz="2000" u="sng" dirty="0" smtClean="0">
                <a:solidFill>
                  <a:srgbClr val="C00000"/>
                </a:solidFill>
                <a:cs typeface="Simplified Arabic" pitchFamily="2" charset="-78"/>
              </a:rPr>
              <a:t> </a:t>
            </a:r>
            <a:r>
              <a:rPr lang="ar-SA" sz="2000" dirty="0" smtClean="0">
                <a:cs typeface="Simplified Arabic" pitchFamily="2" charset="-78"/>
              </a:rPr>
              <a:t>وعليه فإنكار حكم معلوم من الدين بالضرورة كفراً وناقضاً من </a:t>
            </a:r>
            <a:r>
              <a:rPr lang="ar-SA" sz="2000" dirty="0" err="1" smtClean="0">
                <a:cs typeface="Simplified Arabic" pitchFamily="2" charset="-78"/>
              </a:rPr>
              <a:t>نواقض</a:t>
            </a:r>
            <a:r>
              <a:rPr lang="ar-SA" sz="2000" dirty="0" smtClean="0">
                <a:cs typeface="Simplified Arabic" pitchFamily="2" charset="-78"/>
              </a:rPr>
              <a:t> الإيمان .</a:t>
            </a:r>
            <a:endParaRPr lang="en-US" sz="2000" b="1" dirty="0" smtClean="0">
              <a:cs typeface="Simplified Arabic" pitchFamily="2" charset="-78"/>
            </a:endParaRPr>
          </a:p>
          <a:p>
            <a:pPr algn="just" rtl="1"/>
            <a:r>
              <a:rPr lang="ar-SA" sz="2000" dirty="0" smtClean="0">
                <a:cs typeface="Simplified Arabic" pitchFamily="2" charset="-78"/>
              </a:rPr>
              <a:t>يقول ابن حزم:- " </a:t>
            </a:r>
            <a:r>
              <a:rPr lang="ar-SA" sz="2000" u="sng" dirty="0" smtClean="0">
                <a:solidFill>
                  <a:srgbClr val="C00000"/>
                </a:solidFill>
                <a:cs typeface="Simplified Arabic" pitchFamily="2" charset="-78"/>
              </a:rPr>
              <a:t>واتفقوا أن من آمن بالله تعالى، وبرسوله صلى الله عليه وسلم، وبكل ما آتى </a:t>
            </a:r>
            <a:r>
              <a:rPr lang="ar-SA" sz="2000" u="sng" dirty="0" err="1" smtClean="0">
                <a:solidFill>
                  <a:srgbClr val="C00000"/>
                </a:solidFill>
                <a:cs typeface="Simplified Arabic" pitchFamily="2" charset="-78"/>
              </a:rPr>
              <a:t>به</a:t>
            </a:r>
            <a:r>
              <a:rPr lang="ar-SA" sz="2000" u="sng" dirty="0" smtClean="0">
                <a:solidFill>
                  <a:srgbClr val="C00000"/>
                </a:solidFill>
                <a:cs typeface="Simplified Arabic" pitchFamily="2" charset="-78"/>
              </a:rPr>
              <a:t> عليه السلام، مما نقل عنه نقل الكافة، وشك في التوحيد، أو في النبوة، أو في محمد صلى الله عليه وسلم، أو في حرف مما أتى </a:t>
            </a:r>
            <a:r>
              <a:rPr lang="ar-SA" sz="2000" u="sng" dirty="0" err="1" smtClean="0">
                <a:solidFill>
                  <a:srgbClr val="C00000"/>
                </a:solidFill>
                <a:cs typeface="Simplified Arabic" pitchFamily="2" charset="-78"/>
              </a:rPr>
              <a:t>به</a:t>
            </a:r>
            <a:r>
              <a:rPr lang="ar-SA" sz="2000" u="sng" dirty="0" smtClean="0">
                <a:solidFill>
                  <a:srgbClr val="C00000"/>
                </a:solidFill>
                <a:cs typeface="Simplified Arabic" pitchFamily="2" charset="-78"/>
              </a:rPr>
              <a:t> عليه السلام، أو في الشريعة أتى </a:t>
            </a:r>
            <a:r>
              <a:rPr lang="ar-SA" sz="2000" u="sng" dirty="0" err="1" smtClean="0">
                <a:solidFill>
                  <a:srgbClr val="C00000"/>
                </a:solidFill>
                <a:cs typeface="Simplified Arabic" pitchFamily="2" charset="-78"/>
              </a:rPr>
              <a:t>بها</a:t>
            </a:r>
            <a:r>
              <a:rPr lang="ar-SA" sz="2000" u="sng" dirty="0" smtClean="0">
                <a:solidFill>
                  <a:srgbClr val="C00000"/>
                </a:solidFill>
                <a:cs typeface="Simplified Arabic" pitchFamily="2" charset="-78"/>
              </a:rPr>
              <a:t> عليه السلام، مما نقل عنه نقل كافة، فإن من جحد شيئاً مما ذكرناه، أو شك في شيء منه، ومات على ذلك، فإنه كافر مشرك مخلد في النار أبداً</a:t>
            </a:r>
            <a:r>
              <a:rPr lang="ar-SA" sz="2000" dirty="0" smtClean="0">
                <a:cs typeface="Simplified Arabic" pitchFamily="2" charset="-78"/>
              </a:rPr>
              <a:t>.</a:t>
            </a:r>
            <a:endParaRPr lang="en-US" sz="2000" b="1" dirty="0" smtClean="0">
              <a:cs typeface="Simplified Arabic" pitchFamily="2" charset="-78"/>
            </a:endParaRPr>
          </a:p>
          <a:p>
            <a:pPr algn="just" rtl="1"/>
            <a:endParaRPr lang="ar-SA" sz="2000" u="sng" dirty="0" smtClean="0">
              <a:solidFill>
                <a:srgbClr val="C00000"/>
              </a:solidFill>
              <a:cs typeface="Simplified Arabic" pitchFamily="2" charset="-78"/>
            </a:endParaRPr>
          </a:p>
          <a:p>
            <a:pPr algn="just" rtl="1"/>
            <a:endParaRPr lang="ar-SA" sz="2000" b="1" u="sng" dirty="0" smtClean="0">
              <a:solidFill>
                <a:srgbClr val="C00000"/>
              </a:solidFill>
              <a:cs typeface="Simplified Arabic" pitchFamily="2" charset="-78"/>
            </a:endParaRPr>
          </a:p>
          <a:p>
            <a:pPr algn="just" rtl="1"/>
            <a:endParaRPr lang="en-US" sz="2000" b="1" u="sng" dirty="0" smtClean="0">
              <a:solidFill>
                <a:srgbClr val="C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b="1" u="sng" dirty="0" smtClean="0"/>
              <a:t>5 </a:t>
            </a:r>
            <a:r>
              <a:rPr lang="ar-SA" sz="2000" b="1" u="sng" dirty="0" err="1" smtClean="0"/>
              <a:t>ـ</a:t>
            </a:r>
            <a:r>
              <a:rPr lang="ar-SA" sz="2000" b="1" u="sng" dirty="0" smtClean="0"/>
              <a:t> الاستهزاء بالعلماء والصالحين :</a:t>
            </a:r>
            <a:r>
              <a:rPr lang="en-US" sz="2000" b="1" u="sng" dirty="0" smtClean="0"/>
              <a:t/>
            </a:r>
            <a:br>
              <a:rPr lang="en-US" sz="2000" b="1" u="sng" dirty="0" smtClean="0"/>
            </a:br>
            <a:endParaRPr lang="ar-SA" sz="2000" u="sng" dirty="0"/>
          </a:p>
        </p:txBody>
      </p:sp>
      <p:sp>
        <p:nvSpPr>
          <p:cNvPr id="3" name="عنصر نائب للمحتوى 2"/>
          <p:cNvSpPr>
            <a:spLocks noGrp="1"/>
          </p:cNvSpPr>
          <p:nvPr>
            <p:ph idx="1"/>
          </p:nvPr>
        </p:nvSpPr>
        <p:spPr/>
        <p:txBody>
          <a:bodyPr/>
          <a:lstStyle/>
          <a:p>
            <a:pPr algn="just" rtl="1"/>
            <a:r>
              <a:rPr lang="ar-SA" sz="2400" dirty="0" smtClean="0">
                <a:cs typeface="Simplified Arabic" pitchFamily="2" charset="-78"/>
              </a:rPr>
              <a:t>إن الاستهزاء بالعلماء والصالحين لأجل ما هم عليه من العلم الشرعي، </a:t>
            </a:r>
            <a:r>
              <a:rPr lang="ar-SA" sz="2400" dirty="0" err="1" smtClean="0">
                <a:cs typeface="Simplified Arabic" pitchFamily="2" charset="-78"/>
              </a:rPr>
              <a:t>واتباعهم</a:t>
            </a:r>
            <a:r>
              <a:rPr lang="ar-SA" sz="2400" dirty="0" smtClean="0">
                <a:cs typeface="Simplified Arabic" pitchFamily="2" charset="-78"/>
              </a:rPr>
              <a:t> للقرآن الكريم والسنة النبوية الصحيحة، </a:t>
            </a:r>
            <a:r>
              <a:rPr lang="ar-SA" sz="2400" u="sng" dirty="0" smtClean="0">
                <a:solidFill>
                  <a:srgbClr val="C00000"/>
                </a:solidFill>
                <a:cs typeface="Simplified Arabic" pitchFamily="2" charset="-78"/>
              </a:rPr>
              <a:t>هو في حقيقته استهزاء بآيات الله تعالى، وسخرية بشرائع دين الله عز وجل، ولا شك أن هذا الاستهزاء كفـر يناقض الإيمان</a:t>
            </a:r>
            <a:r>
              <a:rPr lang="ar-SA" sz="2400" dirty="0" smtClean="0">
                <a:cs typeface="Simplified Arabic" pitchFamily="2" charset="-78"/>
              </a:rPr>
              <a:t>، يقول الله تعالى: ( </a:t>
            </a:r>
            <a:r>
              <a:rPr lang="ar-SA" sz="2400" u="sng" dirty="0" smtClean="0">
                <a:cs typeface="Simplified Arabic" pitchFamily="2" charset="-78"/>
              </a:rPr>
              <a:t>وَإِذَا عَلِمَ مِنْ آيَاتِنَا شَيْئًا اتَّخَذَهَا هُزُوًا أُوْلَئِكَ لَهُمْ عَذَابٌ مُّهِينٌ </a:t>
            </a:r>
            <a:r>
              <a:rPr lang="ar-SA" sz="2400" dirty="0" smtClean="0">
                <a:cs typeface="Simplified Arabic" pitchFamily="2" charset="-78"/>
              </a:rPr>
              <a:t>) ، </a:t>
            </a:r>
            <a:r>
              <a:rPr lang="ar-SA" sz="2400" u="sng" dirty="0" smtClean="0">
                <a:solidFill>
                  <a:srgbClr val="C00000"/>
                </a:solidFill>
                <a:cs typeface="Simplified Arabic" pitchFamily="2" charset="-78"/>
              </a:rPr>
              <a:t>ولم يجيء إعداد العذاب المهين إلا في حق الكفار</a:t>
            </a:r>
            <a:r>
              <a:rPr lang="ar-SA" sz="2400" dirty="0" smtClean="0">
                <a:cs typeface="Simplified Arabic" pitchFamily="2" charset="-78"/>
              </a:rPr>
              <a:t>.</a:t>
            </a:r>
          </a:p>
          <a:p>
            <a:pPr rtl="1"/>
            <a:r>
              <a:rPr lang="ar-SA" sz="2400" dirty="0" smtClean="0">
                <a:cs typeface="Simplified Arabic" pitchFamily="2" charset="-78"/>
              </a:rPr>
              <a:t>وقد ذكر الله عز وجل أن الاستهزاء والسخرية بالمؤمنين سبب في دخول نار جهنم، وعدم الخروج منها</a:t>
            </a:r>
            <a:r>
              <a:rPr lang="ar-SA" sz="2400" dirty="0" smtClean="0">
                <a:cs typeface="Simplified Arabic" pitchFamily="2" charset="-78"/>
              </a:rPr>
              <a:t>.</a:t>
            </a:r>
          </a:p>
          <a:p>
            <a:pPr rtl="1"/>
            <a:r>
              <a:rPr lang="ar-SA" sz="2400" dirty="0" smtClean="0">
                <a:cs typeface="Simplified Arabic" pitchFamily="2" charset="-78"/>
              </a:rPr>
              <a:t>فعندما ينادي أهل النار قائلين:- ( </a:t>
            </a:r>
            <a:r>
              <a:rPr lang="ar-SA" sz="2400" dirty="0" smtClean="0">
                <a:solidFill>
                  <a:srgbClr val="C00000"/>
                </a:solidFill>
                <a:cs typeface="Simplified Arabic" pitchFamily="2" charset="-78"/>
              </a:rPr>
              <a:t>رَبَّنَا أَخْرِجْنَا مِنْهَا فَإِنْ عُدْنَا فَإِنَّا ظَالِمُونَ </a:t>
            </a:r>
            <a:r>
              <a:rPr lang="ar-SA" sz="2400" dirty="0" smtClean="0">
                <a:cs typeface="Simplified Arabic" pitchFamily="2" charset="-78"/>
              </a:rPr>
              <a:t>) يقول الله تعالى جواباً عنهم:-  (</a:t>
            </a:r>
            <a:r>
              <a:rPr lang="ar-SA" sz="2400" dirty="0" smtClean="0">
                <a:solidFill>
                  <a:srgbClr val="C00000"/>
                </a:solidFill>
                <a:cs typeface="Simplified Arabic" pitchFamily="2" charset="-78"/>
              </a:rPr>
              <a:t>قَالَ اخْسَؤُوا فِيهَا وَلا تُكَلِّمُونِ إِنَّهُ كَانَ فَرِيقٌ مِّنْ عِبَادِي يَقُولُونَ رَبَّنَا آمَنَّا فَاغْفِرْ لَنَا وَارْحَمْنَا وَأَنتَ خَيْرُ الرَّاحِمِينَ فَاتَّخَذْتُمُوهُمْ سِخْرِيًّا حَتَّى أَنسَوْكُمْ ذِكْرِي وَكُنتُم مِّنْهُمْ تَضْحَكُونَ </a:t>
            </a:r>
            <a:r>
              <a:rPr lang="ar-SA" sz="2400" dirty="0" smtClean="0">
                <a:cs typeface="Simplified Arabic" pitchFamily="2" charset="-78"/>
              </a:rPr>
              <a:t>) . </a:t>
            </a:r>
            <a:endParaRPr lang="en-US" sz="2400" b="1" dirty="0" smtClean="0">
              <a:cs typeface="Simplified Arabic" pitchFamily="2" charset="-78"/>
            </a:endParaRPr>
          </a:p>
          <a:p>
            <a:pPr rtl="1"/>
            <a:endParaRPr lang="en-US" sz="2400" b="1" dirty="0" smtClean="0">
              <a:cs typeface="Simplified Arabic" pitchFamily="2" charset="-78"/>
            </a:endParaRPr>
          </a:p>
          <a:p>
            <a:pPr algn="just" rtl="1"/>
            <a:endParaRPr lang="ar-SA" sz="2400" dirty="0">
              <a:cs typeface="Simplified Arabic"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b="1" u="sng" dirty="0" smtClean="0"/>
              <a:t>6 </a:t>
            </a:r>
            <a:r>
              <a:rPr lang="ar-SA" sz="2000" b="1" u="sng" dirty="0" err="1" smtClean="0"/>
              <a:t>ـ</a:t>
            </a:r>
            <a:r>
              <a:rPr lang="ar-SA" sz="2000" b="1" u="sng" dirty="0" smtClean="0"/>
              <a:t> سب الصحابة رضي الله عنهم :</a:t>
            </a:r>
            <a:endParaRPr lang="ar-SA" sz="2000" u="sng" dirty="0"/>
          </a:p>
        </p:txBody>
      </p:sp>
      <p:sp>
        <p:nvSpPr>
          <p:cNvPr id="3" name="عنصر نائب للمحتوى 2"/>
          <p:cNvSpPr>
            <a:spLocks noGrp="1"/>
          </p:cNvSpPr>
          <p:nvPr>
            <p:ph idx="1"/>
          </p:nvPr>
        </p:nvSpPr>
        <p:spPr/>
        <p:txBody>
          <a:bodyPr/>
          <a:lstStyle/>
          <a:p>
            <a:r>
              <a:rPr lang="ar-SA" sz="2800" u="sng" dirty="0" smtClean="0">
                <a:solidFill>
                  <a:srgbClr val="C00000"/>
                </a:solidFill>
              </a:rPr>
              <a:t>6</a:t>
            </a:r>
            <a:r>
              <a:rPr lang="ar-SA" sz="2400" u="sng" dirty="0" smtClean="0">
                <a:solidFill>
                  <a:srgbClr val="C00000"/>
                </a:solidFill>
              </a:rPr>
              <a:t> </a:t>
            </a:r>
            <a:r>
              <a:rPr lang="ar-SA" sz="2400" u="sng" dirty="0" err="1" smtClean="0">
                <a:solidFill>
                  <a:srgbClr val="C00000"/>
                </a:solidFill>
              </a:rPr>
              <a:t>ـ</a:t>
            </a:r>
            <a:r>
              <a:rPr lang="ar-SA" sz="2400" u="sng" dirty="0" smtClean="0">
                <a:solidFill>
                  <a:srgbClr val="C00000"/>
                </a:solidFill>
              </a:rPr>
              <a:t> سب الصحابة رضي الله عنهم :</a:t>
            </a:r>
          </a:p>
          <a:p>
            <a:pPr algn="just" rtl="1"/>
            <a:r>
              <a:rPr lang="ar-SA" sz="2200" dirty="0" smtClean="0"/>
              <a:t>فالواجب علينا أن نحبهم ونجلهم </a:t>
            </a:r>
            <a:r>
              <a:rPr lang="ar-SA" sz="2200" dirty="0" smtClean="0"/>
              <a:t>، يقول </a:t>
            </a:r>
            <a:r>
              <a:rPr lang="ar-SA" sz="2200" dirty="0" smtClean="0"/>
              <a:t>الله </a:t>
            </a:r>
            <a:r>
              <a:rPr lang="ar-SA" sz="2200" dirty="0" smtClean="0"/>
              <a:t>تعالى</a:t>
            </a:r>
            <a:r>
              <a:rPr lang="ar-SA" sz="2200" dirty="0" smtClean="0"/>
              <a:t> </a:t>
            </a:r>
            <a:r>
              <a:rPr lang="ar-SA" sz="2200" dirty="0" smtClean="0"/>
              <a:t>في شأنهم :</a:t>
            </a:r>
            <a:r>
              <a:rPr lang="ar-SA" sz="2200" dirty="0" smtClean="0"/>
              <a:t> ( </a:t>
            </a:r>
            <a:r>
              <a:rPr lang="ar-SA" sz="2200" dirty="0" smtClean="0">
                <a:solidFill>
                  <a:srgbClr val="C00000"/>
                </a:solidFill>
              </a:rPr>
              <a:t>وَالسَّابِقُونَ </a:t>
            </a:r>
            <a:r>
              <a:rPr lang="ar-SA" sz="2200" dirty="0" smtClean="0">
                <a:solidFill>
                  <a:srgbClr val="C00000"/>
                </a:solidFill>
              </a:rPr>
              <a:t>الأَوَّلُونَ مِنَ الْمُهَاجِرِينَ وَالأَنصَارِ وَالَّذِينَ اتَّبَعُوهُم بِإِحْسَانٍ رَّضِيَ اللّهُ عَنْهُمْ وَرَضُواْ عَنْهُ وَأَعَدَّ لَهُمْ جَنَّاتٍ تَجْرِي تَحْتَهَا الأَنْهَارُ خَالِدِينَ فِيهَا أَبَدًا ذَلِك</a:t>
            </a:r>
            <a:r>
              <a:rPr lang="ar-SA" sz="2200" dirty="0" smtClean="0"/>
              <a:t>َ الْفَوْزُ </a:t>
            </a:r>
            <a:r>
              <a:rPr lang="ar-SA" sz="2200" dirty="0" smtClean="0"/>
              <a:t>الْعَظِيمُ ) </a:t>
            </a:r>
            <a:r>
              <a:rPr lang="ar-SA" sz="2200" dirty="0" smtClean="0"/>
              <a:t>.</a:t>
            </a:r>
            <a:endParaRPr lang="en-US" sz="2200" b="1" dirty="0" smtClean="0"/>
          </a:p>
          <a:p>
            <a:pPr algn="just" rtl="1"/>
            <a:r>
              <a:rPr lang="ar-SA" sz="2200" dirty="0" smtClean="0"/>
              <a:t>ويقول سبحانه: - </a:t>
            </a:r>
            <a:r>
              <a:rPr lang="ar-SA" sz="2200" dirty="0" smtClean="0"/>
              <a:t>( </a:t>
            </a:r>
            <a:r>
              <a:rPr lang="ar-SA" sz="2200" dirty="0" smtClean="0">
                <a:solidFill>
                  <a:srgbClr val="C00000"/>
                </a:solidFill>
              </a:rPr>
              <a:t>مُّحَمَّدٌ </a:t>
            </a:r>
            <a:r>
              <a:rPr lang="ar-SA" sz="2200" dirty="0" smtClean="0">
                <a:solidFill>
                  <a:srgbClr val="C00000"/>
                </a:solidFill>
              </a:rPr>
              <a:t>رَّسُولُ اللَّهِ وَالَّذِينَ مَعَهُ أَشِدَّاء عَلَى الْكُفَّارِ رُحَمَاء بَيْنَهُمْ تَرَاهُمْ رُكَّعًا سُجَّدًا يَبْتَغُونَ فَضْلاً مِّنَ اللَّهِ وَرِضْوَانًا </a:t>
            </a:r>
            <a:r>
              <a:rPr lang="ar-SA" sz="2200" dirty="0" err="1" smtClean="0">
                <a:solidFill>
                  <a:srgbClr val="C00000"/>
                </a:solidFill>
              </a:rPr>
              <a:t>سِيمَاهُمْ</a:t>
            </a:r>
            <a:r>
              <a:rPr lang="ar-SA" sz="2200" dirty="0" smtClean="0">
                <a:solidFill>
                  <a:srgbClr val="C00000"/>
                </a:solidFill>
              </a:rPr>
              <a:t> فِي وُجُوهِهِم مِّنْ </a:t>
            </a:r>
            <a:r>
              <a:rPr lang="ar-SA" sz="2200" dirty="0" smtClean="0">
                <a:solidFill>
                  <a:srgbClr val="C00000"/>
                </a:solidFill>
                <a:cs typeface="Simplified Arabic" pitchFamily="2" charset="-78"/>
              </a:rPr>
              <a:t>َأثَرِ السُّجُودِ ذَلِكَ مَثَلُهُمْ فِي التَّوْرَاةِ وَمَثَلُهُمْ فِي الإِنجِيلِ كَزَرْعٍ أَخْرَجَ </a:t>
            </a:r>
            <a:r>
              <a:rPr lang="ar-SA" sz="2200" dirty="0" err="1" smtClean="0">
                <a:solidFill>
                  <a:srgbClr val="C00000"/>
                </a:solidFill>
                <a:cs typeface="Simplified Arabic" pitchFamily="2" charset="-78"/>
              </a:rPr>
              <a:t>شَطْأَهُ</a:t>
            </a:r>
            <a:r>
              <a:rPr lang="ar-SA" sz="2200" dirty="0" smtClean="0">
                <a:solidFill>
                  <a:srgbClr val="C00000"/>
                </a:solidFill>
                <a:cs typeface="Simplified Arabic" pitchFamily="2" charset="-78"/>
              </a:rPr>
              <a:t> فَآزَرَهُ فَاسْتَغْلَظَ </a:t>
            </a:r>
            <a:r>
              <a:rPr lang="ar-SA" sz="2200" dirty="0" err="1" smtClean="0">
                <a:solidFill>
                  <a:srgbClr val="C00000"/>
                </a:solidFill>
                <a:cs typeface="Simplified Arabic" pitchFamily="2" charset="-78"/>
              </a:rPr>
              <a:t>فَاسْتَوَى</a:t>
            </a:r>
            <a:r>
              <a:rPr lang="ar-SA" sz="2200" dirty="0" smtClean="0">
                <a:solidFill>
                  <a:srgbClr val="C00000"/>
                </a:solidFill>
                <a:cs typeface="Simplified Arabic" pitchFamily="2" charset="-78"/>
              </a:rPr>
              <a:t> عَلَى سُوقِهِ يُعْجِبُ الزُّرَّاعَ لِيَغِيظَ بِهِمُ الْكُفَّارَ وَعَدَ اللَّهُ الَّذِينَ آمَنُوا وَعَمِلُوا الصَّالِحَاتِ مِنْهُم مَّغْفِرَةً وَأَجْرًا عَظِيمًا </a:t>
            </a:r>
            <a:r>
              <a:rPr lang="ar-SA" sz="2200" dirty="0" smtClean="0">
                <a:cs typeface="Simplified Arabic" pitchFamily="2" charset="-78"/>
              </a:rPr>
              <a:t>) .</a:t>
            </a:r>
          </a:p>
          <a:p>
            <a:pPr algn="just" rtl="1"/>
            <a:r>
              <a:rPr lang="ar-SA" sz="2200" dirty="0" smtClean="0">
                <a:cs typeface="Simplified Arabic" pitchFamily="2" charset="-78"/>
              </a:rPr>
              <a:t>وقال صلى الله عليه وسلم: -( </a:t>
            </a:r>
            <a:r>
              <a:rPr lang="ar-SA" sz="2200" dirty="0" smtClean="0">
                <a:solidFill>
                  <a:srgbClr val="C00000"/>
                </a:solidFill>
                <a:cs typeface="Simplified Arabic" pitchFamily="2" charset="-78"/>
              </a:rPr>
              <a:t>لا تسبوا أصحابي، لا تسبوا أصحابي فو الذي نفسي بيده لو أن أحداً أنفق مثل أحد ذهباً ما أدرك مد أحدهم ولا </a:t>
            </a:r>
            <a:r>
              <a:rPr lang="ar-SA" sz="2200" dirty="0" err="1" smtClean="0">
                <a:solidFill>
                  <a:srgbClr val="C00000"/>
                </a:solidFill>
                <a:cs typeface="Simplified Arabic" pitchFamily="2" charset="-78"/>
              </a:rPr>
              <a:t>نصيفه</a:t>
            </a:r>
            <a:r>
              <a:rPr lang="ar-SA" sz="2200" dirty="0" smtClean="0">
                <a:cs typeface="Simplified Arabic" pitchFamily="2" charset="-78"/>
              </a:rPr>
              <a:t> ) .</a:t>
            </a:r>
            <a:endParaRPr lang="ar-SA" sz="2200" u="sng" dirty="0" smtClean="0">
              <a:solidFill>
                <a:srgbClr val="C00000"/>
              </a:solidFill>
              <a:cs typeface="Simplified Arabic" pitchFamily="2" charset="-78"/>
            </a:endParaRPr>
          </a:p>
          <a:p>
            <a:pPr algn="just" rtl="1"/>
            <a:endParaRPr lang="ar-SA" sz="2400" u="sng" dirty="0">
              <a:solidFill>
                <a:srgbClr val="C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4796</TotalTime>
  <Words>2898</Words>
  <Application>Microsoft Office PowerPoint</Application>
  <PresentationFormat>A4 Paper (210x297 mm)‎</PresentationFormat>
  <Paragraphs>133</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الثالثة عشــرة نواقض الإيمـــــــــان  أولا : النواقض القولية : </vt:lpstr>
      <vt:lpstr>عناصر المحـــاضرة :</vt:lpstr>
      <vt:lpstr> نواقص الإيمان القولية : 1 ـ نواقض الإيمان القولية في التوحيد : </vt:lpstr>
      <vt:lpstr>الشريحة 5</vt:lpstr>
      <vt:lpstr>الشريحة 6</vt:lpstr>
      <vt:lpstr>الشريحة 7</vt:lpstr>
      <vt:lpstr>ثانيا : نواقض الإيمان القولية في توحيد الأسماء والصفات : </vt:lpstr>
      <vt:lpstr>ثالثا : نواقض الإيمان القولية في توحيد الألوهية : </vt:lpstr>
      <vt:lpstr>ثالثا : نواقض الإيمان القولية في توحيد الألوهية : </vt:lpstr>
      <vt:lpstr>2 ـ نواقض الإيمان القولية في النبوات : </vt:lpstr>
      <vt:lpstr>2 ـ نواقض الإيمان القولية في النبوات : </vt:lpstr>
      <vt:lpstr>2 ـ نواقض الإيمان القولية في النبوات : </vt:lpstr>
      <vt:lpstr> 3 ـ نواقض الإيمان القولية في سائر الغيبيات : </vt:lpstr>
      <vt:lpstr> 3 ـ نواقض الإيمان القولية في سائر الغيبيات : </vt:lpstr>
      <vt:lpstr> 3 ـ نواقض الإيمان القولية في سائر الغيبيات : </vt:lpstr>
      <vt:lpstr> 3 ـ نواقض الإيمان القولية في سائر الغيبيات : </vt:lpstr>
      <vt:lpstr> 3 ـ نواقض الإيمان القولية في سائر الغيبيات : </vt:lpstr>
      <vt:lpstr>4 ـ إنكار حكم معلوم من الدين بالضرورة : </vt:lpstr>
      <vt:lpstr>5 ـ الاستهزاء بالعلماء والصالحين : </vt:lpstr>
      <vt:lpstr>6 ـ سب الصحابة رضي الله عنهم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his</cp:lastModifiedBy>
  <cp:revision>547</cp:revision>
  <dcterms:created xsi:type="dcterms:W3CDTF">2009-10-14T19:14:34Z</dcterms:created>
  <dcterms:modified xsi:type="dcterms:W3CDTF">2011-10-21T13:34:29Z</dcterms:modified>
</cp:coreProperties>
</file>