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311" r:id="rId4"/>
    <p:sldId id="267" r:id="rId5"/>
    <p:sldId id="268" r:id="rId6"/>
    <p:sldId id="269" r:id="rId7"/>
    <p:sldId id="270" r:id="rId8"/>
    <p:sldId id="271" r:id="rId9"/>
    <p:sldId id="272" r:id="rId10"/>
    <p:sldId id="273" r:id="rId11"/>
    <p:sldId id="274" r:id="rId12"/>
    <p:sldId id="275" r:id="rId13"/>
    <p:sldId id="276" r:id="rId14"/>
    <p:sldId id="277" r:id="rId15"/>
    <p:sldId id="312" r:id="rId16"/>
    <p:sldId id="278" r:id="rId17"/>
    <p:sldId id="279" r:id="rId18"/>
    <p:sldId id="280" r:id="rId19"/>
    <p:sldId id="281" r:id="rId20"/>
    <p:sldId id="282" r:id="rId21"/>
    <p:sldId id="313" r:id="rId22"/>
    <p:sldId id="283" r:id="rId23"/>
    <p:sldId id="284" r:id="rId24"/>
    <p:sldId id="285" r:id="rId25"/>
    <p:sldId id="286" r:id="rId26"/>
    <p:sldId id="287" r:id="rId27"/>
    <p:sldId id="288"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58" autoAdjust="0"/>
  </p:normalViewPr>
  <p:slideViewPr>
    <p:cSldViewPr>
      <p:cViewPr>
        <p:scale>
          <a:sx n="66" d="100"/>
          <a:sy n="66" d="100"/>
        </p:scale>
        <p:origin x="-402" y="-3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الحديث ( 1 )</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533400" y="1905000"/>
            <a:ext cx="8915400" cy="1828800"/>
          </a:xfrm>
        </p:spPr>
        <p:txBody>
          <a:bodyPr/>
          <a:lstStyle/>
          <a:p>
            <a:pPr rtl="1" eaLnBrk="1" hangingPunct="1"/>
            <a:r>
              <a:rPr lang="ar-SA" sz="2800" b="1" spc="-150" dirty="0" smtClean="0">
                <a:solidFill>
                  <a:srgbClr val="376092"/>
                </a:solidFill>
                <a:latin typeface="ae_AlMateen" pitchFamily="2" charset="-78"/>
                <a:cs typeface="ae_AlMateen" pitchFamily="2" charset="-78"/>
              </a:rPr>
              <a:t>المحاضرة الثانية</a:t>
            </a:r>
            <a:br>
              <a:rPr lang="ar-SA" sz="2800" b="1" spc="-150" dirty="0" smtClean="0">
                <a:solidFill>
                  <a:srgbClr val="376092"/>
                </a:solidFill>
                <a:latin typeface="ae_AlMateen" pitchFamily="2" charset="-78"/>
                <a:cs typeface="ae_AlMateen" pitchFamily="2" charset="-78"/>
              </a:rPr>
            </a:br>
            <a:r>
              <a:rPr lang="ar-SA" sz="2800" b="1" spc="-150" dirty="0" smtClean="0">
                <a:solidFill>
                  <a:srgbClr val="376092"/>
                </a:solidFill>
                <a:latin typeface="ae_AlMateen" pitchFamily="2" charset="-78"/>
                <a:cs typeface="ae_AlMateen" pitchFamily="2" charset="-78"/>
              </a:rPr>
              <a:t>شرح أحاديث الأحكام المختارة من كتاب الطهارة </a:t>
            </a:r>
            <a:endParaRPr lang="en-US" sz="2800" b="1" spc="-150" dirty="0" smtClean="0">
              <a:solidFill>
                <a:srgbClr val="376092"/>
              </a:solidFill>
              <a:latin typeface="ae_AlMateen" pitchFamily="2" charset="-78"/>
              <a:cs typeface="ae_AlMateen"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تعريف عام بكتب الأحكام</a:t>
            </a:r>
            <a:endParaRPr lang="ar-SA" dirty="0"/>
          </a:p>
        </p:txBody>
      </p:sp>
      <p:sp>
        <p:nvSpPr>
          <p:cNvPr id="3" name="عنصر نائب للمحتوى 2"/>
          <p:cNvSpPr>
            <a:spLocks noGrp="1"/>
          </p:cNvSpPr>
          <p:nvPr>
            <p:ph idx="1"/>
          </p:nvPr>
        </p:nvSpPr>
        <p:spPr/>
        <p:txBody>
          <a:bodyPr/>
          <a:lstStyle/>
          <a:p>
            <a:r>
              <a:rPr lang="ar-SA" sz="2400" b="1" dirty="0" smtClean="0"/>
              <a:t>هي الكتب التي اشتملت على أحاديث الأحكام ، وهي أحاديث انتقاها مؤلفو هذه الكتب من </a:t>
            </a:r>
            <a:r>
              <a:rPr lang="en-US" sz="2400" b="1" dirty="0" smtClean="0"/>
              <a:t> </a:t>
            </a:r>
            <a:r>
              <a:rPr lang="ar-SA" sz="2400" b="1" dirty="0" smtClean="0"/>
              <a:t>المصنفات </a:t>
            </a:r>
            <a:r>
              <a:rPr lang="ar-SA" sz="2400" b="1" dirty="0" err="1" smtClean="0"/>
              <a:t>الحديثية</a:t>
            </a:r>
            <a:r>
              <a:rPr lang="ar-SA" sz="2400" b="1" dirty="0" smtClean="0"/>
              <a:t> الأصول ورتبوها على أبواب الفقه. ومنها الكبير والمتوسط ومنها الصغير وهي كثيرة من أشهرها:</a:t>
            </a:r>
          </a:p>
          <a:p>
            <a:pPr marL="457200" indent="-457200" rtl="1">
              <a:buFont typeface="+mj-lt"/>
              <a:buAutoNum type="arabicParenR"/>
            </a:pPr>
            <a:r>
              <a:rPr lang="ar-SA" sz="2400" b="1" dirty="0" smtClean="0"/>
              <a:t>الأحكام الكبرى،الأحكام الصغرى: لأبي محمد عبد الحق </a:t>
            </a:r>
            <a:r>
              <a:rPr lang="ar-SA" sz="2400" b="1" dirty="0" err="1" smtClean="0"/>
              <a:t>الإشبيلي</a:t>
            </a:r>
            <a:r>
              <a:rPr lang="ar-SA" sz="2400" b="1" dirty="0" smtClean="0"/>
              <a:t>.فأما الكبرى فهي منتقاة من كتب الأحاديث، وأما الصغرى فقد تخيرها صحيحة الإسناد.</a:t>
            </a:r>
          </a:p>
          <a:p>
            <a:pPr marL="457200" indent="-457200" rtl="1">
              <a:buFont typeface="+mj-lt"/>
              <a:buAutoNum type="arabicParenR"/>
            </a:pPr>
            <a:r>
              <a:rPr lang="ar-SA" sz="2400" b="1" dirty="0" smtClean="0"/>
              <a:t>الإلمام بأحاديث الأحكام :لمحمد بن علي بن دقيق العيد، وفيه جمع المتون المتعلقة بالأحكام مجردة من الأسانيد.</a:t>
            </a:r>
          </a:p>
          <a:p>
            <a:pPr marL="457200" indent="-457200" rtl="1">
              <a:buFont typeface="+mj-lt"/>
              <a:buAutoNum type="arabicParenR"/>
            </a:pPr>
            <a:r>
              <a:rPr lang="ar-SA" sz="2400" b="1" dirty="0" smtClean="0"/>
              <a:t>بلوغ المرام من أدلة الأحكام :للحافظ أحمد بن علي بن حجر العسقلاني،وقد شرحه </a:t>
            </a:r>
            <a:r>
              <a:rPr lang="ar-SA" sz="2400" b="1" dirty="0" err="1" smtClean="0"/>
              <a:t>الصنعاني</a:t>
            </a:r>
            <a:r>
              <a:rPr lang="ar-SA" sz="2400" b="1" dirty="0" smtClean="0"/>
              <a:t> في كتابه المسمى سبل السلام الموصلة إلى بلوغ المرام،فخرج الأحاديث وشرح عباراتها ووضح غوامض ألفاظها،وذكر الأحكام والفوائد المستفادة منها.</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الحديث الأول:طهارة ماء البحر.</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algn="just" rtl="1"/>
            <a:r>
              <a:rPr lang="ar-SA" sz="2800" b="1" dirty="0" smtClean="0"/>
              <a:t>1-عَنْ أَبِي هُرَيْرَةَ رَضِيَ اللَّهُ عَنْهُ قَالَ : { قَالَ رَسُولُ اللَّهِ صَلَّى اللَّهُ عَلَيْهِ وَسَلَّمَ ، فِي الْبَحْرِ هُوَ الطَّهُورُ مَاؤُهُ ، الْحِلُّ مَيْتَتُهُ }</a:t>
            </a:r>
            <a:endParaRPr lang="en-US" sz="2800" b="1" dirty="0" smtClean="0"/>
          </a:p>
          <a:p>
            <a:pPr algn="just" rtl="1"/>
            <a:r>
              <a:rPr lang="ar-SA" sz="2800" b="1" u="sng" dirty="0" smtClean="0"/>
              <a:t>درجة الحديث </a:t>
            </a:r>
            <a:r>
              <a:rPr lang="ar-SA" sz="2800" b="1" dirty="0" smtClean="0"/>
              <a:t>:حديث صحيح أَخْرَجَهُ الْأَرْبَعَةُ ، وَابْنُ أَبِي شَيْبَةَ ، وَاللَّفْظُ لَهُ ، وَصَحَّحَهُ ابْنُ </a:t>
            </a:r>
            <a:r>
              <a:rPr lang="ar-SA" sz="2800" b="1" dirty="0" err="1" smtClean="0"/>
              <a:t>خُزَيْمَةَ</a:t>
            </a:r>
            <a:r>
              <a:rPr lang="ar-SA" sz="2800" b="1" dirty="0" smtClean="0"/>
              <a:t> وَالتِّرْمِذِيُّ ، [ وَرَوَاهُ مَالِكٌ وَالشَّافِعِيُّ وَأَحْمَدُ ]</a:t>
            </a:r>
            <a:endParaRPr lang="en-US" sz="2800" b="1" dirty="0" smtClean="0"/>
          </a:p>
          <a:p>
            <a:pPr rtl="1"/>
            <a:r>
              <a:rPr lang="ar-SA" sz="2800" b="1" dirty="0" smtClean="0"/>
              <a:t>سبل السلام – كتاب الطهارة (ج 1 / </a:t>
            </a:r>
            <a:r>
              <a:rPr lang="ar-SA" sz="2800" b="1" dirty="0" err="1" smtClean="0"/>
              <a:t>ص</a:t>
            </a:r>
            <a:r>
              <a:rPr lang="ar-SA" sz="2800" b="1" dirty="0" smtClean="0"/>
              <a:t> 17)</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algn="just" rtl="1"/>
            <a:r>
              <a:rPr lang="en-US" dirty="0" smtClean="0"/>
              <a:t> </a:t>
            </a:r>
            <a:r>
              <a:rPr lang="ar-SA" sz="2800" b="1" u="sng" dirty="0" smtClean="0"/>
              <a:t>ترجمة الراوي :</a:t>
            </a:r>
            <a:endParaRPr lang="ar-SA" sz="2800" b="1" dirty="0" smtClean="0"/>
          </a:p>
          <a:p>
            <a:pPr algn="just" rtl="1"/>
            <a:r>
              <a:rPr lang="ar-SA" sz="2800" b="1" dirty="0" smtClean="0"/>
              <a:t>أَبُو هُرَيْرَةَ هُوَ الصَّحَابِيُّ الْجَلِيلُ الْحَافِظُ الْمُكْثِرُ واسمه عَبْدُ الرَّحْمَنِ بْنُ صَخْرٍ " ، وَهُوَ أَكْثَرُ الصَّحَابَةِ حَدِيثًا َروى خمْسَةُ آلَافِ حَدِيثٍ وَثَلَاثُمِائَةٍ وَأَرْبَعَةٌ وَسَبْعُينَ حَدِيثًا ، فَلَيْسَ لِأَحَدٍ مِنْ الصَّحَابَةِ هَذَا الْقَدْرُ وَلَا مَا يُقَارِبُهُ مَاتَ فِي الْمَدِينَةِ سَنَةَ تِسْعٍ وَخَمْسِينَ وَهُوَ ابْنُ ثَمَانٍ وَسَبْعِينَ سَنَةً ، وَدُفِنَ بِالْبَقِيعِ .وَقِيلَ : مَاتَ بِالْعَقِيقِ ، وَصَلَّى عَلَيْهِ " الْوَلِيدُ بْنُ عُتْبَةَ بْنِ أَبِي سُفْيَانَ " وَكَانَ يَوْمَئِذٍ أَمِيرًا عَلَى الْمَدِينَةِ ، كَمَا قَالَهُ " ابْنُ عَبْدِ الْبَرِّ " .</a:t>
            </a:r>
            <a:endParaRPr lang="ar-SA"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800" b="1" u="sng" dirty="0" smtClean="0"/>
              <a:t>غريب الحديث</a:t>
            </a:r>
            <a:endParaRPr lang="ar-SA" sz="2800" b="1" dirty="0" smtClean="0"/>
          </a:p>
          <a:p>
            <a:pPr rtl="1"/>
            <a:r>
              <a:rPr lang="ar-SA" sz="2800" b="1" dirty="0" smtClean="0"/>
              <a:t>الطَّهُورُ: بِفَتْحِ الطَّاءِ ، هُوَ الْمَصْدَرُ وَاسْمُ مَا يُتَطَهَّرُ </a:t>
            </a:r>
            <a:r>
              <a:rPr lang="ar-SA" sz="2800" b="1" dirty="0" err="1" smtClean="0"/>
              <a:t>بِهِ</a:t>
            </a:r>
            <a:r>
              <a:rPr lang="ar-SA" sz="2800" b="1" dirty="0" smtClean="0"/>
              <a:t> .أَوْ الطَّاهِرُ الْمُطَهِّرُ كَمَا فِي الْقَامُوسِ .وَفِي </a:t>
            </a:r>
            <a:r>
              <a:rPr lang="ar-SA" sz="2800" b="1" dirty="0" err="1" smtClean="0"/>
              <a:t>الشَّرْعِ</a:t>
            </a:r>
            <a:r>
              <a:rPr lang="ar-SA" sz="2800" b="1" dirty="0" smtClean="0"/>
              <a:t> : يُطَلَّقُ عَلَى الْمُطَهِّرِ.</a:t>
            </a:r>
            <a:endParaRPr lang="en-US" sz="2800" b="1" dirty="0" smtClean="0"/>
          </a:p>
          <a:p>
            <a:pPr rtl="1"/>
            <a:r>
              <a:rPr lang="ar-SA" sz="2800" b="1" dirty="0" smtClean="0"/>
              <a:t>  الْحِلُّ : هُوَ مَصْدَرُ حَلَّ الشَّيْءُ ضِدُّ حَرُمَ ،وَلَفْظُ </a:t>
            </a:r>
            <a:r>
              <a:rPr lang="ar-SA" sz="2800" b="1" dirty="0" err="1" smtClean="0"/>
              <a:t>الدَّارَقُطْنِيِّ</a:t>
            </a:r>
            <a:r>
              <a:rPr lang="ar-SA" sz="2800" b="1" dirty="0" smtClean="0"/>
              <a:t> :الْحَلَالُ [ مَيْتَتُهُ ] هُوَ فَاعِلٌ أَيْضًا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533400" y="1600200"/>
            <a:ext cx="8915400" cy="4525963"/>
          </a:xfrm>
        </p:spPr>
        <p:txBody>
          <a:bodyPr/>
          <a:lstStyle/>
          <a:p>
            <a:pPr rtl="1"/>
            <a:r>
              <a:rPr lang="ar-SA" sz="2800" b="1" u="sng" dirty="0" smtClean="0"/>
              <a:t>سبب ورود الحديث:</a:t>
            </a:r>
            <a:endParaRPr lang="ar-SA" sz="2800" b="1" dirty="0" smtClean="0"/>
          </a:p>
          <a:p>
            <a:pPr rtl="1"/>
            <a:r>
              <a:rPr lang="ar-SA" sz="2800" b="1" dirty="0" smtClean="0"/>
              <a:t>وَالْحَدِيثُ وَقَعَ جَوَابًا عَنْ سُؤَالٍ كَمَا فِي الْمُوَطَّأِ : أَنَّ " أَبَا هُرَيْرَةَ " - رَضِيَ اللَّهُ عَنْهُ - قَالَ : [ جَاءَ رَجُلٌ ] وَفِي مُسْنَدِ أَحْمَدَ [ مِنْ بَنِي </a:t>
            </a:r>
            <a:r>
              <a:rPr lang="ar-SA" sz="2800" b="1" dirty="0" err="1" smtClean="0"/>
              <a:t>مُدْلِجٍ</a:t>
            </a:r>
            <a:r>
              <a:rPr lang="ar-SA" sz="2800" b="1" dirty="0" smtClean="0"/>
              <a:t> ] وَعِنْدَ الطَّبَرَانِيُّ [ اسْمُهُ " عَبْدُ اللَّهِ " إلَى رَسُولِ اللَّهِ صَلَّى اللَّهُ عَلَيْهِ وَسَلَّمَ { فَقَالَ : يَا رَسُولَ اللَّهِ ، إنَّا نَرْكَبُ الْبَحْرَ ؛ وَنَحْمِلُ مَعَنَا الْقَلِيلَ مِنْ الْمَاءِ ، فَإِنْ تَوَضَّأْنَا </a:t>
            </a:r>
            <a:r>
              <a:rPr lang="ar-SA" sz="2800" b="1" dirty="0" err="1" smtClean="0"/>
              <a:t>بِهِ</a:t>
            </a:r>
            <a:r>
              <a:rPr lang="ar-SA" sz="2800" b="1" dirty="0" smtClean="0"/>
              <a:t> عَطِشْنَا </a:t>
            </a:r>
            <a:r>
              <a:rPr lang="ar-SA" sz="2800" b="1" dirty="0" err="1" smtClean="0"/>
              <a:t>أَفَنَتَوَضَّأُ</a:t>
            </a:r>
            <a:r>
              <a:rPr lang="ar-SA" sz="2800" b="1" dirty="0" smtClean="0"/>
              <a:t> بِمَاءِ الْبَحْرِ؟ فَقَالَ رَسُولُ اللَّهِ صَلَّى اللَّهُ عَلَيْهِ وَسَلَّمَ : { هُوَ الطَّهُورُ مَاؤُهُ الْحِلُّ مَيْتَتُهُ }.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b="1" u="sng" dirty="0" smtClean="0"/>
              <a:t>الأحكام الفقهية المستفادة من الحديث.</a:t>
            </a:r>
            <a:endParaRPr lang="ar-SA" sz="2800" b="1" dirty="0" smtClean="0"/>
          </a:p>
          <a:p>
            <a:pPr algn="just" rtl="1"/>
            <a:r>
              <a:rPr lang="ar-SA" sz="2800" b="1" dirty="0" smtClean="0"/>
              <a:t>أَنَّ مَاءَ الْبَحْرِ طَاهِرٌ مُطَهِّرٌ ، لَا يَخْرُجُ عَنْ </a:t>
            </a:r>
            <a:r>
              <a:rPr lang="ar-SA" sz="2800" b="1" dirty="0" err="1" smtClean="0"/>
              <a:t>الطَّهُورِيَّةِ</a:t>
            </a:r>
            <a:r>
              <a:rPr lang="ar-SA" sz="2800" b="1" dirty="0" smtClean="0"/>
              <a:t> بِحَالٍ إلَّا إذَا تَغَيَّرَ أَحَدُ أَوْصَافِهِ ، وَلَمْ يَجِبْ صَلَّى اللَّهُ عَلَيْهِ وَسَلَّمَ بِقَوْلِهِ : نَعَمْ،مَعَ إفَادَتِهَا الْغَرَضَ،بَلْ أَجَابَ بِهَذَا اللَّفْظِ لِيَقْرِنَ الْحُكْمَ بِعِلَّتِهِ وَهِيَ </a:t>
            </a:r>
            <a:r>
              <a:rPr lang="ar-SA" sz="2800" b="1" dirty="0" err="1" smtClean="0"/>
              <a:t>الطَّهُورِيَّةُ</a:t>
            </a:r>
            <a:r>
              <a:rPr lang="ar-SA" sz="2800" b="1" dirty="0" smtClean="0"/>
              <a:t> الْمُتَنَاهِيَةُ فِي بَابِهَا ،وَكَأَنَّ السَّائِلَ لَمَّا رَأَى مَاءَ الْبَحْرِ خَالَفَ الْمِيَاهَ بِمُلُوحَةِ طَعْمِهِ وَنَتْنِ رِيحِهِ ؛ تَوَهَّمَ أَنَّهُ غَيْرُ مُرَادٍ مِنْ قَوْله تَعَالَى : فَاغْسِلُوا أَيْ بِالْمَاءِ الْمَعْلُومِ إرَادَتُهُ مِنْ قَوْلِهِ فَاغْسِلُوا، أَوَ أنَّهُ لَمَّا عَرَفَ مِنْ قَوْله تَعَالَى:{وَأَنْزَلْنَا مِنْ السَّمَاءِ مَاءً طَهُورًا} ظَنَّ اخْتِصَاصَهُ فَسَأَلَ عَنْهُ ، فَأَفَادَهُ صَلَّى اللَّهُ عَلَيْهِ وَسَلَّمَ الْحُكْمَ،وَزَادَهُ حُكْمًا لَمْ يَسْأَلْ عَنْهُ،وَهُوَ حِلُّ ْمَيْتَةِ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u="sng" dirty="0" smtClean="0"/>
              <a:t>بعض فوائد الحديث:</a:t>
            </a:r>
            <a:endParaRPr lang="ar-SA" sz="2800" b="1" dirty="0" smtClean="0"/>
          </a:p>
          <a:p>
            <a:pPr algn="just" rtl="1"/>
            <a:r>
              <a:rPr lang="ar-SA" sz="2800" b="1" dirty="0" smtClean="0"/>
              <a:t>قَالَ الرَّافِعِيُّ : لَمَّا عَرَفَ اشْتِبَاهَ الْأَمْرِ عَلَى السَّائِلِ فِي مَاءِ الْبَحْرِ أَشْفَقَ أَنْ يَشْتَبِهَ عَلَيْهِ حُكْمُ مَيْتَتِهِ ، وَقَدْ يُبْتَلَى </a:t>
            </a:r>
            <a:r>
              <a:rPr lang="ar-SA" sz="2800" b="1" dirty="0" err="1" smtClean="0"/>
              <a:t>بِهَا</a:t>
            </a:r>
            <a:r>
              <a:rPr lang="ar-SA" sz="2800" b="1" dirty="0" smtClean="0"/>
              <a:t> رَاكِبُ الْبَحْرِ ، فَعَقَّبَ الْجَوَابَ عَنْ سُؤَالِهِ بِبَيَانِ حُكْمِ الْمَيْتَةِ .</a:t>
            </a:r>
            <a:endParaRPr lang="en-US" sz="2800" b="1" dirty="0" smtClean="0"/>
          </a:p>
          <a:p>
            <a:pPr algn="just" rtl="1"/>
            <a:r>
              <a:rPr lang="ar-SA" sz="2800" b="1" dirty="0" smtClean="0"/>
              <a:t>قَالَ ابْنُ الْعَرَبِيِّ : وَذَلِكَ مِنْ مَحَاسِنِ الْفَتْوَى ، أَنْ </a:t>
            </a:r>
            <a:r>
              <a:rPr lang="ar-SA" sz="2800" b="1" dirty="0" err="1" smtClean="0"/>
              <a:t>يُجَاءَ</a:t>
            </a:r>
            <a:r>
              <a:rPr lang="ar-SA" sz="2800" b="1" dirty="0" smtClean="0"/>
              <a:t> فِي الْجَوَابِ بِأَكْثَرَ مِمَّا سُئِلَ عَنْهُ تَتْمِيمًا لِلْفَائِدَةِ ، وَإِفَادَةً لِعِلْمِ </a:t>
            </a:r>
            <a:r>
              <a:rPr lang="ar-SA" sz="2800" b="1" dirty="0" err="1" smtClean="0"/>
              <a:t>آخرغَيْرِ</a:t>
            </a:r>
            <a:r>
              <a:rPr lang="ar-SA" sz="2800" b="1" dirty="0" smtClean="0"/>
              <a:t> الْمَسْئُولِ عَنْهُ ؛ وَيَتَأَكَّدُ ذَلِكَ عِنْدَ ظُهُورِ الْحَاجَةِ إلَى الْحُكْمِ كَمَا هُنَا؛لِأَنَّ مَنْ تَوَقَّفَ فِي </a:t>
            </a:r>
            <a:r>
              <a:rPr lang="ar-SA" sz="2800" b="1" dirty="0" err="1" smtClean="0"/>
              <a:t>طَهُورِيَّةِ</a:t>
            </a:r>
            <a:r>
              <a:rPr lang="ar-SA" sz="2800" b="1" dirty="0" smtClean="0"/>
              <a:t> مَاءِ الْبَحْرِ فَهُوَ عَنْ الْعِلْمِ بِحِلِّ مَيْتَتِهِ مَعَ تَقَدُّمِ تَحْرِيمِ الْمَيْتَةِ أَشَدُّ تَوَقُّفًا ، ثُمَّ الْمُرَادُ مَا مَاتَ فِيهِ مِنْ دَوَابِّهِ مِمَّا لَا يَعِيشُ إلَّا فِيهِ،لَا مَا مَاتَ فِيهِ مُطْلَقًا،فَإِنَّهُ وَإِنْ صَدَقَ عَلَيْهِ لُغَةً أَنَّهُ مَيْتَةُ بَحْرٍ فَمَعْلُومٌ أَنَّهُ لَا يُرَادُ إلَّا مَا ذَكَرْنَاهُ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الحديث الثاني:تطهير الإناء من ولوغ الكلب</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dirty="0" smtClean="0"/>
              <a:t>8- عَنْ أَبِي هُرَيْرَةَ رَضِيَ اللَّهُ عَنْهُ قَالَ : قَالَ رَسُولُ اللَّهِ صَلَّى اللَّهُ عَلَيْهِ وَسَلَّمَ { طُهُورُ إنَاءِ أَحَدِكُمْ إذَا وَلَغَ فِيهِ الْكَلْبُ أَنْ يَغْسِلَهُ سَبْعَ مَرَّاتٍ،أُولَاهُنَّ بِالتُّرَابِ</a:t>
            </a:r>
            <a:endParaRPr lang="en-US" sz="2800" b="1" dirty="0" smtClean="0"/>
          </a:p>
          <a:p>
            <a:pPr algn="just" rtl="1"/>
            <a:r>
              <a:rPr lang="ar-SA" sz="2800" b="1" dirty="0" smtClean="0"/>
              <a:t> </a:t>
            </a:r>
            <a:r>
              <a:rPr lang="ar-SA" sz="2800" b="1" u="sng" dirty="0" smtClean="0"/>
              <a:t>درجة الحديث:</a:t>
            </a:r>
            <a:r>
              <a:rPr lang="ar-SA" sz="2800" b="1" dirty="0" smtClean="0"/>
              <a:t>حديث صحيح أَخْرَجَهُ مُسْلِمٌ ،وَفِي لَفْظٍ لَهُ " فَلْيُرِقْهُ " ، وَلِلتِّرْمِذِيِّ " أُخْرَاهُنَّ ، أَوْ أُولَاهُنَّ " </a:t>
            </a:r>
            <a:r>
              <a:rPr lang="ar-SA" sz="2000" b="1" dirty="0" smtClean="0"/>
              <a:t>سبل السلام – كتاب الطهارة (ج 1 / </a:t>
            </a:r>
            <a:r>
              <a:rPr lang="ar-SA" sz="2000" b="1" dirty="0" err="1" smtClean="0"/>
              <a:t>ص</a:t>
            </a:r>
            <a:r>
              <a:rPr lang="ar-SA" sz="2000" b="1" dirty="0" smtClean="0"/>
              <a:t> 39- 40).</a:t>
            </a:r>
            <a:endParaRPr lang="en-US" sz="2000" b="1" dirty="0" smtClean="0"/>
          </a:p>
          <a:p>
            <a:pPr algn="just" rtl="1"/>
            <a:r>
              <a:rPr lang="ar-SA" sz="2800" b="1" u="sng" dirty="0" smtClean="0"/>
              <a:t>غريب الحديث:	</a:t>
            </a:r>
            <a:endParaRPr lang="en-US" sz="2800" b="1" dirty="0" smtClean="0"/>
          </a:p>
          <a:p>
            <a:pPr algn="just" rtl="1"/>
            <a:r>
              <a:rPr lang="ar-SA" sz="2800" b="1" dirty="0" smtClean="0"/>
              <a:t> وَلَغَ الْكَلْبُ فِي الْإِنَاءِ وَفِي الشَّرَابِ: شَرِبَ مَا فِيهِ بِأَطْرَافِ لِسَانِهِ ، أَوْ أَدْخَلَ لِسَانَهُ ، فِيهِ فَحَرَّكَه.</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u="sng" dirty="0" smtClean="0"/>
              <a:t>الأحكام الفقهية المستفادة من الحديث</a:t>
            </a:r>
            <a:endParaRPr lang="ar-SA" sz="2800" b="1" dirty="0" smtClean="0"/>
          </a:p>
          <a:p>
            <a:pPr algn="just" rtl="1"/>
            <a:r>
              <a:rPr lang="ar-SA" sz="2800" b="1" dirty="0" smtClean="0"/>
              <a:t>دَلَّ الْحَدِيثُ عَلَى أَحْكَامٍ  ( أَوَّلُهَا ) : نَجَاسَةُ فَمِ الْكَلْبِ مِنْ حَيْثُ الْأَمْرِ بِالْغَسْلِ لِمَا وُلِغَ فِيهِ ، وَالْإِرَاقَةِ لِلْمَاءِ ، وَقَوْلُهُ : [ طَهُورُ إنَاءِ أَحَدِكُمْ ] فَإِنَّهُ لَا غَسْلَ إلَّا مِنْ حَدَثٍ أَوْ نَجَسٍ ، وَلَيْسَ هُنَا حَدَثٌ ؛ فَتَعَيَّنَ النَّجَسُ .</a:t>
            </a:r>
            <a:endParaRPr lang="en-US" sz="2800" b="1" dirty="0" smtClean="0"/>
          </a:p>
          <a:p>
            <a:pPr algn="just" rtl="1"/>
            <a:r>
              <a:rPr lang="ar-SA" sz="2800" b="1" dirty="0" smtClean="0"/>
              <a:t>وَالْإِرَاقَةُ : إضَاعَةُ مَالٍ ، فَلَوْ كَانَ الْمَاءُ طَاهِرًا لَمَا أَمَرَ بِإِضَاعَتِهِ ، إذْ قَدْ نَهَى عَنْ إضَاعَةِ الْمَالِ ، وَهُوَ ظَاهِرٌ فِي نَجَاسَةِ فَمِهِ ، وَأُلْحِقَ </a:t>
            </a:r>
            <a:r>
              <a:rPr lang="ar-SA" sz="2800" b="1" dirty="0" err="1" smtClean="0"/>
              <a:t>بِهِ</a:t>
            </a:r>
            <a:r>
              <a:rPr lang="ar-SA" sz="2800" b="1" dirty="0" smtClean="0"/>
              <a:t> سَائِرُ بَدَنِهِ قِيَاسًا عَلَيْهِ ، وَذَلِكَ ؛ لِأَنَّهُ إذَا ثَبَتَ نَجَاسَةُ لُعَابِهِ ، وَلُعَابُهُ جُزْءٌ مِنْ فَمِهِ ، إذْ هُوَ عِرْقُ فَمِهِ ، فَفَمُهُ نَجِسٌ ، إذْ الْعِرْقُ جُزْءٌ </a:t>
            </a:r>
            <a:r>
              <a:rPr lang="ar-SA" sz="2800" b="1" dirty="0" err="1" smtClean="0"/>
              <a:t>مُتَحَلِّبٌ</a:t>
            </a:r>
            <a:r>
              <a:rPr lang="ar-SA" sz="2800" b="1" dirty="0" smtClean="0"/>
              <a:t> مِنْ الْبَدَنِ ، فَكَذَلِكَ بَقِيَّةُ بَدَنِهِ ، إلَّا أَنَّ مَنْ قَالَ : إنَّ الْأَمْرَ بِالْغَسْلِ لَيْسَ لِنَجَاسَةِ الْكَلْبِ </a:t>
            </a:r>
            <a:r>
              <a:rPr lang="ar-SA" dirty="0" smtClean="0"/>
              <a:t>.</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800" b="1" dirty="0" smtClean="0"/>
              <a:t>قَالَ : يُحْتَمَلُ أَنَّ النَّجَاسَةَ فِي فَمِهِ وَلُعَابِهِ ، إذْ هُوَ مَحَلُّ اسْتِعْمَالِهِ لِلنَّجَاسَةِ بِحَسَبِ الْأَغْلَبِ ، وَعُلِّقَ الْحُكْمُ بِالنَّظَرِ إلَى غَالِبِ أَحْوَالِهِ مِنْ أَكْلِهِ النَّجَاسَاتِ بِفَمِهِ ، وَمُبَاشَرَتِهِ لَهَا ، فَلَا يَدُلُّ عَلَى نَجَاسَةِ عَيْنِهِ والقول بنجاسته قَوْلُ الْجَمَاهِيرِ .</a:t>
            </a:r>
            <a:endParaRPr lang="en-US" sz="2800" b="1" dirty="0" smtClean="0"/>
          </a:p>
          <a:p>
            <a:pPr algn="just" rtl="1"/>
            <a:r>
              <a:rPr lang="ar-SA" sz="2800" b="1" dirty="0" smtClean="0"/>
              <a:t>الْحُكْمُ الثَّانِي : أَنَّهُ دَلَّ الْحَدِيثُ عَلَى وُجُوبِ سَبْعِ </a:t>
            </a:r>
            <a:r>
              <a:rPr lang="ar-SA" sz="2800" b="1" dirty="0" err="1" smtClean="0"/>
              <a:t>غَسَلَاتٍ</a:t>
            </a:r>
            <a:r>
              <a:rPr lang="ar-SA" sz="2800" b="1" dirty="0" smtClean="0"/>
              <a:t> لِلْإِنَاءِ ، وَهُوَ وَاضِحٌ ، وَمَنْ قَالَ : لَا تَجِبُ السَّبْعُ ، بَلْ وُلُوغُ الْكَلْبِ كَغَيْرِهِ مِنْ النَّجَاسَاتِ وَالتَّسْبِيعُ نَدْبٌ ، اسْتَدَلَّ عَلَى ذَلِكَ بِأَنَّ رَاوِيَ الْحَدِيثِ وَهُوَ أَبُو هُرَيْرَةَ " قَالَ : يُغْسَلُ مِنْ وُلُوغِهِ ثَلَاثَ مَرَّاتٍ ، كَمَا أَخْرَجَهُ </a:t>
            </a:r>
            <a:r>
              <a:rPr lang="ar-SA" sz="2800" b="1" dirty="0" err="1" smtClean="0"/>
              <a:t>الطَّحَاوِيُّ</a:t>
            </a:r>
            <a:r>
              <a:rPr lang="ar-SA" sz="2800" b="1" dirty="0" smtClean="0"/>
              <a:t> ، </a:t>
            </a:r>
            <a:r>
              <a:rPr lang="ar-SA" sz="2800" b="1" dirty="0" err="1" smtClean="0"/>
              <a:t>وَالدَّارَقُطْنِيّ</a:t>
            </a:r>
            <a:r>
              <a:rPr lang="ar-SA" sz="2800" b="1" dirty="0" smtClean="0"/>
              <a:t>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b="1" dirty="0" smtClean="0"/>
              <a:t>وَأُجِيبَ عَنْ هَذَا ، بِأَنَّ الْعَمَلَ بِمَا رَوَاهُ عَنْ النَّبِيِّ صَلَّى اللَّهُ عَلَيْهِ وَسَلَّمَ لَا بِمَا رَآهُ وَأَفْتَى </a:t>
            </a:r>
            <a:r>
              <a:rPr lang="ar-SA" sz="2800" b="1" dirty="0" err="1" smtClean="0"/>
              <a:t>بِهِ</a:t>
            </a:r>
            <a:r>
              <a:rPr lang="ar-SA" sz="2800" b="1" dirty="0" smtClean="0"/>
              <a:t> ، وَبِأَنَّهُ مُعَارَضٌ بِمَا رُوِيَ عَنْهُ ، وَأَيْضًا : أَنَّهُ أَفْتَى بِالْغَسْلِ ، وَهِيَ أَرْجَحُ سَنَدًا .</a:t>
            </a:r>
            <a:endParaRPr lang="en-US" sz="2800" b="1" dirty="0" smtClean="0"/>
          </a:p>
          <a:p>
            <a:pPr rtl="1"/>
            <a:r>
              <a:rPr lang="ar-SA" sz="2800" b="1" dirty="0" smtClean="0"/>
              <a:t>الْحُكْمُ الثَّالِثُ : وُجُوبُ التَّتْرِيبِ لِلْإِنَاءِ لِثُبُوتِهِ فِي الْحَدِيثِ ، ثُمَّ الْحَدِيثُ يَدُلُّ عَلَى تَعَيُّنِ التُّرَابِ ، وَأَنَّهُ فِي </a:t>
            </a:r>
            <a:r>
              <a:rPr lang="ar-SA" sz="2800" b="1" dirty="0" err="1" smtClean="0"/>
              <a:t>الْغَسْلَةِ</a:t>
            </a:r>
            <a:r>
              <a:rPr lang="ar-SA" sz="2800" b="1" dirty="0" smtClean="0"/>
              <a:t> الْأُولَى ؛ وَمَنْ أَوْجَبَهُ قَالَ : لَا فَرْقَ بَيْنَ أَنْ يَخْلِطَ الْمَاءَ بِالتُّرَابِ حَتَّى يَتَكَدَّرَ ، أَوْ يَطْرَحَ الْمَاءَ عَلَى التُّرَابِ ، أَوْ يَطْرَحَ التُّرَابَ عَلَى الْمَاءِ ، وَبَعْضُ مَنْ قَالَ بِإِيجَابِ التَّسْبِيعِ ، قَالَ : لَا تَجِبُ </a:t>
            </a:r>
            <a:r>
              <a:rPr lang="ar-SA" sz="2800" b="1" dirty="0" err="1" smtClean="0"/>
              <a:t>غَسْلَةُ</a:t>
            </a:r>
            <a:r>
              <a:rPr lang="ar-SA" sz="2800" b="1" dirty="0" smtClean="0"/>
              <a:t> التُّرَابِ لَِعدَمِ ثُبُوتِهَا عِنْدَهُ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وَرَدَّ : بِأَنَّهَا قَدْ ثَبَتَتْ فِي الرِّوَايَةِ الصَّحِيحَةِ بِلَا رَيْبٍ ، وَالزِّيَادَةُ مِنْ الثِّقَةِ مَقْبُولَةٌ ، وَأَوْرَدَ عَلَى رِوَايَةِ التُّرَابِ بِأَنَّهَا قَدْ اضْطَرَبَتْ فِيهَا الرِّوَايَةُ ، فَرَوَى أُولَاهُنَّ ، أَوْ أُخْرَاهُنَّ ، أَوْ إحْدَاهُنَّ ، أَوْ السَّابِعَةُ ، أَوْ الثَّامِنَةُ ، وَالِاضْطِرَابُ قَادِحٌ ، فَيَجِبُ </a:t>
            </a:r>
            <a:r>
              <a:rPr lang="ar-SA" b="1" dirty="0" err="1" smtClean="0"/>
              <a:t>الْإِطْرَاحُ</a:t>
            </a:r>
            <a:r>
              <a:rPr lang="ar-SA" b="1" dirty="0" smtClean="0"/>
              <a:t> لَهَا .</a:t>
            </a:r>
            <a:endParaRPr lang="en-US" b="1" dirty="0" smtClean="0"/>
          </a:p>
          <a:p>
            <a:pPr algn="just" rtl="1"/>
            <a:r>
              <a:rPr lang="ar-SA" b="1" dirty="0" smtClean="0"/>
              <a:t>وَأُجِيبَ عَنْهُ : بِأَنَّهُ لَا يَكُونُ الِاضْطِرَابُ قَادِحًا إلَّا مَعَ اسْتِوَاءِ الرِّوَايَاتِ ، وَلَيْسَ ذَلِكَ هُنَا كَذَلِكَ ، فَإِنَّ رِوَايَةَ أُولَاهُنَّ أَرْجَحُ لِكَثْرَةِ رُوَاتِهَا ، وَبِإِخْرَاجِ الشَّيْخَيْنِ لَهَا وَذَلِكَ مِنْ وُجُوهٍ التَّرْجِيحُ عِنْدَ التَّعَارُضِ.</a:t>
            </a:r>
            <a:endParaRPr lang="en-US" b="1" dirty="0" smtClean="0"/>
          </a:p>
          <a:p>
            <a:pPr algn="just"/>
            <a:endParaRPr lang="ar-SA"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الإعجاز العلمي في غسل الإناء إذا ولغ فيه الكلب</a:t>
            </a:r>
            <a:endParaRPr lang="ar-SA" dirty="0"/>
          </a:p>
        </p:txBody>
      </p:sp>
      <p:sp>
        <p:nvSpPr>
          <p:cNvPr id="3" name="عنصر نائب للمحتوى 2"/>
          <p:cNvSpPr>
            <a:spLocks noGrp="1"/>
          </p:cNvSpPr>
          <p:nvPr>
            <p:ph idx="1"/>
          </p:nvPr>
        </p:nvSpPr>
        <p:spPr/>
        <p:txBody>
          <a:bodyPr/>
          <a:lstStyle/>
          <a:p>
            <a:pPr algn="just" rtl="1"/>
            <a:r>
              <a:rPr lang="ar-SA" sz="2800" b="1" dirty="0" smtClean="0"/>
              <a:t>أكد الأطباء على ضرورة استعمال التراب في غسل الإناء الذي ولغ فيه الكلب وقد ثبت علمياً أن التراب يحتوي على مادتين قاتلتين للجراثيم وهما مادة </a:t>
            </a:r>
            <a:r>
              <a:rPr lang="ar-SA" sz="2800" b="1" dirty="0" err="1" smtClean="0"/>
              <a:t>التتراكسلين</a:t>
            </a:r>
            <a:r>
              <a:rPr lang="ar-SA" sz="2800" b="1" dirty="0" smtClean="0"/>
              <a:t> ومادة </a:t>
            </a:r>
            <a:r>
              <a:rPr lang="ar-SA" sz="2800" b="1" dirty="0" err="1" smtClean="0"/>
              <a:t>التتاراليت</a:t>
            </a:r>
            <a:r>
              <a:rPr lang="ar-SA" sz="2800" b="1" dirty="0" smtClean="0"/>
              <a:t> وهما تستعملان في عمليات التعقيم ضد بعض الجراثيم.</a:t>
            </a:r>
          </a:p>
          <a:p>
            <a:pPr algn="just" rtl="1"/>
            <a:r>
              <a:rPr lang="ar-SA" sz="2800" b="1" dirty="0" smtClean="0"/>
              <a:t>وأكد الأطباء أن الحكمة في الغسل سبع مرات أولاهن بالتراب أن فيروس الكلب دقيق ومن المعروف أنه كلما صغر حجم الميكروب كلما زادت فعالية سطحه للتعلق بجدار الإناء وإلتصاقه </a:t>
            </a:r>
            <a:r>
              <a:rPr lang="ar-SA" sz="2800" b="1" dirty="0" err="1" smtClean="0"/>
              <a:t>به</a:t>
            </a:r>
            <a:r>
              <a:rPr lang="ar-SA" sz="2800" b="1" dirty="0" smtClean="0"/>
              <a:t> ،ولعاب الكلب المحتوي على الفيروس يكون على هيئة شريط لعابي سائل ودور التراب امتصاص الميكروب </a:t>
            </a:r>
            <a:r>
              <a:rPr lang="ar-SA" sz="2800" b="1" dirty="0" err="1" smtClean="0"/>
              <a:t>بالإلتصاق</a:t>
            </a:r>
            <a:r>
              <a:rPr lang="ar-SA" sz="2800" b="1" dirty="0" smtClean="0"/>
              <a:t> السطحي من الإناء على سطح دقائقه.</a:t>
            </a:r>
            <a:endParaRPr lang="ar-SA"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الحديث الثالث:طهارة الهرة وسؤرها</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9</a:t>
            </a:r>
            <a:r>
              <a:rPr lang="ar-SA" sz="2800" b="1" dirty="0" smtClean="0"/>
              <a:t>- وَعَنْ أَبِي قَتَادَةَ رَضِيَ اللَّهُ عَنْهُ ، { أَنَّ رَسُولَ اللَّهِ صَلَّى اللَّهُ عَلَيْهِ وَسَلَّمَ قَالَ - فِي الْهِرَّةِ - : إنَّهَا لَيْسَتْ بِنَجَسٍ ، إنَّمَا هِيَ مِنْ الطَّوَّافِينَ عَلَيْكُمْ }</a:t>
            </a:r>
            <a:endParaRPr lang="en-US" sz="2800" b="1" dirty="0" smtClean="0"/>
          </a:p>
          <a:p>
            <a:pPr rtl="1"/>
            <a:r>
              <a:rPr lang="ar-SA" sz="2800" b="1" u="sng" dirty="0" smtClean="0"/>
              <a:t>درجة الحديث:</a:t>
            </a:r>
            <a:r>
              <a:rPr lang="ar-SA" sz="2800" b="1" dirty="0" smtClean="0"/>
              <a:t> حديث صحيح ،أَخْرَجَهُ الْأَرْبَعَةُ ، وَصَحَّحَهُ التِّرْمِذِيُّ وَابْنُ </a:t>
            </a:r>
            <a:r>
              <a:rPr lang="ar-SA" sz="2800" b="1" dirty="0" err="1" smtClean="0"/>
              <a:t>خُزَيْمَةَ</a:t>
            </a:r>
            <a:r>
              <a:rPr lang="ar-SA" sz="2800" b="1" dirty="0" smtClean="0"/>
              <a:t> .سبل السلام – كتاب الطهارة (ج 1 / ص44- 45).</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u="sng" dirty="0" smtClean="0"/>
              <a:t>ترجمة الراوي:</a:t>
            </a:r>
            <a:endParaRPr lang="ar-SA" b="1" dirty="0" smtClean="0"/>
          </a:p>
          <a:p>
            <a:pPr algn="just" rtl="1"/>
            <a:r>
              <a:rPr lang="ar-SA" b="1" dirty="0" smtClean="0"/>
              <a:t>هو أَبِو قَتَادَةَ " رَضِيَ اللَّهُ عَنْهُ ، اسْمُهُ فِي أَكْثَرِ الْأَقْوَالِ " الْحَارِثُ بْنُ رِبْعِيٍّ "  الْأَنْصَارِيُّ ؛ فَارِسُ رَسُولِ اللَّهِ صَلَّى اللَّهُ عَلَيْهِ وَسَلَّمَ ، شَهِدَ أُحُدًا وَمَا بَعْدَهَا ؛ وَكَانَتْ وَفَاتُهُ سَنَةَ أَرْبَعٍ وَخَمْسِينَ بِالْمَدِينَةِ ، وَقِيلَ : مَاتَ بِالْكُوفَةِ فِي خِلَافَةِ أَمِيرِ الْمُؤْمِنِينَ " عَلِيٍّ رضي الله عنه وَشَهِدَ مَعَهُ حُرُوبَهُ كُلَّهَا .</a:t>
            </a:r>
            <a:endParaRPr lang="en-US" b="1" dirty="0" smtClean="0"/>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a:xfrm>
            <a:off x="533400" y="1600200"/>
            <a:ext cx="8915400" cy="4525963"/>
          </a:xfrm>
        </p:spPr>
        <p:txBody>
          <a:bodyPr/>
          <a:lstStyle/>
          <a:p>
            <a:pPr rtl="1"/>
            <a:r>
              <a:rPr lang="ar-SA" b="1" u="sng" dirty="0" smtClean="0"/>
              <a:t>سبب ورود الحديث:</a:t>
            </a:r>
            <a:endParaRPr lang="ar-SA" b="1" dirty="0" smtClean="0"/>
          </a:p>
          <a:p>
            <a:pPr rtl="1"/>
            <a:r>
              <a:rPr lang="ar-SA" b="1" dirty="0" smtClean="0"/>
              <a:t>وَالْحَدِيثُ لَهُ سَبَبٌ وَهُوَ : أَنَّ أَبَا قَتَادَةَ سُكِبَ لَهُ وَضُوءٌ ؛ فَجَاءَتْ هِرَّةٌ تَشْرَبُ مِنْهُ ، فَأَصْغَى لَهَا الْإِنَاءَ حَتَّى شَرِبَتْ ،فَقِيلَ لَهُ فِي ذَلِكَ فَقَالَ : قَالَ رَسُولُ اللَّهِ صَلَّى اللَّهُ عَلَيْهِ وَسَلَّمَ إنَّهَا لَيْسَتْ بِنَجَسٍ هِيَ مِنْ الطَّوَّافِينَ عَلَيْكُمْ .</a:t>
            </a:r>
            <a:endParaRPr lang="en-US" b="1"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u="sng" dirty="0" smtClean="0"/>
              <a:t>غريب الحديث:</a:t>
            </a:r>
            <a:endParaRPr lang="ar-SA" b="1" dirty="0" smtClean="0"/>
          </a:p>
          <a:p>
            <a:pPr rtl="1"/>
            <a:r>
              <a:rPr lang="ar-SA" b="1" dirty="0" smtClean="0"/>
              <a:t>الطوافين جمع طواف قَالَ ابْنُ الْأَثِيرِ : الطَّائِفُ ، الْخَادِمُ الَّذِي يَخْدُمُك بِرِفْقٍ وَعِنَايَةٍ ، وَالطَّوَّافُ : فَعَّالٌ مِنْهُ ،شَبَّهَهَا بِالْخَادِمِ الَّذِي يَطُوفُ عَلَى مَوْلَاهُ وَيَدُورُ حَوْلَهُ ، أَخْذًا مِنْ قَوْله تَعَالَى : { طَوَّافُونَ عَلَيْكُمْ } وَفِي رِوَايَةِ مَالِكٍ وَأَحْمَدَ وَابْنِ حِبَّانَ وَالْحَاكِمِ وَغَيْرِهِمْ زِيَادَةُ لَفْظِ : [ وَالطَّوَّافَاتِ ] جَمَعَ الْأَوَّلَ مُذَكَّرًا سَالِمًا نَظَرًا إلَى ذُكُورِ الْهِرِّ ، وَالثَّانِي مُؤَنَّثًا سَالِمًا نَظَرًا إلَى إنَاثِهَا .</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b="1" u="sng" dirty="0" smtClean="0"/>
              <a:t>الأحكام الفقهية المستفادة من الحديث:</a:t>
            </a:r>
            <a:endParaRPr lang="ar-SA" b="1" dirty="0" smtClean="0"/>
          </a:p>
          <a:p>
            <a:pPr algn="just" rtl="1"/>
            <a:r>
              <a:rPr lang="ar-SA" b="1" dirty="0" smtClean="0"/>
              <a:t>وَالْحَدِيثُ دَلِيلٌ عَلَى طَهَارَةِ الْهِرَّةِ وَسُؤْرِهَا وَإِنْ بَاشَرَتْ نَجَسًا .وَأَنَّهُ لَا تَقْيِيدَ لِطَهَارَةِ فَمِهَا بِزَمَانٍ ،وَقِيلَ : لَا يَطْهُرُ فَمُهَا إلَّا بِمُضِيِّ زَمَانٍ مِنْ لَيْلَةٍ أَوْ يَوْمٍ ، أَوْ سَاعَةٍ ، أَوْ شُرْبِهَا الْمَاءَ ، أَوْ غَيْبَتِهَا ، حَتَّى يَحْصُلَ ظَنٌّ بِذَلِكَ ، أَوْ بِزَوَالِ عَيْنِ النَّجَاسَةِ مِنْ فَمِهَا ؛ وَهَذَا الْأَخِيرُ أَوْضَحُ الْأَقْوَالِ ؛ لِأَنَّهُ مَعَ بَقَاءِ عَيْنِ النَّجَاسَةِ فِي فَمِهَا ، فَالْحُكْمُ بِالنَّجَاسَةِ لِتِلْكَ الْعَيْنِ لَا لِفَمِهَا ، فَإِنْ زَالَتْ الْعَيْنُ فَقَدْ حَكَمَ الشَّارِعُ بِأَنَّهَا لَيْسَتْ بِنَجَسٍ .</a:t>
            </a:r>
            <a:endParaRPr lang="en-US" b="1"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الإعجاز العلمي في طهارة سؤر الهرة </a:t>
            </a:r>
            <a:endParaRPr lang="ar-SA" dirty="0"/>
          </a:p>
        </p:txBody>
      </p:sp>
      <p:sp>
        <p:nvSpPr>
          <p:cNvPr id="3" name="عنصر نائب للمحتوى 2"/>
          <p:cNvSpPr>
            <a:spLocks noGrp="1"/>
          </p:cNvSpPr>
          <p:nvPr>
            <p:ph idx="1"/>
          </p:nvPr>
        </p:nvSpPr>
        <p:spPr/>
        <p:txBody>
          <a:bodyPr/>
          <a:lstStyle/>
          <a:p>
            <a:pPr algn="just" rtl="1"/>
            <a:r>
              <a:rPr lang="ar-SA" sz="2800" b="1" dirty="0" smtClean="0"/>
              <a:t>أكدت الأبحاث العلمية التي قام بها الأطباء في المختبرات المختصة بالجراثيم أن الهر جسده نظيف بالكامل وأن الله تعالى زود هذا القط بغدد تحمي جلده من الجراثيم وبلسان فيه تنوءات تساعد على تنظيف الجسد ويصل إلى كل الأماكن لوحده حتى قمة الرأس ينظفه بظهر كفه وأن لعابه فيه مادة مطهرة ومعقمة سماها بعضهم </a:t>
            </a:r>
            <a:r>
              <a:rPr lang="ar-SA" sz="2800" b="1" dirty="0" err="1" smtClean="0"/>
              <a:t>بالليزوزيم</a:t>
            </a:r>
            <a:r>
              <a:rPr lang="ar-SA" sz="2800" b="1" dirty="0" smtClean="0"/>
              <a:t>. </a:t>
            </a:r>
            <a:endParaRPr lang="ar-SA" sz="28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الحديث الرابع:نجاسة بول الإنسان</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dirty="0" smtClean="0"/>
              <a:t>10</a:t>
            </a:r>
            <a:r>
              <a:rPr lang="ar-SA" b="1" dirty="0" smtClean="0"/>
              <a:t> - وَعَنْ أَنَسِ بْنِ مَالِكٍ رَضِيَ اللَّهُ عَنْهُ ، قَالَ : { جَاءَ أَعْرَابِيٌّ فَبَالَ فِي طَائِفَةِ الْمَسْجِدِ ، فَزَجَرَهُ النَّاسُ ، فَنَهَاهُمْ النَّبِيُّ صَلَّى اللَّهُ عَلَيْهِ وَسَلَّمَ ، فَلَمَّا قَضَى بَوْلَهُ أَمَرَ النَّبِيُّ صَلَّى اللَّهُ عَلَيْهِ وَسَلَّمَ بِذَنُوبٍ مِنْ مَاءٍ ؛ </a:t>
            </a:r>
            <a:r>
              <a:rPr lang="ar-SA" b="1" dirty="0" err="1" smtClean="0"/>
              <a:t>فَأُهْرِيقَ</a:t>
            </a:r>
            <a:r>
              <a:rPr lang="ar-SA" b="1" dirty="0" smtClean="0"/>
              <a:t> عَلَيْهِ } </a:t>
            </a:r>
            <a:r>
              <a:rPr lang="ar-SA" sz="2000" b="1" dirty="0" smtClean="0"/>
              <a:t>سبل السلام – كتاب الطهارة (ج 1 / ص47- 48).</a:t>
            </a:r>
            <a:endParaRPr lang="en-US" sz="2000" b="1" dirty="0" smtClean="0"/>
          </a:p>
          <a:p>
            <a:pPr rtl="1"/>
            <a:r>
              <a:rPr lang="ar-SA" b="1" u="sng" dirty="0" smtClean="0"/>
              <a:t>درجة الحديث</a:t>
            </a:r>
            <a:r>
              <a:rPr lang="ar-SA" b="1" dirty="0" smtClean="0"/>
              <a:t> : حديث صحيح مُتَّفَقٌ عَلَيْهِ . </a:t>
            </a:r>
            <a:endParaRPr lang="en-US" b="1"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just" rtl="1"/>
            <a:r>
              <a:rPr lang="ar-SA" sz="2800" b="1" u="sng" dirty="0" smtClean="0"/>
              <a:t>ترجمة الراوي :</a:t>
            </a:r>
            <a:endParaRPr lang="ar-SA" sz="2800" b="1" dirty="0" smtClean="0"/>
          </a:p>
          <a:p>
            <a:pPr algn="just" rtl="1"/>
            <a:r>
              <a:rPr lang="ar-SA" sz="2800" b="1" dirty="0" smtClean="0"/>
              <a:t>هو أَنَسِ بْنِ مَالِكٍ رَضِيَ اللَّهُ عَنْهُ : أَبُو حَمْزَةَ،الْأَنْصَارِيُّ،</a:t>
            </a:r>
            <a:r>
              <a:rPr lang="ar-SA" sz="2800" b="1" dirty="0" err="1" smtClean="0"/>
              <a:t>النَّجَّارِيُّ</a:t>
            </a:r>
            <a:r>
              <a:rPr lang="ar-SA" sz="2800" b="1" dirty="0" smtClean="0"/>
              <a:t> ، </a:t>
            </a:r>
            <a:r>
              <a:rPr lang="ar-SA" sz="2800" b="1" dirty="0" err="1" smtClean="0"/>
              <a:t>الْخَزْرَجِيُّ</a:t>
            </a:r>
            <a:r>
              <a:rPr lang="ar-SA" sz="2800" b="1" dirty="0" smtClean="0"/>
              <a:t> ، خَدَمَ رَسُولَ اللَّهِ صَلَّى اللَّهُ عَلَيْهِ وَسَلَّمَ مُنْذُ قَدِمَ الْمَدِينَةَ إلَى وَفَاتِهِ صَلَّى اللَّهُ عَلَيْهِ وَسَلَّمَ ، وَقَدِمَ صَلَّى اللَّهُ عَلَيْهِ وَسَلَّم الْمَدِينَةَ وَهُوَ ابْنُ عَشْرِ سِنِينَ ، أَوْ ثَمَانٍ ، أَوْ تِسْعٍ ،سَكَنَ الْبَصْرَةَ فِي خِلَافَةِ " عُمَرَ " ، لِيُفَقِّهَ النَّاسَ ، وَطَالَ عُمْرُهُ إلَى مِائَةٍ وَثَلَاثِ سِنِينَ ، وَقِيلَ أَقَلُّ مِنْ ذَلِكَ .قَالَ ابْنُ عَبْدِ الْبَرِّ : أَصَحُّ مَا قِيلَ تِسْعٌ وَتِسْعُونَ سَنَةً ؛ وَهُوَ آخِرُ مَنْ مَاتَ بِالْبَصْرَةِ مِنْ الصَّحَابَةِ سَنَةَ إحْدَى أَوْ اثْنَتَيْنِ أَوْ ثَلَاثٍ وَتِسْعِينَ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b="1" u="sng" dirty="0" smtClean="0"/>
              <a:t>غريب الحديث:</a:t>
            </a:r>
            <a:endParaRPr lang="ar-SA" sz="2800" b="1" dirty="0" smtClean="0"/>
          </a:p>
          <a:p>
            <a:pPr rtl="1"/>
            <a:r>
              <a:rPr lang="ar-SA" sz="2800" b="1" dirty="0" smtClean="0"/>
              <a:t>طَائِفَةِ الْمَسْجِدِ  أَيْ فِي نَاحِيَتِهِ ، وَالطَّائِفَةُ : الْقِطْعَةُ مِنْ الشَّيْءِ .</a:t>
            </a:r>
            <a:endParaRPr lang="en-US" sz="2800" b="1" dirty="0" smtClean="0"/>
          </a:p>
          <a:p>
            <a:pPr algn="just" rtl="1"/>
            <a:r>
              <a:rPr lang="ar-SA" sz="2800" b="1" dirty="0" smtClean="0"/>
              <a:t>فَزَجَرَهُ النَّاسُ بِالزَّايِ فَجِيمٍ فَرَاءٍ أَيْ : نَهَرُوهُ. </a:t>
            </a:r>
            <a:endParaRPr lang="en-US" sz="2800" b="1" dirty="0" smtClean="0"/>
          </a:p>
          <a:p>
            <a:pPr algn="just" rtl="1"/>
            <a:r>
              <a:rPr lang="ar-SA" sz="2800" b="1" dirty="0" smtClean="0"/>
              <a:t> الذنُوبٍ بِفَتْحِ الذَّالِ هِيَ الدَّلْوُ الْمَلْآنُ مَاءً ،وَفِي رِوَايَةٍ سَجْلًا بِفَتْحِ السِّينِ الْمُهْمَلَةِ وَسُكُونِ الْجِيمِ ، وَهُوَ بِمَعْنَى الذَّنُوبِ. </a:t>
            </a:r>
            <a:endParaRPr lang="en-US" sz="2800" b="1" dirty="0" smtClean="0"/>
          </a:p>
          <a:p>
            <a:pPr algn="just" rtl="1"/>
            <a:r>
              <a:rPr lang="ar-SA" sz="2800" b="1" dirty="0" smtClean="0"/>
              <a:t> </a:t>
            </a:r>
            <a:r>
              <a:rPr lang="ar-SA" sz="2800" b="1" dirty="0" err="1" smtClean="0"/>
              <a:t>فَأُهْرِيقَ</a:t>
            </a:r>
            <a:r>
              <a:rPr lang="ar-SA" sz="2800" b="1" dirty="0" smtClean="0"/>
              <a:t> : فَأُرِيقَ عَلَيْهِ ،أي صب عليه الماء.</a:t>
            </a:r>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sz="2800" b="1" u="sng" dirty="0" smtClean="0"/>
              <a:t>الأحكام الفقهية المستفادة من الحديث:</a:t>
            </a:r>
            <a:endParaRPr lang="ar-SA" sz="2800" b="1" dirty="0" smtClean="0"/>
          </a:p>
          <a:p>
            <a:pPr algn="just" rtl="1"/>
            <a:r>
              <a:rPr lang="ar-SA" sz="2800" b="1" dirty="0" smtClean="0"/>
              <a:t>وَالْحَدِيثُ فِيهِ دَلَالَةٌ عَلَى نَجَاسَةِ بَوْلِ الْآدَمِيِّ ، وَهُوَ إجْمَاعٌ ، وَعَلَى أَنَّ الْأَرْضَ إذَا تَنَجَّسَتْ طَهُرَتْ بِالْمَاءِ كَسَائِرِ </a:t>
            </a:r>
            <a:r>
              <a:rPr lang="ar-SA" sz="2800" b="1" dirty="0" err="1" smtClean="0"/>
              <a:t>الْمُتَنَجِّسَاتِ</a:t>
            </a:r>
            <a:r>
              <a:rPr lang="ar-SA" sz="2800" b="1" dirty="0" smtClean="0"/>
              <a:t>،وَهَلْ يُجْزِئُ فِي طَهَارَتِهَا غَيْرُ الْمَاءِ؟ قِيلَ: تُطَهِّرُهَا الشَّمْسُ وَالرِّيحُ،فَإِنَّ تَأْثِيرَهُمَا فِي إزَالَةِ النَّجَاسَةِ أَعْظَمُ إزَالَةً مِنْ الْمَاءِ،َلِحَدِيثِ [ زَكَاةُ الْأَرْضِ يُبْسُهَا ] ذَكَرَهُ ابْنُ أَبِي شَيْبَةَ .</a:t>
            </a:r>
            <a:endParaRPr lang="en-US" sz="2800" b="1" dirty="0" smtClean="0"/>
          </a:p>
          <a:p>
            <a:pPr algn="just" rtl="1"/>
            <a:r>
              <a:rPr lang="ar-SA" sz="2800" b="1" dirty="0" smtClean="0"/>
              <a:t>وَأُجِيبَ بِأَنَّهُ ذَكَرَهُ مَوْقُوفًا ، وَلَيْسَ فِي كَلَامِهِ صَلَّى اللَّهُ عَلَيْهِ وَسَلَّمَ كَمَا ذَكَرَ عَبْدُ الرَّزَّاقِ حَدِيثَ أَبِي </a:t>
            </a:r>
            <a:r>
              <a:rPr lang="ar-SA" sz="2800" b="1" dirty="0" err="1" smtClean="0"/>
              <a:t>قِلَابَةَ</a:t>
            </a:r>
            <a:r>
              <a:rPr lang="ar-SA" sz="2800" b="1" dirty="0" smtClean="0"/>
              <a:t> مَوْقُوفًا عَلَيْهِ بِلَفْظِ : </a:t>
            </a:r>
            <a:r>
              <a:rPr lang="ar-SA" sz="2800" b="1" dirty="0" err="1" smtClean="0"/>
              <a:t>جُفُوفُ</a:t>
            </a:r>
            <a:r>
              <a:rPr lang="ar-SA" sz="2800" b="1" dirty="0" smtClean="0"/>
              <a:t> الْأَرْضِ طَهُورُهَا فَلَا تَقُومُ </a:t>
            </a:r>
            <a:r>
              <a:rPr lang="ar-SA" sz="2800" b="1" dirty="0" err="1" smtClean="0"/>
              <a:t>بِهِمَا</a:t>
            </a:r>
            <a:r>
              <a:rPr lang="ar-SA" sz="2800" b="1" dirty="0" smtClean="0"/>
              <a:t> حُجَّةٌ ،وَالْحَدِيثُ ظَاهِرٌ فِي أَنَّ صَبَّ الْمَاءِ يُطَهِّرُ الْأَرْضَ ، رَخْوَةً كَانَتْ أَوْ صُلْبَةً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endParaRPr lang="ar-SA" dirty="0"/>
          </a:p>
        </p:txBody>
      </p:sp>
      <p:sp>
        <p:nvSpPr>
          <p:cNvPr id="3" name="عنصر نائب للمحتوى 2"/>
          <p:cNvSpPr>
            <a:spLocks noGrp="1"/>
          </p:cNvSpPr>
          <p:nvPr>
            <p:ph idx="1"/>
          </p:nvPr>
        </p:nvSpPr>
        <p:spPr>
          <a:xfrm>
            <a:off x="533400" y="1600200"/>
            <a:ext cx="8915400" cy="4525963"/>
          </a:xfrm>
        </p:spPr>
        <p:txBody>
          <a:bodyPr/>
          <a:lstStyle/>
          <a:p>
            <a:pPr algn="just" rtl="1"/>
            <a:r>
              <a:rPr lang="ar-SA" sz="2800" b="1" u="sng" dirty="0" smtClean="0"/>
              <a:t>فوائد من الحديث:</a:t>
            </a:r>
            <a:endParaRPr lang="ar-SA" sz="2800" b="1" dirty="0" smtClean="0"/>
          </a:p>
          <a:p>
            <a:pPr algn="just" rtl="1"/>
            <a:r>
              <a:rPr lang="ar-SA" sz="2800" b="1" dirty="0" smtClean="0"/>
              <a:t>وَفِي الْحَدِيثِ فَوَائِدُ </a:t>
            </a:r>
            <a:r>
              <a:rPr lang="ar-SA" sz="2800" b="1" dirty="0" smtClean="0">
                <a:solidFill>
                  <a:srgbClr val="FF0000"/>
                </a:solidFill>
              </a:rPr>
              <a:t>مِنْهَا</a:t>
            </a:r>
            <a:r>
              <a:rPr lang="ar-SA" sz="2800" b="1" dirty="0" smtClean="0"/>
              <a:t> : احْتِرَامُ الْمَسَاجِدِ { فَإِنَّهُ صَلَّى اللَّهُ عَلَيْهِ وَسَلَّمَ لَمَّا فَرَغَ الْأَعْرَابِيُّ مِنْ بَوْلِهِ دَعَاهُ ثُمَّ قَالَ لَهُ : إنَّ هَذِهِ الْمَسَاجِدَ لَا تَصْلُحُ لِشَيْءٍ مِنْ هَذَا الْبَوْلِ وَلَا الْقَذَرِ إنَّمَا هِيَ لِذِكْرِ اللَّهِ عَزَّ وَجَلَّ وَقِرَاءَةِ الْقُرْآنِ } وَلِأَنَّ الصَّحَابَةَ لَمَّا تَبَادَرُوا إلَى الْإِنْكَارِ أَقَرَّهُمْ صَلَّى اللَّهُ عَلَيْهِ وَسَلَّمَ ، وَإِنَّمَا أَمَرَهُمْ بِالرِّفْقِ ، </a:t>
            </a:r>
            <a:r>
              <a:rPr lang="ar-SA" sz="2800" b="1" dirty="0" smtClean="0">
                <a:solidFill>
                  <a:srgbClr val="FF0000"/>
                </a:solidFill>
              </a:rPr>
              <a:t>وَمِنْهَا </a:t>
            </a:r>
            <a:r>
              <a:rPr lang="ar-SA" sz="2800" b="1" dirty="0" smtClean="0"/>
              <a:t>: الرِّفْقُ بِالْجَاهِلِ ، وَعَدَمُ التَّعْنِيفِ </a:t>
            </a:r>
            <a:r>
              <a:rPr lang="ar-SA" dirty="0" smtClean="0"/>
              <a: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800" b="1" dirty="0" smtClean="0">
                <a:solidFill>
                  <a:srgbClr val="FF0000"/>
                </a:solidFill>
              </a:rPr>
              <a:t>وَمِنْهَا </a:t>
            </a:r>
            <a:r>
              <a:rPr lang="ar-SA" sz="2800" b="1" dirty="0" smtClean="0"/>
              <a:t>: حُسْنُ خُلُقِهِ صَلَّى اللَّهُ عَلَيْهِ وَسَلَّمَ ، وَلُطْفِهِ بِالْمُتَعَلِّمِ ؛ </a:t>
            </a:r>
            <a:r>
              <a:rPr lang="ar-SA" sz="2800" b="1" dirty="0" smtClean="0">
                <a:solidFill>
                  <a:srgbClr val="FF0000"/>
                </a:solidFill>
              </a:rPr>
              <a:t>وَمِنْهَا </a:t>
            </a:r>
            <a:r>
              <a:rPr lang="ar-SA" sz="2800" b="1" dirty="0" smtClean="0"/>
              <a:t>: أَنَّ الْإِبْعَادَ عِنْدَ قَضَاءِ الْحَاجَةِ إنَّمَا هُوَ لِمَنْ يُرِيدُ الْغَائِطَ لَا الْبَوْلَ ، فَإِنَّهُ كَانَ عُرْفُ الْعَرَبِ عَدَمَ ذَلِكَ ، وَأَقَرَّهُ الشَّارِعُ ، { وَقَدْ بَالَ صَلَّى اللَّهُ عَلَيْهِ وَسَلَّمَ ، وَجَعَلَ رَجُلًا عِنْدَ عَقِبِهِ يَسْتُرُهُ } ،</a:t>
            </a:r>
            <a:r>
              <a:rPr lang="ar-SA" sz="2800" b="1" dirty="0" smtClean="0">
                <a:solidFill>
                  <a:srgbClr val="FF0000"/>
                </a:solidFill>
              </a:rPr>
              <a:t>وَمِنْهَا</a:t>
            </a:r>
            <a:r>
              <a:rPr lang="ar-SA" sz="2800" b="1" dirty="0" smtClean="0"/>
              <a:t> : دَفْعُ أَعْظَمِ الْمَضَرَّتَيْنِ بِأَخَفِّهِمَا ؛ لِأَنَّهُ لَوْ قُطِعَ عَلَيْهِ بَوْلُهُ لَأَضَرَّ </a:t>
            </a:r>
            <a:r>
              <a:rPr lang="ar-SA" sz="2800" b="1" dirty="0" err="1" smtClean="0"/>
              <a:t>بِهِ</a:t>
            </a:r>
            <a:r>
              <a:rPr lang="ar-SA" sz="2800" b="1" dirty="0" smtClean="0"/>
              <a:t> ؛ وَكَانَ يَحْصُلُ مِنْ تَقْوِيمِهِ مِنْ مَحَلِّهِ مَعَ مَا قَدْ حَصَلَ مِنْ تَنْجِيسِ الْمَسْجِدِ تَنْجِيسُ بَدَنِهِ ، وَثِيَابِهِ ، وَمَوَاضِعُ مِنْ الْمَسْجِدِ غَيْرُ الَّذِي قَدْ وَقَعَ فِيهِ الْبَوْلُ أَوَّلًا .</a:t>
            </a:r>
            <a:endParaRPr lang="en-US" sz="2800" b="1" dirty="0" smtClean="0"/>
          </a:p>
          <a:p>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3206</TotalTime>
  <Words>2128</Words>
  <Application>Microsoft Office PowerPoint</Application>
  <PresentationFormat>A4 Paper (210x297 mm)‎</PresentationFormat>
  <Paragraphs>89</Paragraphs>
  <Slides>28</Slides>
  <Notes>0</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Office Theme</vt:lpstr>
      <vt:lpstr>الشريحة 1</vt:lpstr>
      <vt:lpstr>المحاضرة الثانية شرح أحاديث الأحكام المختارة من كتاب الطهارة </vt:lpstr>
      <vt:lpstr>تعريف عام بكتب الأحكام</vt:lpstr>
      <vt:lpstr>الحديث الأول:طهارة ماء البحر. </vt:lpstr>
      <vt:lpstr>الشريحة 5</vt:lpstr>
      <vt:lpstr> </vt:lpstr>
      <vt:lpstr>الشريحة 7</vt:lpstr>
      <vt:lpstr> </vt:lpstr>
      <vt:lpstr> </vt:lpstr>
      <vt:lpstr>الحديث الثاني:تطهير الإناء من ولوغ الكلب </vt:lpstr>
      <vt:lpstr> </vt:lpstr>
      <vt:lpstr>الشريحة 12</vt:lpstr>
      <vt:lpstr>الشريحة 13</vt:lpstr>
      <vt:lpstr>الشريحة 14</vt:lpstr>
      <vt:lpstr>الإعجاز العلمي في غسل الإناء إذا ولغ فيه الكلب</vt:lpstr>
      <vt:lpstr>الحديث الثالث:طهارة الهرة وسؤرها </vt:lpstr>
      <vt:lpstr> </vt:lpstr>
      <vt:lpstr> </vt:lpstr>
      <vt:lpstr> </vt:lpstr>
      <vt:lpstr> </vt:lpstr>
      <vt:lpstr>الإعجاز العلمي في طهارة سؤر الهرة </vt:lpstr>
      <vt:lpstr>الحديث الرابع:نجاسة بول الإنسان </vt:lpstr>
      <vt:lpstr> </vt:lpstr>
      <vt:lpstr> </vt:lpstr>
      <vt:lpstr>الشريحة 25</vt:lpstr>
      <vt:lpstr> </vt:lpstr>
      <vt:lpstr>الشريحة 27</vt:lpstr>
      <vt:lpstr>الشريحة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359</cp:revision>
  <dcterms:created xsi:type="dcterms:W3CDTF">2009-10-14T19:14:34Z</dcterms:created>
  <dcterms:modified xsi:type="dcterms:W3CDTF">2011-09-27T11:28:25Z</dcterms:modified>
</cp:coreProperties>
</file>