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32" r:id="rId2"/>
    <p:sldId id="257" r:id="rId3"/>
    <p:sldId id="301" r:id="rId4"/>
    <p:sldId id="314"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5" r:id="rId18"/>
    <p:sldId id="316" r:id="rId19"/>
    <p:sldId id="317" r:id="rId20"/>
    <p:sldId id="318" r:id="rId21"/>
    <p:sldId id="319" r:id="rId22"/>
    <p:sldId id="320" r:id="rId23"/>
    <p:sldId id="321" r:id="rId24"/>
    <p:sldId id="325" r:id="rId25"/>
    <p:sldId id="323" r:id="rId26"/>
    <p:sldId id="324" r:id="rId27"/>
    <p:sldId id="326" r:id="rId28"/>
    <p:sldId id="327" r:id="rId29"/>
    <p:sldId id="328" r:id="rId30"/>
    <p:sldId id="329" r:id="rId31"/>
    <p:sldId id="330" r:id="rId32"/>
    <p:sldId id="331" r:id="rId33"/>
    <p:sldId id="266" r:id="rId3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93" d="100"/>
          <a:sy n="93" d="100"/>
        </p:scale>
        <p:origin x="444" y="60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10/18/2011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الحديث ( 1 )</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FF0000"/>
                </a:solidFill>
                <a:latin typeface="ae_AlMateen" pitchFamily="2" charset="-78"/>
                <a:cs typeface="ae_AlMateen" pitchFamily="2" charset="-78"/>
              </a:rPr>
              <a:t>المحاضرة الثامنة</a:t>
            </a:r>
            <a:br>
              <a:rPr lang="ar-SA" spc="-150" dirty="0" smtClean="0">
                <a:solidFill>
                  <a:srgbClr val="FF0000"/>
                </a:solidFill>
                <a:latin typeface="ae_AlMateen" pitchFamily="2" charset="-78"/>
                <a:cs typeface="ae_AlMateen" pitchFamily="2" charset="-78"/>
              </a:rPr>
            </a:br>
            <a:r>
              <a:rPr lang="ar-SA" sz="3600" spc="-150" dirty="0" smtClean="0">
                <a:solidFill>
                  <a:srgbClr val="FF0000"/>
                </a:solidFill>
                <a:latin typeface="ae_AlMateen" pitchFamily="2" charset="-78"/>
                <a:cs typeface="ae_AlMateen" pitchFamily="2" charset="-78"/>
              </a:rPr>
              <a:t>شرح أحاديث مختارة من كتاب الصلاة</a:t>
            </a:r>
            <a:endParaRPr lang="en-US" sz="3600"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u="sng" dirty="0" smtClean="0">
                <a:solidFill>
                  <a:srgbClr val="FF0000"/>
                </a:solidFill>
              </a:rPr>
              <a:t>الحديث الأول:ماذا يصنع من لم يحسن شيئاً من القرآن.</a:t>
            </a:r>
            <a:r>
              <a:rPr lang="en-US" dirty="0" smtClean="0">
                <a:solidFill>
                  <a:srgbClr val="FF0000"/>
                </a:solidFill>
              </a:rPr>
              <a:t/>
            </a:r>
            <a:br>
              <a:rPr lang="en-US" dirty="0" smtClean="0">
                <a:solidFill>
                  <a:srgbClr val="FF0000"/>
                </a:solidFill>
              </a:rPr>
            </a:br>
            <a:endParaRPr lang="en-US" dirty="0"/>
          </a:p>
        </p:txBody>
      </p:sp>
      <p:sp>
        <p:nvSpPr>
          <p:cNvPr id="3" name="عنصر نائب للمحتوى 2"/>
          <p:cNvSpPr>
            <a:spLocks noGrp="1"/>
          </p:cNvSpPr>
          <p:nvPr>
            <p:ph idx="1"/>
          </p:nvPr>
        </p:nvSpPr>
        <p:spPr/>
        <p:txBody>
          <a:bodyPr/>
          <a:lstStyle/>
          <a:p>
            <a:pPr algn="just" rtl="1"/>
            <a:r>
              <a:rPr lang="ar-SA" b="1" dirty="0" smtClean="0"/>
              <a:t>عنْ عَبْدِ الله بنِ أبي أَوْفَى رضي الله عنهُ قالَ : جاءَ رَجلٌ إلى النبيِّ صَلّى الله عَلَيْهِ وَسَلّم فَقَالَ : إني لا أسْتطيعُ أنْ آخذَ منَ القُرانِ شيئاً فعَلّمني ما يُجزئُني عنه . فقال : قُل : سُبحان الله والحمدُ لله ولا إلهَ إلا الله والله أكبرُ ولا حوْل ولا قوةَ إلا بالله العلي العظيم "  </a:t>
            </a:r>
            <a:r>
              <a:rPr lang="ar-SA" sz="1800" b="1" dirty="0" smtClean="0"/>
              <a:t>سبل السلام -الصلاة (ج 1 / </a:t>
            </a:r>
            <a:r>
              <a:rPr lang="ar-SA" sz="1800" b="1" dirty="0" err="1" smtClean="0"/>
              <a:t>ص</a:t>
            </a:r>
            <a:r>
              <a:rPr lang="ar-SA" sz="1800" b="1" dirty="0" smtClean="0"/>
              <a:t> 37)</a:t>
            </a:r>
            <a:endParaRPr lang="en-US" sz="1800" b="1"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u="sng" dirty="0" smtClean="0">
                <a:solidFill>
                  <a:srgbClr val="FF0000"/>
                </a:solidFill>
              </a:rPr>
              <a:t>درجة الحديث:</a:t>
            </a:r>
            <a:r>
              <a:rPr lang="ar-SA" dirty="0" smtClean="0">
                <a:solidFill>
                  <a:srgbClr val="FF0000"/>
                </a:solidFill>
              </a:rPr>
              <a:t> </a:t>
            </a:r>
            <a:r>
              <a:rPr lang="ar-SA" b="1" dirty="0" smtClean="0"/>
              <a:t>حديث صحيح رواهُ أحْمدُ وأبو داود والنسائي . وصحّحهُ ابنُ حِبّان </a:t>
            </a:r>
            <a:r>
              <a:rPr lang="ar-SA" b="1" dirty="0" err="1" smtClean="0"/>
              <a:t>والدارقطني</a:t>
            </a:r>
            <a:r>
              <a:rPr lang="ar-SA" b="1" dirty="0" smtClean="0"/>
              <a:t> والحاكم. وتمامه في سنن أبي داود : " قال الرجل : يا رسول الله هذا لله فما لي ؟ قال : قل : اللهم ارحمني وارزقني وعافني وأهدني فلما قام قال هكذا بيديه فقال رسول الله صَلّى الله عَلَيْهِ وَسَلّم : أما هذا فقد ملأ يديه من الخير" انتهى . إلا أنه ليس في سنن أبي داود العلي العظيم.</a:t>
            </a:r>
            <a:endParaRPr lang="en-US" b="1"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533400" y="1600200"/>
            <a:ext cx="8915400" cy="4525963"/>
          </a:xfrm>
        </p:spPr>
        <p:txBody>
          <a:bodyPr/>
          <a:lstStyle/>
          <a:p>
            <a:pPr rtl="1"/>
            <a:r>
              <a:rPr lang="ar-SA" b="1" u="sng" dirty="0" smtClean="0">
                <a:solidFill>
                  <a:srgbClr val="FF0000"/>
                </a:solidFill>
              </a:rPr>
              <a:t>ترجمة الراوي: </a:t>
            </a:r>
            <a:endParaRPr lang="en-US" dirty="0" smtClean="0">
              <a:solidFill>
                <a:srgbClr val="FF0000"/>
              </a:solidFill>
            </a:endParaRPr>
          </a:p>
          <a:p>
            <a:pPr algn="just" rtl="1"/>
            <a:r>
              <a:rPr lang="ar-SA" dirty="0" smtClean="0"/>
              <a:t> </a:t>
            </a:r>
            <a:r>
              <a:rPr lang="ar-SA" b="1" dirty="0" smtClean="0"/>
              <a:t>عبد الله بن أبي أوفى هو أبو إبراهيم أو محمد أو معاوية واسم أبي أوفى </a:t>
            </a:r>
            <a:r>
              <a:rPr lang="ar-SA" b="1" dirty="0" err="1" smtClean="0"/>
              <a:t>علقمة</a:t>
            </a:r>
            <a:r>
              <a:rPr lang="ar-SA" b="1" dirty="0" smtClean="0"/>
              <a:t> بن قيس بن الحرث </a:t>
            </a:r>
            <a:r>
              <a:rPr lang="ar-SA" b="1" dirty="0" err="1" smtClean="0"/>
              <a:t>الأسلمي</a:t>
            </a:r>
            <a:r>
              <a:rPr lang="ar-SA" b="1" dirty="0" smtClean="0"/>
              <a:t> شهد الحديبية وخيبر وما بعدهما ولم يزل في المدينة حتى قبض صَلّى الله عَلَيْهِ وَسَلّم فتحول إلى الكوفة ومات بها وهو آخر من مات بالكوفة من الصحابة . </a:t>
            </a:r>
            <a:endParaRPr lang="en-US" b="1" dirty="0" smtClean="0"/>
          </a:p>
          <a:p>
            <a:pPr rt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57200" y="1600200"/>
            <a:ext cx="8915400" cy="4525963"/>
          </a:xfrm>
        </p:spPr>
        <p:txBody>
          <a:bodyPr/>
          <a:lstStyle/>
          <a:p>
            <a:pPr rtl="1"/>
            <a:r>
              <a:rPr lang="ar-SA" b="1" u="sng" dirty="0" smtClean="0">
                <a:solidFill>
                  <a:srgbClr val="FF0000"/>
                </a:solidFill>
              </a:rPr>
              <a:t>الأحكام الفقهية المستفادة من الحديث:</a:t>
            </a:r>
            <a:endParaRPr lang="en-US" dirty="0" smtClean="0">
              <a:solidFill>
                <a:srgbClr val="FF0000"/>
              </a:solidFill>
            </a:endParaRPr>
          </a:p>
          <a:p>
            <a:pPr algn="just" rtl="1"/>
            <a:r>
              <a:rPr lang="ar-SA" dirty="0" smtClean="0"/>
              <a:t> </a:t>
            </a:r>
            <a:r>
              <a:rPr lang="ar-SA" b="1" dirty="0" smtClean="0"/>
              <a:t>الحديث دليل على أن هذه الأذكار قائمة مقام القراءة للفاتحة وغيرها لمن لا يحسن ذلك وظاهره : أنه لا يجب عليه تعلم القران ليقرأ </a:t>
            </a:r>
            <a:r>
              <a:rPr lang="ar-SA" b="1" dirty="0" err="1" smtClean="0"/>
              <a:t>به</a:t>
            </a:r>
            <a:r>
              <a:rPr lang="ar-SA" b="1" dirty="0" smtClean="0"/>
              <a:t> في الصلاة فإن معنى لا أستطيع : لا أحفظ الآن منه شيئاً فلم يأمره بحفظه وأمره بهذه الألفاظ مع أنه يمكنه حفظ الفاتحة كما يحفظ هذه الألفاظ.</a:t>
            </a:r>
            <a:endParaRPr lang="en-US" b="1"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الحديث الثاني:يتعوذ من أربع بعد التشهد</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just" rtl="1"/>
            <a:r>
              <a:rPr lang="ar-SA" b="1" dirty="0" smtClean="0"/>
              <a:t>عن أبي هريرة رضي الله عنه قال : قال رسول الله صَلّى الله عَلَيْهِ وَسَلّم : إذا تشهد أحدكم </a:t>
            </a:r>
            <a:r>
              <a:rPr lang="ar-SA" b="1" dirty="0" err="1" smtClean="0"/>
              <a:t>فليستعذ</a:t>
            </a:r>
            <a:r>
              <a:rPr lang="ar-SA" b="1" dirty="0" smtClean="0"/>
              <a:t> بالله من أربع يقول : اللهم إني أعوذُ بك من عذاب جهنم ومن عذاب القبر ومن فتنة </a:t>
            </a:r>
            <a:r>
              <a:rPr lang="ar-SA" b="1" dirty="0" err="1" smtClean="0"/>
              <a:t>المحيا</a:t>
            </a:r>
            <a:r>
              <a:rPr lang="ar-SA" b="1" dirty="0" smtClean="0"/>
              <a:t> والممات ومن فتنة المسيح الدجال) . </a:t>
            </a:r>
            <a:r>
              <a:rPr lang="ar-SA" sz="1800" b="1" dirty="0" smtClean="0"/>
              <a:t>سبل السلام -الصلاة (ج 1 / </a:t>
            </a:r>
            <a:r>
              <a:rPr lang="ar-SA" sz="1800" b="1" dirty="0" err="1" smtClean="0"/>
              <a:t>ص</a:t>
            </a:r>
            <a:r>
              <a:rPr lang="ar-SA" sz="1800" b="1" dirty="0" smtClean="0"/>
              <a:t> 38)</a:t>
            </a:r>
            <a:endParaRPr lang="en-US" sz="1800" b="1" dirty="0" smtClean="0"/>
          </a:p>
          <a:p>
            <a:pPr algn="just" rtl="1"/>
            <a:r>
              <a:rPr lang="ar-SA" b="1" u="sng" dirty="0" smtClean="0">
                <a:solidFill>
                  <a:srgbClr val="FF0000"/>
                </a:solidFill>
              </a:rPr>
              <a:t>درجة الحديث:</a:t>
            </a:r>
            <a:r>
              <a:rPr lang="ar-SA" b="1" dirty="0" smtClean="0">
                <a:solidFill>
                  <a:srgbClr val="FF0000"/>
                </a:solidFill>
              </a:rPr>
              <a:t> </a:t>
            </a:r>
            <a:r>
              <a:rPr lang="ar-SA" b="1" dirty="0" smtClean="0"/>
              <a:t>حديث صحيح متفق عليه . وفي رواية لمسلم : إذا فرَغَ أحدكُمْ من التشهد الأخير. </a:t>
            </a:r>
            <a:endParaRPr lang="en-US" b="1"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u="sng" dirty="0" smtClean="0">
                <a:solidFill>
                  <a:srgbClr val="FF0000"/>
                </a:solidFill>
              </a:rPr>
              <a:t>غريب الحديث: </a:t>
            </a:r>
            <a:endParaRPr lang="en-US" b="1" dirty="0" smtClean="0">
              <a:solidFill>
                <a:srgbClr val="FF0000"/>
              </a:solidFill>
            </a:endParaRPr>
          </a:p>
          <a:p>
            <a:pPr algn="just" rtl="1"/>
            <a:r>
              <a:rPr lang="ar-SA" b="1" dirty="0" smtClean="0"/>
              <a:t> فتنة </a:t>
            </a:r>
            <a:r>
              <a:rPr lang="ar-SA" b="1" dirty="0" err="1" smtClean="0"/>
              <a:t>المحيا</a:t>
            </a:r>
            <a:r>
              <a:rPr lang="ar-SA" b="1" dirty="0" smtClean="0"/>
              <a:t> : ما يعرض للإنسان مدة حياته من الافتتان بالدنيا والشهوات </a:t>
            </a:r>
            <a:r>
              <a:rPr lang="ar-SA" b="1" dirty="0" err="1" smtClean="0"/>
              <a:t>والجهالات</a:t>
            </a:r>
            <a:r>
              <a:rPr lang="ar-SA" b="1" dirty="0" smtClean="0"/>
              <a:t> . وأعظمها والعياذ بالله أمر الخاتمة عند الموت . وقيل : هي : الابتلاء مع عدم الصبر .</a:t>
            </a:r>
            <a:endParaRPr lang="en-US" b="1" dirty="0" smtClean="0"/>
          </a:p>
          <a:p>
            <a:pPr algn="just" rtl="1"/>
            <a:r>
              <a:rPr lang="ar-SA" b="1" dirty="0" smtClean="0"/>
              <a:t> فتنة الممات قيل : المراد بها الفتنة عند الموت أضيفت إليه لقربها منه ويجوز أن يراد بها فتنة القبر وقيل : أراد بها السؤال مع الحيرة وقد أخرج البخاري : " إنكم تفتنون في قبوركم مثل أو قريباً من فتنة الدجال. </a:t>
            </a:r>
            <a:endParaRPr lang="en-US" b="1"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dirty="0" smtClean="0"/>
              <a:t>فتنة المسيح الدجال " قال أهل اللغة : الفتنة : الامتحان والاختبار وقد يطلق على : القتل والإحراق والتهمة وغير ذلك والمسيح يطلق على الدجال وعلى عيسى ولكن إذا أريد </a:t>
            </a:r>
            <a:r>
              <a:rPr lang="ar-SA" b="1" dirty="0" err="1" smtClean="0"/>
              <a:t>به</a:t>
            </a:r>
            <a:r>
              <a:rPr lang="ar-SA" b="1" dirty="0" smtClean="0"/>
              <a:t> الدجال : قيد باسمه ،سمي المسيح لمسحه الأرض وقيل : لأنه ممسوح العين . وأما عيسى فقيل له : المسيح لأنه خرج من بطن أمه ممسوحاً بالدهن وقيل : لأن زكريا مسحه . وقيل : لأنه كان لا يمسح ذا عاهة إلا برأ . </a:t>
            </a:r>
            <a:endParaRPr lang="en-US" b="1" dirty="0" smtClean="0"/>
          </a:p>
          <a:p>
            <a:pPr rtl="1"/>
            <a:r>
              <a:rPr lang="ar-SA" dirty="0" smtClean="0"/>
              <a:t> </a:t>
            </a: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u="sng" dirty="0" smtClean="0">
                <a:solidFill>
                  <a:srgbClr val="FF0000"/>
                </a:solidFill>
              </a:rPr>
              <a:t>الأحكام الفقهية المستفادة من الحديث:</a:t>
            </a:r>
            <a:endParaRPr lang="en-US" dirty="0" smtClean="0">
              <a:solidFill>
                <a:srgbClr val="FF0000"/>
              </a:solidFill>
            </a:endParaRPr>
          </a:p>
          <a:p>
            <a:pPr marL="514350" lvl="0" indent="-514350" algn="just" rtl="1">
              <a:buFont typeface="+mj-lt"/>
              <a:buAutoNum type="arabicParenR"/>
            </a:pPr>
            <a:r>
              <a:rPr lang="ar-SA" b="1" dirty="0" smtClean="0"/>
              <a:t>الحديث : دليل على وجوب الاستعاذة مما ذكر وهو مذهب الظاهرية ويجب أيضاً في التشهد الأول عملاً منه بإطلاق اللفظ المتفق عليه وأمر </a:t>
            </a:r>
            <a:r>
              <a:rPr lang="ar-SA" b="1" dirty="0" err="1" smtClean="0"/>
              <a:t>طاوس</a:t>
            </a:r>
            <a:r>
              <a:rPr lang="ar-SA" b="1" dirty="0" smtClean="0"/>
              <a:t> ابنه بإعادة الصلاة لما لم </a:t>
            </a:r>
            <a:r>
              <a:rPr lang="ar-SA" b="1" dirty="0" err="1" smtClean="0"/>
              <a:t>يستعذ</a:t>
            </a:r>
            <a:r>
              <a:rPr lang="ar-SA" b="1" dirty="0" smtClean="0"/>
              <a:t> فيها فإنه يقول بالوجوب وبطلان صلاة من تركها والجمهور حملوه على الندب. </a:t>
            </a:r>
            <a:endParaRPr lang="en-US" b="1"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marL="514350" lvl="0" indent="-514350" algn="just" rtl="1">
              <a:buFont typeface="+mj-lt"/>
              <a:buAutoNum type="arabicParenR" startAt="2"/>
            </a:pPr>
            <a:r>
              <a:rPr lang="ar-SA" b="1" dirty="0" smtClean="0"/>
              <a:t>وفيه : دلالة على ثبوت عذاب القبر فقد كان يتعوذ منه النبي صلى الله عليه وسلم في دبر كل صلاة ،عن سعد بن أبي وقّاص رضي الله عنه أن رسول الله صَلّى الله عَلَيْهِ وَسَلّم كانَ يَتَعَوَّذُ </a:t>
            </a:r>
            <a:r>
              <a:rPr lang="ar-SA" b="1" dirty="0" err="1" smtClean="0"/>
              <a:t>بهنَّ</a:t>
            </a:r>
            <a:r>
              <a:rPr lang="ar-SA" b="1" dirty="0" smtClean="0"/>
              <a:t> دُبُر كلِّ صلاة : " اللهُمَّ إني أعوذُ بك من البخلِ وأعوذُ بك من الجبن وأعوذُ بك من أن أُرَدَّ إلى أَرْذَلِ العمر وأعوذُ بك من فِتْنَةِ الدنيا وأعوذُ بك من عذاب القبر " حديث صحيح رواه البخاري.</a:t>
            </a:r>
            <a:endParaRPr lang="en-US" b="1"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u="sng" dirty="0" smtClean="0">
                <a:solidFill>
                  <a:srgbClr val="FF0000"/>
                </a:solidFill>
              </a:rPr>
              <a:t>غريب الحديث:</a:t>
            </a:r>
            <a:r>
              <a:rPr lang="ar-SA" dirty="0" smtClean="0">
                <a:solidFill>
                  <a:srgbClr val="FF0000"/>
                </a:solidFill>
              </a:rPr>
              <a:t>  </a:t>
            </a:r>
            <a:r>
              <a:rPr lang="ar-SA" b="1" dirty="0" smtClean="0"/>
              <a:t>أعوذ بك أي : ألتجئُ إليك.</a:t>
            </a:r>
            <a:endParaRPr lang="en-US" b="1" dirty="0" smtClean="0"/>
          </a:p>
          <a:p>
            <a:pPr algn="just" rtl="1"/>
            <a:r>
              <a:rPr lang="ar-SA" b="1" dirty="0" smtClean="0"/>
              <a:t>دبر كل صلاة :يحتمل أنه قبل الخروج ويحتمل : أنه بعدها وهو أقرب . والمراد بالصلاة عند الإطلاق : المفروضة .</a:t>
            </a:r>
            <a:endParaRPr lang="en-US" b="1" dirty="0" smtClean="0"/>
          </a:p>
          <a:p>
            <a:pPr algn="just" rtl="1"/>
            <a:r>
              <a:rPr lang="ar-SA" b="1" dirty="0" smtClean="0"/>
              <a:t>البخل قد كثر في الأحاديث قيل : والمقصود منه : منع ما يجب بذله من المال شرعاً أو عادة.</a:t>
            </a:r>
          </a:p>
          <a:p>
            <a:pPr rtl="1"/>
            <a:r>
              <a:rPr lang="ar-SA" b="1" dirty="0" smtClean="0"/>
              <a:t>والجبن:هو المهابة للأشياء والتأخر عن فعلها لمن قام </a:t>
            </a:r>
            <a:r>
              <a:rPr lang="ar-SA" b="1" dirty="0" err="1" smtClean="0"/>
              <a:t>به</a:t>
            </a:r>
            <a:r>
              <a:rPr lang="ar-SA" b="1" dirty="0" smtClean="0"/>
              <a:t> والمتعوذ منه هو:التأخر عن الإقدام بالنفس إلى الجهاد الواجب والتأخر:عن الأمر بالمعروف والنهي عن المنكر ونحو ذلك .</a:t>
            </a:r>
            <a:endParaRPr lang="en-US" b="1" dirty="0" smtClean="0"/>
          </a:p>
          <a:p>
            <a:pPr algn="just" rtl="1"/>
            <a:endParaRPr lang="en-US" b="1"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dirty="0" smtClean="0"/>
              <a:t>وأما فتنة الدنيا فهي : الافتتان بشهواتها وزخارفها حتى تلهيه عن القيام بالواجبات التي خلق لها العبد وهي عبادة بارئه وخالقه وهو المراد من قوله تعالى : { وَاعْلَمُواْ أنما أَمْوَالُكُمْ وَأَوْلاَدُكُمْ فِتْنَةٌ وَأَنَّ اللَّهَ عِندَهُ أَجْرٌ عَظِيمٌ }.</a:t>
            </a:r>
            <a:endParaRPr lang="en-US" b="1" dirty="0" smtClean="0"/>
          </a:p>
          <a:p>
            <a:pPr rtl="1"/>
            <a:r>
              <a:rPr lang="ar-SA" b="1" u="sng" dirty="0" smtClean="0">
                <a:solidFill>
                  <a:srgbClr val="FF0000"/>
                </a:solidFill>
              </a:rPr>
              <a:t>الأحكام الفقهية المستفادة من الحديث:</a:t>
            </a:r>
            <a:endParaRPr lang="en-US" dirty="0" smtClean="0">
              <a:solidFill>
                <a:srgbClr val="FF0000"/>
              </a:solidFill>
            </a:endParaRPr>
          </a:p>
          <a:p>
            <a:pPr rtl="1"/>
            <a:r>
              <a:rPr lang="ar-SA" b="1" dirty="0" smtClean="0"/>
              <a:t>فيه دلالة على استحباب التعوذ في دبر كل صلاة من البخل والجبن والهرم وعذاب القبر وفتنة الدنيا.</a:t>
            </a:r>
            <a:endParaRPr lang="en-US" b="1" dirty="0" smtClean="0"/>
          </a:p>
          <a:p>
            <a:pPr rtl="1"/>
            <a:r>
              <a:rPr lang="ar-SA" dirty="0" smtClean="0"/>
              <a:t> </a:t>
            </a:r>
            <a:endParaRPr lang="en-US" dirty="0" smtClean="0"/>
          </a:p>
          <a:p>
            <a:pPr rt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الحديث الثالث:الترغيب في النوافل</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just" rtl="1"/>
            <a:r>
              <a:rPr lang="ar-SA" dirty="0" smtClean="0"/>
              <a:t>331</a:t>
            </a:r>
            <a:r>
              <a:rPr lang="ar-SA" b="1" dirty="0" smtClean="0"/>
              <a:t> - عَنْ رَبِيعَةَ بْنِ مَالِكٍ </a:t>
            </a:r>
            <a:r>
              <a:rPr lang="ar-SA" b="1" dirty="0" err="1" smtClean="0"/>
              <a:t>الْأَسْلَمِيِّ</a:t>
            </a:r>
            <a:r>
              <a:rPr lang="ar-SA" b="1" dirty="0" smtClean="0"/>
              <a:t> رَضِيَ اللَّهُ عَنْهُ قَالَ : قَالَ لِي النَّبِيُّ صَلَّى اللَّهُ عَلَيْهِ وَسَلَّمَ : سَلْ ، فَقُلْت : أَسْأَلُك مُرَافَقَتَك فِي الْجَنَّةِ ، فَقَالَ : أَوَ غَيْرَ ذَلِكَ فَقُلْت : هُوَ ذَاكَ ، قَالَ : فَأَعِنِّي عَلَى نَفْسِك بِكَثْرَةِ السُّجُودِ } </a:t>
            </a:r>
            <a:r>
              <a:rPr lang="ar-SA" sz="1800" b="1" dirty="0" smtClean="0"/>
              <a:t>سبل السلام -الصلاة (ج 2 / </a:t>
            </a:r>
            <a:r>
              <a:rPr lang="ar-SA" sz="1800" b="1" dirty="0" err="1" smtClean="0"/>
              <a:t>ص</a:t>
            </a:r>
            <a:r>
              <a:rPr lang="ar-SA" sz="1800" b="1" dirty="0" smtClean="0"/>
              <a:t> 240).</a:t>
            </a:r>
            <a:endParaRPr lang="en-US" sz="1800" b="1" dirty="0" smtClean="0"/>
          </a:p>
          <a:p>
            <a:pPr rtl="1"/>
            <a:r>
              <a:rPr lang="ar-SA" b="1" u="sng" dirty="0" smtClean="0">
                <a:solidFill>
                  <a:srgbClr val="FF0000"/>
                </a:solidFill>
              </a:rPr>
              <a:t>درجة الحديث:</a:t>
            </a:r>
            <a:r>
              <a:rPr lang="ar-SA" b="1" dirty="0" smtClean="0">
                <a:solidFill>
                  <a:srgbClr val="FF0000"/>
                </a:solidFill>
              </a:rPr>
              <a:t> </a:t>
            </a:r>
            <a:r>
              <a:rPr lang="ar-SA" b="1" dirty="0" smtClean="0"/>
              <a:t>حديث صحيح ،رَوَاهُ مُسْلِمٌ</a:t>
            </a:r>
            <a:endParaRPr lang="en-US" b="1"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u="sng" dirty="0" smtClean="0">
                <a:solidFill>
                  <a:srgbClr val="FF0000"/>
                </a:solidFill>
              </a:rPr>
              <a:t>ترجمة الراوي:</a:t>
            </a:r>
            <a:r>
              <a:rPr lang="ar-SA" b="1" dirty="0" smtClean="0">
                <a:solidFill>
                  <a:srgbClr val="FF0000"/>
                </a:solidFill>
              </a:rPr>
              <a:t> </a:t>
            </a:r>
            <a:endParaRPr lang="en-US" b="1" dirty="0" smtClean="0">
              <a:solidFill>
                <a:srgbClr val="FF0000"/>
              </a:solidFill>
            </a:endParaRPr>
          </a:p>
          <a:p>
            <a:pPr algn="just" rtl="1"/>
            <a:r>
              <a:rPr lang="ar-SA" b="1" dirty="0" smtClean="0"/>
              <a:t>َهو رَبِيعَةَ بْنِ كَعْبٍ </a:t>
            </a:r>
            <a:r>
              <a:rPr lang="ar-SA" b="1" dirty="0" err="1" smtClean="0"/>
              <a:t>الْأَسْلَمِيّ</a:t>
            </a:r>
            <a:r>
              <a:rPr lang="ar-SA" b="1" dirty="0" smtClean="0"/>
              <a:t> رَضِيَ اللَّهُ عَنْهُ هُوَ مِنْ أَهْلِ الصُّفَّةِ كَانَ خَادِمًا لِرَسُولِ اللَّهَ صَلَّى اللَّهُ عَلَيْهِ وَسَلَّمَ صَحِبَهُ قَدِيمًا وَلَازَمَهُ حَضَرًا وَسَفَرًا مَاتَ سَنَةَ ثَلَاثٍ وَسِتِّينَ مِنْ الْهِجْرَةِ وَكُنْيَتُهُ أَبُو فِرَاسٍ.</a:t>
            </a:r>
            <a:endParaRPr lang="en-US" b="1" dirty="0" smtClean="0"/>
          </a:p>
          <a:p>
            <a:pPr algn="just" rtl="1"/>
            <a:r>
              <a:rPr lang="ar-SA" b="1" u="sng" dirty="0" smtClean="0">
                <a:solidFill>
                  <a:srgbClr val="FF0000"/>
                </a:solidFill>
              </a:rPr>
              <a:t>غريب الحديث:</a:t>
            </a:r>
            <a:r>
              <a:rPr lang="ar-SA" b="1" dirty="0" smtClean="0">
                <a:solidFill>
                  <a:srgbClr val="FF0000"/>
                </a:solidFill>
              </a:rPr>
              <a:t> </a:t>
            </a:r>
            <a:endParaRPr lang="en-US" b="1" dirty="0" smtClean="0">
              <a:solidFill>
                <a:srgbClr val="FF0000"/>
              </a:solidFill>
            </a:endParaRPr>
          </a:p>
          <a:p>
            <a:pPr algn="just" rtl="1"/>
            <a:r>
              <a:rPr lang="ar-SA" b="1" dirty="0" smtClean="0"/>
              <a:t>كثرة السجود: أيْ صَلَاةُ الْعَبْدِ التَّطَوُّعَ: النَّافِلَةُ .</a:t>
            </a:r>
            <a:endParaRPr lang="en-US"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u="sng" dirty="0" smtClean="0">
                <a:solidFill>
                  <a:srgbClr val="FF0000"/>
                </a:solidFill>
              </a:rPr>
              <a:t>معنى الحديث:</a:t>
            </a:r>
            <a:endParaRPr lang="en-US" dirty="0" smtClean="0">
              <a:solidFill>
                <a:srgbClr val="FF0000"/>
              </a:solidFill>
            </a:endParaRPr>
          </a:p>
          <a:p>
            <a:pPr algn="just" rtl="1"/>
            <a:r>
              <a:rPr lang="ar-SA" b="1" dirty="0" smtClean="0"/>
              <a:t>أعني على نفسكَ بكثرةِ صلاةِ النافلة،حَمَلَ الْمُصَنِّفُ السُّجُودَ عَلَى الصَّلَاةِ نَفْلًا فَجَعَلَ الْحَدِيثَ دَلِيلًا عَلَى التَّطَوُّعِ وَكَأَنَّهُ صَرَفَهُ عَنْ الْحَقِيقَةِ كَوْنُ السُّجُودِ بِغَيْرِ صَلَاةٍ غَيْرَ مُرْغَبٍ فِيهِ عَلَى انْفِرَادِهِ ، وَالسُّجُودُ وَإِنْ كَانَ يَصْدُقُ عَلَى الْفَرْضِ لَكِنَّ الْإِتْيَانَ بِالْفَرَائِضِ لَا بُدَّ مِنْهُ لِكُلِّ مُسْلِمٍ ، وَإِنَّمَا أَرْشَدَهُ صَلَّى اللَّهُ عَلَيْهِ وَسَلَّمَ إلَى شَيْءٍ يَخْتَصُّ </a:t>
            </a:r>
            <a:r>
              <a:rPr lang="ar-SA" b="1" dirty="0" err="1" smtClean="0"/>
              <a:t>بِهِ</a:t>
            </a:r>
            <a:r>
              <a:rPr lang="ar-SA" b="1" dirty="0" smtClean="0"/>
              <a:t> يَنَالُ </a:t>
            </a:r>
            <a:r>
              <a:rPr lang="ar-SA" b="1" dirty="0" err="1" smtClean="0"/>
              <a:t>بِهِ</a:t>
            </a:r>
            <a:r>
              <a:rPr lang="ar-SA" b="1" dirty="0" smtClean="0"/>
              <a:t> مَا طَلَبَهُ .</a:t>
            </a:r>
            <a:endParaRPr lang="en-US" b="1"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u="sng" dirty="0" smtClean="0">
                <a:solidFill>
                  <a:srgbClr val="FF0000"/>
                </a:solidFill>
              </a:rPr>
              <a:t>فوائد الحديث:</a:t>
            </a:r>
            <a:endParaRPr lang="en-US" dirty="0" smtClean="0">
              <a:solidFill>
                <a:srgbClr val="FF0000"/>
              </a:solidFill>
            </a:endParaRPr>
          </a:p>
          <a:p>
            <a:pPr marL="514350" lvl="0" indent="-514350" algn="just" rtl="1">
              <a:buFont typeface="+mj-lt"/>
              <a:buAutoNum type="arabicParenR"/>
            </a:pPr>
            <a:r>
              <a:rPr lang="ar-SA" b="1" dirty="0" smtClean="0"/>
              <a:t>فِيهِ دَلَالَةٌ عَلَى كَمَالِ إيمَانِ الْمَذْكُورِ وَسُمُوِّ هِمَّتِهِ إلَى أَشْرَفِ الْمَطَالِبِ وَأَعْلَى الْمَرَاتِبِ وَعَزْفِ نَفْسِهِ عَنْ الدُّنْيَا وَشَهَوَاتِهَا .</a:t>
            </a:r>
            <a:endParaRPr lang="en-US" b="1" dirty="0" smtClean="0"/>
          </a:p>
          <a:p>
            <a:pPr marL="514350" lvl="0" indent="-514350" rtl="1">
              <a:buFont typeface="+mj-lt"/>
              <a:buAutoNum type="arabicParenR"/>
            </a:pPr>
            <a:r>
              <a:rPr lang="ar-SA" b="1" dirty="0" smtClean="0"/>
              <a:t>وَدَلَالَةٌ عَلَى أَنَّ الصَّلَاةَ أَفْضَلُ الْأَعْمَالِ فِي حَقِّ مَنْ كَانَ مِثْلَهُ فَإِنَّهُ لَمْ يُرْشِدْهُ صَلَّى اللَّهُ عَلَيْهِ وَسَلَّمَ إلَى نَيْلِ مَا طَلَبَهُ إلَّا بِكَثْرَةِ الصَّلَاةِ مَعَ أَنَّ </a:t>
            </a:r>
            <a:r>
              <a:rPr lang="ar-SA" b="1" dirty="0" err="1" smtClean="0"/>
              <a:t>مَطْلُوبَهُ</a:t>
            </a:r>
            <a:r>
              <a:rPr lang="ar-SA" b="1" dirty="0" smtClean="0"/>
              <a:t> أَشْرَفُ الْمَطَالِبِ .</a:t>
            </a:r>
            <a:endParaRPr lang="en-US" b="1" dirty="0" smtClean="0"/>
          </a:p>
          <a:p>
            <a:pPr marL="514350" lvl="0" indent="-514350" rtl="1">
              <a:buFont typeface="+mj-lt"/>
              <a:buAutoNum type="arabicParenR"/>
            </a:pPr>
            <a:r>
              <a:rPr lang="ar-SA" b="1" dirty="0" smtClean="0"/>
              <a:t> فيه دلالةٌ على فضلِ وعظمِ أجرِ صلاة النافلة.</a:t>
            </a:r>
            <a:endParaRPr lang="en-US" b="1" dirty="0" smtClean="0"/>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الحديث الرابع:فضل صلاة الوتر.</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algn="just" rtl="1"/>
            <a:r>
              <a:rPr lang="ar-SA" dirty="0" smtClean="0"/>
              <a:t>348</a:t>
            </a:r>
            <a:r>
              <a:rPr lang="ar-SA" b="1" dirty="0" smtClean="0"/>
              <a:t>-عَنْ خَارِجَةَ بْنِ </a:t>
            </a:r>
            <a:r>
              <a:rPr lang="ar-SA" b="1" dirty="0" err="1" smtClean="0"/>
              <a:t>حُذَافَةَ</a:t>
            </a:r>
            <a:r>
              <a:rPr lang="ar-SA" b="1" dirty="0" smtClean="0"/>
              <a:t> رَضِيَ اللَّهُ عَنْهُ قَالَ : قَالَ رَسُولُ اللَّهِ صَلَّى اللَّهُ عَلَيْهِ وَسَلَّمَ : { إنَّ اللَّهَ أَمَدَّكُمْ بِصَلَاةٍ هِيَ خَيْرٌ لَكُمْ مِنْ حُمْرِ النَّعَمِ قُلْنَا : وَمَا هِيَ يَا رَسُولَ اللَّهِ ؟ قَالَ : الْوِتْرُ ، مَا بَيْنَ صَلَاةِ الْعِشَاءِ إلَى طُلُوعِ الْفَجْرِ } </a:t>
            </a:r>
            <a:r>
              <a:rPr lang="ar-SA" sz="1600" b="1" dirty="0" smtClean="0"/>
              <a:t>سبل السلام - الصلاة(ج 2 / </a:t>
            </a:r>
            <a:r>
              <a:rPr lang="ar-SA" sz="1600" b="1" dirty="0" err="1" smtClean="0"/>
              <a:t>ص</a:t>
            </a:r>
            <a:r>
              <a:rPr lang="ar-SA" sz="1600" b="1" dirty="0" smtClean="0"/>
              <a:t> 272)</a:t>
            </a:r>
            <a:endParaRPr lang="en-US" sz="1600" b="1" dirty="0" smtClean="0"/>
          </a:p>
          <a:p>
            <a:pPr rtl="1"/>
            <a:r>
              <a:rPr lang="ar-SA" b="1" u="sng" dirty="0" smtClean="0">
                <a:solidFill>
                  <a:srgbClr val="FF0000"/>
                </a:solidFill>
              </a:rPr>
              <a:t>درجة الحديث:</a:t>
            </a:r>
            <a:r>
              <a:rPr lang="ar-SA" b="1" dirty="0" smtClean="0">
                <a:solidFill>
                  <a:srgbClr val="FF0000"/>
                </a:solidFill>
              </a:rPr>
              <a:t> </a:t>
            </a:r>
            <a:r>
              <a:rPr lang="ar-SA" b="1" dirty="0" smtClean="0"/>
              <a:t>حديث صحيح رَوَاهُ الْخَمْسَةُ إلَّا النَّسَائِيّ ، وَصَحَّحَهُ الْحَاكِمُ.</a:t>
            </a:r>
            <a:endParaRPr lang="en-US" b="1" dirty="0" smtClean="0"/>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u="sng" dirty="0" smtClean="0">
                <a:solidFill>
                  <a:srgbClr val="FF0000"/>
                </a:solidFill>
              </a:rPr>
              <a:t>ترجمة الر </a:t>
            </a:r>
            <a:r>
              <a:rPr lang="ar-SA" b="1" u="sng" dirty="0" err="1" smtClean="0">
                <a:solidFill>
                  <a:srgbClr val="FF0000"/>
                </a:solidFill>
              </a:rPr>
              <a:t>اوي</a:t>
            </a:r>
            <a:r>
              <a:rPr lang="ar-SA" b="1" u="sng" dirty="0" smtClean="0">
                <a:solidFill>
                  <a:srgbClr val="FF0000"/>
                </a:solidFill>
              </a:rPr>
              <a:t> </a:t>
            </a:r>
            <a:endParaRPr lang="en-US" b="1" dirty="0" smtClean="0">
              <a:solidFill>
                <a:srgbClr val="FF0000"/>
              </a:solidFill>
            </a:endParaRPr>
          </a:p>
          <a:p>
            <a:pPr algn="just" rtl="1"/>
            <a:r>
              <a:rPr lang="ar-SA" dirty="0" smtClean="0"/>
              <a:t> </a:t>
            </a:r>
            <a:r>
              <a:rPr lang="ar-SA" b="1" dirty="0" smtClean="0"/>
              <a:t>هو خَارِجَةَ بْنُ </a:t>
            </a:r>
            <a:r>
              <a:rPr lang="ar-SA" b="1" dirty="0" err="1" smtClean="0"/>
              <a:t>حُذَافَةَ</a:t>
            </a:r>
            <a:r>
              <a:rPr lang="ar-SA" b="1" dirty="0" smtClean="0"/>
              <a:t> القُرَشِيٌّ </a:t>
            </a:r>
            <a:r>
              <a:rPr lang="ar-SA" b="1" dirty="0" err="1" smtClean="0"/>
              <a:t>العَدَوِيٌّ</a:t>
            </a:r>
            <a:r>
              <a:rPr lang="ar-SA" b="1" dirty="0" smtClean="0"/>
              <a:t> كَانَ يُعْدَلُ بِأَلْفِ فَارِسٍ رُوِيَ أَنَّ عَمْرَو بْنَ الْعَاصِ اسْتَمَدَّ مِنْ عُمَرَ بِثَلَاثَةِ آلَافِ فَارِسٍ فَأَمَدَّهُ بِثَلَاثَةٍ وَهُمْ خَارِجَةُ بْنُ </a:t>
            </a:r>
            <a:r>
              <a:rPr lang="ar-SA" b="1" dirty="0" err="1" smtClean="0"/>
              <a:t>حُذَافَةَ</a:t>
            </a:r>
            <a:r>
              <a:rPr lang="ar-SA" b="1" dirty="0" smtClean="0"/>
              <a:t> وَالزُّبَيْرُ بْنُ الْعَوَّامِ ، وَالْمِقْدَادُ بْنُ الْأَسْوَدِ وَلِيَ خَارِجَةُ الْقَضَاءَ بِمِصْرَ لِعَمْرِو بْنِ الْعَاصِ وَقِيلَ : كَانَ عَلَى </a:t>
            </a:r>
            <a:r>
              <a:rPr lang="ar-SA" b="1" dirty="0" err="1" smtClean="0"/>
              <a:t>شُرْطَتِهِ</a:t>
            </a:r>
            <a:r>
              <a:rPr lang="ar-SA" b="1" dirty="0" smtClean="0"/>
              <a:t> وَعِدَادِهِ فِي أَهْلِ مِصْرَ قَتَلَهُ الْخَارِجِيُّ ظَنًّا مِنْهُ أَنَّهُ عَمْرُو بْنُ الْعَاصِ حِينَ تَعَاقَدَتْ الْخَوَارِجُ عَلَى قَتْلِ ثَلَاثَةٍ عَلِيٌّ وَمُعَاوِيَةُ وَعَمْرُو بْنُ الْعَاصِ رَضِيَ اللَّهُ عَنْهُمْ.</a:t>
            </a:r>
            <a:endParaRPr lang="en-US" b="1" dirty="0" smtClean="0"/>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b="1" u="sng" dirty="0" smtClean="0">
                <a:solidFill>
                  <a:srgbClr val="FF0000"/>
                </a:solidFill>
              </a:rPr>
              <a:t>غريب الحديث:</a:t>
            </a:r>
            <a:r>
              <a:rPr lang="ar-SA" b="1" dirty="0" smtClean="0"/>
              <a:t> الْإِمْدَادَ هُوَ الزِّيَادَةُ بِمَا يَقْوَى الْمَزِيدُ عَلَيْهِ يُقَال مَدَّ الْجَيْشَ وَأَمَدَّهُ إذَا زَادَهُ وَأَلْحَقَ </a:t>
            </a:r>
            <a:r>
              <a:rPr lang="ar-SA" b="1" dirty="0" err="1" smtClean="0"/>
              <a:t>بِهِ</a:t>
            </a:r>
            <a:r>
              <a:rPr lang="ar-SA" b="1" dirty="0" smtClean="0"/>
              <a:t> مَا يُقَوِّيهِ وَيُكَثِّرُهُ وَمَدَّ الدَّوَاةَ وَأَمَدَّهَا زَادَهَا مَا يُصْلِحُهَا وَمَدَدْتَ السِّرَاجَ ، وَالْأَرْضَ إذَا أَصْلَحْتَهُمَا بِالزَّيْتِ وَالسَّمَادِ .</a:t>
            </a:r>
            <a:endParaRPr lang="en-US" b="1" dirty="0" smtClean="0"/>
          </a:p>
          <a:p>
            <a:pPr rtl="1"/>
            <a:r>
              <a:rPr lang="ar-SA" b="1" u="sng" dirty="0" smtClean="0">
                <a:solidFill>
                  <a:srgbClr val="FF0000"/>
                </a:solidFill>
              </a:rPr>
              <a:t>الأحكام الفقهية المستفادة من الحديث:  </a:t>
            </a:r>
            <a:endParaRPr lang="en-US" b="1" dirty="0" smtClean="0">
              <a:solidFill>
                <a:srgbClr val="FF0000"/>
              </a:solidFill>
            </a:endParaRPr>
          </a:p>
          <a:p>
            <a:pPr algn="just" rtl="1"/>
            <a:r>
              <a:rPr lang="ar-SA" b="1" dirty="0" smtClean="0"/>
              <a:t>وَفِي الْحَدِيثِ مَا يُفِيدُ عَدَمَ وُجُوب الْوِتْرِ لِقَوْلِهِ " أَمَدَّكُمْ " فَإِنَّ الْإِمْدَادَ هُوَ الزِّيَادَةُ بِمَا يَقْوَى الْمَزِيدُ عَلَيْهِ يُقَال مَدَّ الْجَيْشَ وَأَمَدَّهُ إذَا زَادَهُ وَأَلْحَقَ </a:t>
            </a:r>
            <a:r>
              <a:rPr lang="ar-SA" b="1" dirty="0" err="1" smtClean="0"/>
              <a:t>بِهِ</a:t>
            </a:r>
            <a:r>
              <a:rPr lang="ar-SA" b="1" dirty="0" smtClean="0"/>
              <a:t> مَا يُقَوِّيهِ وَيُكَثِّرُهُ. </a:t>
            </a:r>
            <a:endParaRPr lang="en-US" b="1" dirty="0" smtClean="0"/>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u="sng" dirty="0" smtClean="0">
                <a:solidFill>
                  <a:srgbClr val="FF0000"/>
                </a:solidFill>
              </a:rPr>
              <a:t>الحكمة في تشريع النوافل:</a:t>
            </a:r>
            <a:endParaRPr lang="en-US" dirty="0" smtClean="0">
              <a:solidFill>
                <a:srgbClr val="FF0000"/>
              </a:solidFill>
            </a:endParaRPr>
          </a:p>
          <a:p>
            <a:pPr algn="just" rtl="1"/>
            <a:r>
              <a:rPr lang="ar-SA" dirty="0" smtClean="0"/>
              <a:t> </a:t>
            </a:r>
            <a:r>
              <a:rPr lang="ar-SA" b="1" dirty="0" smtClean="0"/>
              <a:t>جبر صلاة الفرض بصلاة </a:t>
            </a:r>
            <a:r>
              <a:rPr lang="ar-SA" b="1" dirty="0" err="1" smtClean="0"/>
              <a:t>النفل</a:t>
            </a:r>
            <a:r>
              <a:rPr lang="ar-SA" b="1" dirty="0" smtClean="0"/>
              <a:t> والزكاة المفروضة بصدقة التطوع عن تَمِيمٍ الدَّارِيِّ مَرْفُوعًا { أَوَّلُ مَا يُحَاسَبُ </a:t>
            </a:r>
            <a:r>
              <a:rPr lang="ar-SA" b="1" dirty="0" err="1" smtClean="0"/>
              <a:t>بِهِ</a:t>
            </a:r>
            <a:r>
              <a:rPr lang="ar-SA" b="1" dirty="0" smtClean="0"/>
              <a:t> الْعَبْدُ يَوْمَ الْقِيَامَةِ صَلَاتُهُ فَإِنْ كَانَ أَتَمَّهَا كُتِبَتْ لَهُ تَامَّةً ، وَإِنْ لَمْ يَكُنْ أَتَمَّهَا قَالَ اللَّهُ - تَعَالَى - لِمَلَائِكَتِهِ اُنْظُرُوا هَلْ تَجِدُونَ لِعَبْدِي مِنْ تَطَوُّعٍ فَتُكْمِلُونَ </a:t>
            </a:r>
            <a:r>
              <a:rPr lang="ar-SA" b="1" dirty="0" err="1" smtClean="0"/>
              <a:t>بِهَا</a:t>
            </a:r>
            <a:r>
              <a:rPr lang="ar-SA" b="1" dirty="0" smtClean="0"/>
              <a:t> فَرِيضَتَهُ ثُمَّ الزَّكَاةُ كَذَلِكَ ثُمَّ تُؤْخَذُ الْأَعْمَالُ عَلَى حَسَبِ ذَلِكَ }وهو حديث صحيح. </a:t>
            </a:r>
            <a:endParaRPr lang="en-US" b="1" dirty="0" smtClean="0"/>
          </a:p>
          <a:p>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b="1" dirty="0" smtClean="0"/>
              <a:t>وَأَخْرَجَهُ الْحَاكِمُ فِي </a:t>
            </a:r>
            <a:r>
              <a:rPr lang="ar-SA" b="1" dirty="0" err="1" smtClean="0"/>
              <a:t>الْكُنَى</a:t>
            </a:r>
            <a:r>
              <a:rPr lang="ar-SA" b="1" dirty="0" smtClean="0"/>
              <a:t> مِنْ حَدِيثِ ابْنِ عُمَرَ مَرْفُوعًا : { أَوَّلُ مَا افْتَرَضَ اللَّهُ عَلَى أُمَّتِي الصَّلَوَاتُ الْخَمْسُ وَأَوَّلُ مَا يُرْفَعُ مِنْ أَعْمَالِهِمْ الصَّلَوَاتُ الْخَمْسُ وَأَوَّلُ مَا يُسْأَلُونَ عَنْهُ الصَّلَوَاتُ الْخَمْسُ فَمَنْ كَانَ ضَيَّعَ شَيْئًا مِنْهَا يَقُولُ اللَّهُ - تَبَارَكَ وَتَعَالَى - : اُنْظُرُوا هَلْ تَجِدُونَ لِعَبْدِي نَافِلَةً مِنْ صَلَوَاتٍ تُتِمُّونَ </a:t>
            </a:r>
            <a:r>
              <a:rPr lang="ar-SA" b="1" dirty="0" err="1" smtClean="0"/>
              <a:t>بِهَا</a:t>
            </a:r>
            <a:r>
              <a:rPr lang="ar-SA" b="1" dirty="0" smtClean="0"/>
              <a:t> مَا نَقَصَ مِنْ الْفَرِيضَةِ وَانْظُرُوا صِيَامَ عَبْدِي شَهْرَ رَمَضَانَ فَإِنْ كَانَ ضَيَّعَ شَيْئًا مِنْهُ فَانْظُرُوا هَلْ تَجِدُونَ لِعَبْدِي نَافِلَةً مِنْ صِيَامٍ تُتِمُّونَ </a:t>
            </a:r>
            <a:r>
              <a:rPr lang="ar-SA" b="1" dirty="0" err="1" smtClean="0"/>
              <a:t>بِهَا</a:t>
            </a:r>
            <a:r>
              <a:rPr lang="ar-SA" b="1" dirty="0" smtClean="0"/>
              <a:t> مَا نَقَصَ مِنْ الصِّيَامِ.</a:t>
            </a:r>
            <a:r>
              <a:rPr lang="ar-SA" dirty="0" smtClean="0"/>
              <a:t> </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b="1" dirty="0" smtClean="0"/>
              <a:t>وَانْظُرُوا فِي زَكَاةِ عَبْدِي فَإِنْ كَانَ ضَيَّعَ شَيْئًا فَانْظُرُوا هَلْ تَجِدُونَ لِعَبْدِي نَافِلَةً مِنْ صَدَقَةٍ تُتِمُّونَ </a:t>
            </a:r>
            <a:r>
              <a:rPr lang="ar-SA" b="1" dirty="0" err="1" smtClean="0"/>
              <a:t>بِهَا</a:t>
            </a:r>
            <a:r>
              <a:rPr lang="ar-SA" b="1" dirty="0" smtClean="0"/>
              <a:t> مَا نَقَصَ مِنْ الزَّكَاةِ فَيُؤْخَذُ ذَلِكَ عَلَى فَرَائِضِ اللَّهِ وَذَلِكَ بِرَحْمَةِ اللَّهِ وَعَدْلِهِ فَإِنْ وُجِدَ لَهُ فَضْلٌ وُضِعَ فِي مِيزَانِهِ وَقِيلَ لَهُ اُدْخُلْ الْجَنَّةَ مَسْرُورًا ، وَإِنْ لَمْ يُوجَدْ لَهُ شَيْءٌ مِنْ ذَلِكَ أُمِرَتْ الزَّبَانِيَةُ فَأَخَذَتْ بِيَدَيْهِ وَرِجْلَيْهِ ثُمَّ قُذِفَ فِي النَّارِ }. </a:t>
            </a:r>
            <a:endParaRPr lang="en-US" b="1" dirty="0" smtClean="0"/>
          </a:p>
          <a:p>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الحديث الخامس:فضل صلاة الضحى</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363 -عَنْ عَائِشَةَ رَضِيَ اللَّهُ عَنْهَا قَالَتْ { : كَانَ رَسُولُ اللَّهِ صَلَّى اللَّهُ عَلَيْهِ وَسَلَّمَ يُصَلِّي الضُّحَى أَرْبَعًا ، وَيَزِيدُ مَا شَاءَ اللَّهُ } .</a:t>
            </a:r>
            <a:endParaRPr lang="en-US" b="1" dirty="0" smtClean="0"/>
          </a:p>
          <a:p>
            <a:pPr rtl="1"/>
            <a:r>
              <a:rPr lang="ar-SA" b="1" dirty="0" smtClean="0"/>
              <a:t>سبل السلام -الصلاة (ج 2 / </a:t>
            </a:r>
            <a:r>
              <a:rPr lang="ar-SA" b="1" dirty="0" err="1" smtClean="0"/>
              <a:t>ص</a:t>
            </a:r>
            <a:r>
              <a:rPr lang="ar-SA" b="1" dirty="0" smtClean="0"/>
              <a:t> 289)</a:t>
            </a:r>
            <a:endParaRPr lang="en-US" b="1" dirty="0" smtClean="0"/>
          </a:p>
          <a:p>
            <a:pPr rtl="1"/>
            <a:r>
              <a:rPr lang="ar-SA" b="1" u="sng" dirty="0" smtClean="0">
                <a:solidFill>
                  <a:srgbClr val="FF0000"/>
                </a:solidFill>
              </a:rPr>
              <a:t>درجة الحديث :</a:t>
            </a:r>
            <a:r>
              <a:rPr lang="ar-SA" b="1" dirty="0" smtClean="0">
                <a:solidFill>
                  <a:srgbClr val="FF0000"/>
                </a:solidFill>
              </a:rPr>
              <a:t> </a:t>
            </a:r>
            <a:r>
              <a:rPr lang="ar-SA" b="1" dirty="0" smtClean="0"/>
              <a:t>حديث صحيح رَوَاهُ مُسْلِمٌ.</a:t>
            </a:r>
            <a:endParaRPr lang="en-US" b="1" dirty="0" smtClean="0"/>
          </a:p>
          <a:p>
            <a:pPr rtl="1"/>
            <a:r>
              <a:rPr lang="ar-SA" b="1" dirty="0" smtClean="0"/>
              <a:t> </a:t>
            </a:r>
            <a:endParaRPr lang="en-US" b="1" dirty="0" smtClean="0"/>
          </a:p>
          <a:p>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u="sng" dirty="0" smtClean="0">
                <a:solidFill>
                  <a:srgbClr val="FF0000"/>
                </a:solidFill>
              </a:rPr>
              <a:t>الأحكام الفقهية المستفادة من الحديث: </a:t>
            </a:r>
            <a:endParaRPr lang="en-US" dirty="0" smtClean="0">
              <a:solidFill>
                <a:srgbClr val="FF0000"/>
              </a:solidFill>
            </a:endParaRPr>
          </a:p>
          <a:p>
            <a:pPr lvl="0" algn="just" rtl="1"/>
            <a:r>
              <a:rPr lang="ar-SA" dirty="0" smtClean="0"/>
              <a:t> </a:t>
            </a:r>
            <a:r>
              <a:rPr lang="ar-SA" b="1" dirty="0" smtClean="0"/>
              <a:t>هَذَا يَدُلُّ عَلَى شَرْعِيَّةِ صَلَاةِ الضُّحَى وَأَنَّ أَقَلَّهَا أَرْبَعٌ وَقِيلَ رَكْعَتَانِ ، وَهَذَا فِي الصَّحِيحَيْنِ مِنْ رِوَايَةِ أَبِي هُرَيْرَةَ " وَرَكْعَتَيْ الضُّحَى. </a:t>
            </a:r>
            <a:endParaRPr lang="en-US" b="1" dirty="0" smtClean="0"/>
          </a:p>
          <a:p>
            <a:pPr lvl="0" algn="just" rtl="1"/>
            <a:r>
              <a:rPr lang="ar-SA" b="1" dirty="0" smtClean="0"/>
              <a:t>وَقَالَ ابْنُ دَقِيقِ الْعِيدِ: وَفِي هَذَا دَلِيلٌ عَلَى اسْتِحْبَابِ صَلَاةِ الضُّحَى وَأَنَّ أَقَلَّهَا رَكْعَتَانِ ، وَعَدَمُ مُوَاظَبَةِ النَّبِيِّ صَلَّى اللَّهُ عَلَيْهِ وَسَلَّمَ عَلَى فِعْلِهَا لَا يُنَافِي اسْتِحْبَابَهَا ؛ لِأَنَّهُ حَاصِلٌ بِدَلَالَةِ الْقَوْلِ وَلَيْسَ مِنْ شَرْطِ الْحُكْمِ أَنْ </a:t>
            </a:r>
            <a:r>
              <a:rPr lang="ar-SA" b="1" dirty="0" err="1" smtClean="0"/>
              <a:t>تَتَظَافَرَ</a:t>
            </a:r>
            <a:r>
              <a:rPr lang="ar-SA" b="1" dirty="0" smtClean="0"/>
              <a:t> عَلَيْهِ أَدِلَّةُ الْقَوْلِ ، وَالْفِعْلِ</a:t>
            </a:r>
            <a:endParaRPr lang="en-US" b="1" dirty="0" smtClean="0"/>
          </a:p>
          <a:p>
            <a:pPr algn="just" rtl="1"/>
            <a:r>
              <a:rPr lang="ar-SA" b="1" dirty="0" smtClean="0"/>
              <a:t>وخلاصة القول في حكم صلاة الضحى أَنَّهَا سُنَّةٌ مُسْتَحَبَّةٌ. </a:t>
            </a:r>
            <a:endParaRPr lang="en-US" b="1" dirty="0" smtClean="0"/>
          </a:p>
          <a:p>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u="sng" dirty="0" smtClean="0">
                <a:solidFill>
                  <a:srgbClr val="FF0000"/>
                </a:solidFill>
              </a:rPr>
              <a:t>وقت صلاة </a:t>
            </a:r>
            <a:r>
              <a:rPr lang="ar-SA" sz="2800" b="1" u="sng" dirty="0" smtClean="0">
                <a:solidFill>
                  <a:srgbClr val="FF0000"/>
                </a:solidFill>
              </a:rPr>
              <a:t>الضُّحَى</a:t>
            </a:r>
            <a:r>
              <a:rPr lang="ar-SA" sz="2800" b="1" dirty="0" smtClean="0">
                <a:solidFill>
                  <a:srgbClr val="FF0000"/>
                </a:solidFill>
              </a:rPr>
              <a:t>:</a:t>
            </a:r>
            <a:r>
              <a:rPr lang="ar-SA" sz="2800" b="1" dirty="0" smtClean="0"/>
              <a:t>إذا بَهَرتِ الشمسُ الأرض أي غَلَبها ضَوْءها ونُورُها.</a:t>
            </a:r>
            <a:endParaRPr lang="en-US" sz="2800" b="1" dirty="0" smtClean="0"/>
          </a:p>
          <a:p>
            <a:pPr rtl="1"/>
            <a:r>
              <a:rPr lang="ar-SA" b="1" u="sng" dirty="0" smtClean="0">
                <a:solidFill>
                  <a:srgbClr val="FF0000"/>
                </a:solidFill>
              </a:rPr>
              <a:t>فضل صلاة الضحى: </a:t>
            </a:r>
            <a:endParaRPr lang="en-US" b="1" dirty="0" smtClean="0">
              <a:solidFill>
                <a:srgbClr val="FF0000"/>
              </a:solidFill>
            </a:endParaRPr>
          </a:p>
          <a:p>
            <a:pPr marL="514350" indent="-514350" algn="just" rtl="1">
              <a:buFont typeface="+mj-lt"/>
              <a:buAutoNum type="arabicParenR"/>
            </a:pPr>
            <a:r>
              <a:rPr lang="ar-SA" b="1" dirty="0" smtClean="0"/>
              <a:t>مِنْ فَوَائِدِ صَلَاةِ الضُّحَى أَنَّهَا تُجْزِئُ عَنْ الصدقة الَّتِي تُصْبِحُ عَلَى مَفَاصِلِ الْإِنْسَانِ فِي كُلِّ يَوْمٍ وَهِيَ </a:t>
            </a:r>
            <a:r>
              <a:rPr lang="ar-SA" b="1" dirty="0" err="1" smtClean="0"/>
              <a:t>ثَلَثُمِائَةٍ</a:t>
            </a:r>
            <a:r>
              <a:rPr lang="ar-SA" b="1" dirty="0" smtClean="0"/>
              <a:t> وَسِتُّونَ مَفْصِلًا عن أبي ذر رضي الله عنه عن النبي </a:t>
            </a:r>
            <a:r>
              <a:rPr lang="ar-SA" b="1" dirty="0" smtClean="0">
                <a:sym typeface="AGA Arabesque"/>
              </a:rPr>
              <a:t></a:t>
            </a:r>
            <a:r>
              <a:rPr lang="ar-SA" b="1" dirty="0" smtClean="0"/>
              <a:t>قال يصبح على كل </a:t>
            </a:r>
            <a:r>
              <a:rPr lang="ar-SA" b="1" dirty="0" err="1" smtClean="0"/>
              <a:t>سلامى</a:t>
            </a:r>
            <a:r>
              <a:rPr lang="ar-SA" b="1" dirty="0" smtClean="0"/>
              <a:t> من أحدكم صدقة فكل </a:t>
            </a:r>
            <a:r>
              <a:rPr lang="ar-SA" b="1" dirty="0" err="1" smtClean="0"/>
              <a:t>تسبيحة</a:t>
            </a:r>
            <a:r>
              <a:rPr lang="ar-SA" b="1" dirty="0" smtClean="0"/>
              <a:t> صدقة وكل </a:t>
            </a:r>
            <a:r>
              <a:rPr lang="ar-SA" b="1" dirty="0" err="1" smtClean="0"/>
              <a:t>تحميدة</a:t>
            </a:r>
            <a:r>
              <a:rPr lang="ar-SA" b="1" dirty="0" smtClean="0"/>
              <a:t> صدقة وكل </a:t>
            </a:r>
            <a:r>
              <a:rPr lang="ar-SA" b="1" dirty="0" err="1" smtClean="0"/>
              <a:t>تهليلة</a:t>
            </a:r>
            <a:r>
              <a:rPr lang="ar-SA" b="1" dirty="0" smtClean="0"/>
              <a:t> صدقة وكل تكبيرة صدقة وأمر بالمعروف صدقة ونهي عن المنكر صدقة </a:t>
            </a:r>
            <a:r>
              <a:rPr lang="ar-SA" b="1" dirty="0" err="1" smtClean="0"/>
              <a:t>ويجزىء</a:t>
            </a:r>
            <a:r>
              <a:rPr lang="ar-SA" b="1" dirty="0" smtClean="0"/>
              <a:t> من ذلك ركعتين يركعهما من الضحى    رواه مسلم.</a:t>
            </a:r>
            <a:endParaRPr lang="en-US" b="1" dirty="0" smtClean="0"/>
          </a:p>
          <a:p>
            <a:endParaRPr lang="ar-S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514350" indent="-514350" algn="just" rtl="1">
              <a:buFont typeface="+mj-lt"/>
              <a:buAutoNum type="arabicParenR" startAt="2"/>
            </a:pPr>
            <a:r>
              <a:rPr lang="ar-SA" b="1" dirty="0" smtClean="0">
                <a:solidFill>
                  <a:srgbClr val="FF0000"/>
                </a:solidFill>
              </a:rPr>
              <a:t>من فوائد صلاة الضحى </a:t>
            </a:r>
            <a:r>
              <a:rPr lang="ar-SA" b="1" dirty="0" smtClean="0"/>
              <a:t>دخول الجنة ورفع الدرجات عَنْ أَنَسٍ رَضِيَ اللَّهُ عَنْهُ قَالَ قَالَ رَسُولُ اللَّهِ صَلَّى اللَّهُ عَلَيْهِ وَسَلَّمَ:{ مَنْ صَلَّى الضُّحَى اثْنَتَيْ عَشْرَةَ رَكْعَةٍ </a:t>
            </a:r>
            <a:r>
              <a:rPr lang="ar-SA" b="1" dirty="0" err="1" smtClean="0"/>
              <a:t>بَنَى</a:t>
            </a:r>
            <a:r>
              <a:rPr lang="ar-SA" b="1" dirty="0" smtClean="0"/>
              <a:t> اللَّهُ لَهُ قَصْرًا فِي الْجَنَّةِ } رَوَاهُ التِّرْمِذِيُّ وَقَالَ: َإِسْنَادُهُ ضَعِيفٌ </a:t>
            </a:r>
            <a:r>
              <a:rPr lang="ar-SA" dirty="0" smtClean="0"/>
              <a:t>.</a:t>
            </a:r>
            <a:endParaRPr lang="en-US" dirty="0" smtClean="0"/>
          </a:p>
          <a:p>
            <a:endParaRPr lang="ar-S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b="1" dirty="0" smtClean="0"/>
              <a:t>وَأَخْرَجَ </a:t>
            </a:r>
            <a:r>
              <a:rPr lang="ar-SA" b="1" dirty="0" err="1" smtClean="0"/>
              <a:t>الْبَزَّارُ</a:t>
            </a:r>
            <a:r>
              <a:rPr lang="ar-SA" b="1" dirty="0" smtClean="0"/>
              <a:t> عَنْ ابْنِ عُمَرَ قَالَ : " قُلْت لِأَبِي ذَرٍّ يَا عَمَّاهُ أَوْصِنِي قَالَ سَأَلَتْنِي عَمَّا سَأَلْت عَنْهُ رَسُولَ اللَّهِ صَلَّى اللَّهُ عَلَيْهِ وَسَلَّمَ فَقَالَ : " إنْ صَلَّيْت الضُّحَى رَكْعَتَيْنِ لَمْ تُكْتَبْ مِنْ الْغَافِلِينَ ، وَإِنْ صَلَّيْت أَرْبَعًا كُتِبْت مِنْ الْعَابِدِينَ ، وَإِنْ صَلَّيْت سِتًّا لَمْ يَلْحَقْك ذَنْبٌ ، وَإِنْ صَلَّيْت ثَمَانِيًا كُتِبْت مِنْ الْقَانِتِينَ ، وَإِنْ صَلَّيْت </a:t>
            </a:r>
            <a:r>
              <a:rPr lang="ar-SA" b="1" dirty="0" err="1" smtClean="0"/>
              <a:t>ثِنْتَيْ</a:t>
            </a:r>
            <a:r>
              <a:rPr lang="ar-SA" b="1" dirty="0" smtClean="0"/>
              <a:t> عَشْرَةَ بُنِيَ </a:t>
            </a:r>
            <a:r>
              <a:rPr lang="ar-SA" b="1" dirty="0" err="1" smtClean="0"/>
              <a:t>لَك</a:t>
            </a:r>
            <a:r>
              <a:rPr lang="ar-SA" b="1" dirty="0" smtClean="0"/>
              <a:t> بَيْتٌ فِي الْجَنَّةِ " وَفِيهِ حُسَيْنُ بْنُ عَطَاءٍ ضَعَّفَهُ أَبُو حَاتِمٍ وَغَيْرُهُ وَذَكَرَهُ ابْنُ حِبَّانَ فِي الثِّقَاتِ وَقَالَ يُخْطِئُ وَيُدَلِّسُ ، وَفِي الْبَابِ أَحَادِيثُ لَا تَخْلُو عَنْ مَقَالٍ .</a:t>
            </a:r>
            <a:endParaRPr lang="en-US" b="1" dirty="0" smtClean="0"/>
          </a:p>
          <a:p>
            <a:pPr rtl="1"/>
            <a:r>
              <a:rPr lang="ar-SA" dirty="0" smtClean="0"/>
              <a:t> </a:t>
            </a:r>
            <a:endParaRPr lang="en-US" dirty="0" smtClean="0"/>
          </a:p>
          <a:p>
            <a:pPr rtl="1"/>
            <a:endParaRPr lang="ar-SA"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الحديث السادس:فضل صلاة العشاء وصلاة الفجر.</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dirty="0" smtClean="0"/>
              <a:t>370</a:t>
            </a:r>
            <a:r>
              <a:rPr lang="ar-SA" b="1" dirty="0" smtClean="0"/>
              <a:t> - عَنْ أَبِي هُرَيْرَةَ رَضِيَ اللَّهُ عَنْهُ قَالَ : قَالَ رَسُولُ اللَّهِ صَلَّى اللَّهُ عَلَيْهِ وَسَلَّمَ : { أَثْقَلُ الصَّلَاةِ عَلَى الْمُنَافِقِينَ : صَلَاةُ الْعِشَاءِ ، وَصَلَاةُ الْفَجْرِ ، وَلَوْ يَعْلَمُونَ مَا فِيهِمَا لَأَتَوْهُمَا وَلَوْ حَبْوًا } </a:t>
            </a:r>
          </a:p>
          <a:p>
            <a:pPr rtl="1"/>
            <a:r>
              <a:rPr lang="ar-SA" sz="1800" b="1" dirty="0" smtClean="0"/>
              <a:t>                            سبل السلام - الصلاة(ج 2 / </a:t>
            </a:r>
            <a:r>
              <a:rPr lang="ar-SA" sz="1800" b="1" dirty="0" err="1" smtClean="0"/>
              <a:t>ص</a:t>
            </a:r>
            <a:r>
              <a:rPr lang="ar-SA" sz="1800" b="1" dirty="0" smtClean="0"/>
              <a:t> 302)</a:t>
            </a:r>
            <a:endParaRPr lang="en-US" sz="1800" b="1" dirty="0" smtClean="0"/>
          </a:p>
          <a:p>
            <a:pPr rtl="1"/>
            <a:r>
              <a:rPr lang="ar-SA" b="1" u="sng" dirty="0" smtClean="0">
                <a:solidFill>
                  <a:srgbClr val="FF0000"/>
                </a:solidFill>
              </a:rPr>
              <a:t>درجة الحديث:</a:t>
            </a:r>
            <a:r>
              <a:rPr lang="ar-SA" b="1" dirty="0" smtClean="0">
                <a:solidFill>
                  <a:srgbClr val="FF0000"/>
                </a:solidFill>
              </a:rPr>
              <a:t> </a:t>
            </a:r>
            <a:r>
              <a:rPr lang="ar-SA" b="1" dirty="0" smtClean="0"/>
              <a:t>حديث صحيح مُتَّفَقٌ عَلَيْهِ.</a:t>
            </a:r>
            <a:endParaRPr lang="en-US" b="1" dirty="0" smtClean="0"/>
          </a:p>
          <a:p>
            <a:pPr rtl="1"/>
            <a:r>
              <a:rPr lang="ar-SA" b="1" u="sng" dirty="0" smtClean="0">
                <a:solidFill>
                  <a:srgbClr val="FF0000"/>
                </a:solidFill>
              </a:rPr>
              <a:t>غريب الحديث:</a:t>
            </a:r>
            <a:r>
              <a:rPr lang="ar-SA" b="1" dirty="0" smtClean="0">
                <a:solidFill>
                  <a:srgbClr val="FF0000"/>
                </a:solidFill>
              </a:rPr>
              <a:t> </a:t>
            </a:r>
            <a:r>
              <a:rPr lang="ar-SA" b="1" dirty="0" smtClean="0"/>
              <a:t>حَبْوًا أَيْ وَلَوْ مَشُوًّا حَبْوًا أَيْ كَحَبْوِ الصَّبِيِّ عَلَى يَدَيْهِ وَرُكْبَتَيْهِ ، وَقِيلَ : هُوَ الزَّحْفُ عَلَى الرُّكَبِ وَقِيلَ عَلَى </a:t>
            </a:r>
            <a:r>
              <a:rPr lang="ar-SA" b="1" dirty="0" err="1" smtClean="0"/>
              <a:t>الأست</a:t>
            </a:r>
            <a:r>
              <a:rPr lang="ar-SA" b="1" dirty="0" smtClean="0"/>
              <a:t>.</a:t>
            </a:r>
            <a:endParaRPr lang="en-US" b="1" dirty="0" smtClean="0"/>
          </a:p>
          <a:p>
            <a:endParaRPr lang="ar-SA"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u="sng" dirty="0" smtClean="0">
                <a:solidFill>
                  <a:srgbClr val="FF0000"/>
                </a:solidFill>
              </a:rPr>
              <a:t>ما يستفاد من الحديث: </a:t>
            </a:r>
            <a:endParaRPr lang="en-US" dirty="0" smtClean="0">
              <a:solidFill>
                <a:srgbClr val="FF0000"/>
              </a:solidFill>
            </a:endParaRPr>
          </a:p>
          <a:p>
            <a:pPr marL="514350" lvl="0" indent="-514350" algn="just" rtl="1">
              <a:buFont typeface="+mj-lt"/>
              <a:buAutoNum type="arabicParenR"/>
            </a:pPr>
            <a:r>
              <a:rPr lang="ar-SA" b="1" dirty="0" smtClean="0"/>
              <a:t>فِيهِ أَنَّ الصَّلَاةَ كُلَّهَا ثَقِيلَةٌ على المنافقين فَإِنَّهُمْ الَّذِينَ إذَا قَامُوا إلَى الصَّلَاةِ قَامُوا كُسَالَى وَلَكِنَّ الْأَثْقَلَ عَلَيْهِمْ صَلَاةُ الْعِشَاءِ ؛ لِأَنَّهَا فِي وَقْتِ الرَّاحَةِ وَالسُّكُونِ، وَصَلَاةُ الْفَجْرِ؛ لِأَنَّهَا فِي وَقْتِ النَّوْمِ وَلَيْسَ لَهُمْ دَاعٍ دِينِيٌّ وَلَا تَصْدِيقٌ بِأَجْرِهِمَا حَتَّى يَبْعَثَهُمْ عَلَى إتْيَانِهِمَا</a:t>
            </a:r>
            <a:endParaRPr lang="en-US" b="1" dirty="0" smtClean="0"/>
          </a:p>
          <a:p>
            <a:endParaRPr lang="ar-SA"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b="1" dirty="0" smtClean="0"/>
              <a:t>وَيُخَفِّفَ عَلَيْهِمْ الْإِتْيَانَ </a:t>
            </a:r>
            <a:r>
              <a:rPr lang="ar-SA" b="1" dirty="0" err="1" smtClean="0"/>
              <a:t>بِهِمَا</a:t>
            </a:r>
            <a:r>
              <a:rPr lang="ar-SA" b="1" dirty="0" smtClean="0"/>
              <a:t> وَلِأَنَّهُمَا فِي ظُلْمَةِ اللَّيْلِ وَدَاعِي الرِّيَاءِ الَّذِي لِأَجْلِهِ يُصَلُّونَ مُنْتَفٍ لِعَدَمِ مُشَاهَدَةِ مَنْ يُرَاءُونَهُ مِنْ النَّاسِ إلَّا الْقَلِيلَ فَانْتَفَى الْبَاعِثُ الدِّينِيُّ مِنْهُمَا كَمَا انْتَفَى فِي غَيْرِهِمَا ثُمَّ انْتَفَى الْبَاعِثُ الدُّنْيَوِيُّ الَّذِي فِي غَيْرِهِمَا وَلِذَا قَالَ صَلَّى اللَّهُ عَلَيْهِ وَسَلَّمَ نَاظِرًا إلَى انْتِفَاءِ الْبَاعِثِ الدِّينِيِّ عِنْدَهُمْ وَلَوْ يَعْلَمُونَ مَا فِيهِمَا لَأَتَوْهُمَا وَلَوْ حَبْوًا وَفِي حَدِيثِ أَبِي </a:t>
            </a:r>
            <a:r>
              <a:rPr lang="ar-SA" b="1" dirty="0" err="1" smtClean="0"/>
              <a:t>أُمَامَةَ</a:t>
            </a:r>
            <a:r>
              <a:rPr lang="ar-SA" b="1" dirty="0" smtClean="0"/>
              <a:t> عِنْدَ الطَّبَرَانِيُّ " وَلَوْ حَبْوًا عَلَى يَدَيْهِ وَرِجْلَيْهِ</a:t>
            </a:r>
            <a:r>
              <a:rPr lang="ar-SA" dirty="0" smtClean="0"/>
              <a:t>.</a:t>
            </a:r>
            <a:endParaRPr lang="ar-SA"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514350" lvl="0" indent="-514350" algn="just" rtl="1">
              <a:buFont typeface="+mj-lt"/>
              <a:buAutoNum type="arabicParenR" startAt="2"/>
            </a:pPr>
            <a:r>
              <a:rPr lang="ar-SA" b="1" dirty="0" smtClean="0"/>
              <a:t>فِيهِ حَثٌّ بَلِيغٌ عَلَى الْإِتْيَانِ إلى صلاة العشاء وصلاة الفجر وَأَنَّ الْمُؤْمِنَ إذَا عَلِمَ مَا فِيهِمَا أَتَى إلَيْهِمَا عَلَى أَيِّ حَالٍ فَإِنَّهُ مَا حَالَ بَيْنَ الْمُنَافِقِ وَبَيْنَ هَذَا الْإِتْيَانِ إلَّا عَدَمُ تَصْدِيقِهِ بِمَا فِيهِمَا .</a:t>
            </a:r>
            <a:endParaRPr lang="en-US" b="1" dirty="0" smtClean="0"/>
          </a:p>
          <a:p>
            <a:endParaRPr lang="ar-SA"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1647</TotalTime>
  <Words>2073</Words>
  <Application>Microsoft Office PowerPoint</Application>
  <PresentationFormat>A4 Paper (210x297 mm)‎</PresentationFormat>
  <Paragraphs>85</Paragraphs>
  <Slides>33</Slides>
  <Notes>0</Notes>
  <HiddenSlides>0</HiddenSlides>
  <MMClips>0</MMClips>
  <ScaleCrop>false</ScaleCrop>
  <HeadingPairs>
    <vt:vector size="4" baseType="variant">
      <vt:variant>
        <vt:lpstr>سمة</vt:lpstr>
      </vt:variant>
      <vt:variant>
        <vt:i4>1</vt:i4>
      </vt:variant>
      <vt:variant>
        <vt:lpstr>عناوين الشرائح</vt:lpstr>
      </vt:variant>
      <vt:variant>
        <vt:i4>33</vt:i4>
      </vt:variant>
    </vt:vector>
  </HeadingPairs>
  <TitlesOfParts>
    <vt:vector size="34" baseType="lpstr">
      <vt:lpstr>Office Theme</vt:lpstr>
      <vt:lpstr>الشريحة 1</vt:lpstr>
      <vt:lpstr>المحاضرة الثامنة شرح أحاديث مختارة من كتاب الصلاة</vt:lpstr>
      <vt:lpstr>الحديث الأول:ماذا يصنع من لم يحسن شيئاً من القرآن. </vt:lpstr>
      <vt:lpstr>الشريحة 4</vt:lpstr>
      <vt:lpstr>الشريحة 5</vt:lpstr>
      <vt:lpstr>الشريحة 6</vt:lpstr>
      <vt:lpstr>الحديث الثاني:يتعوذ من أربع بعد التشهد </vt:lpstr>
      <vt:lpstr>الشريحة 8</vt:lpstr>
      <vt:lpstr>الشريحة 9</vt:lpstr>
      <vt:lpstr>الشريحة 10</vt:lpstr>
      <vt:lpstr>الشريحة 11</vt:lpstr>
      <vt:lpstr>الشريحة 12</vt:lpstr>
      <vt:lpstr>الشريحة 13</vt:lpstr>
      <vt:lpstr>الحديث الثالث:الترغيب في النوافل </vt:lpstr>
      <vt:lpstr>الشريحة 15</vt:lpstr>
      <vt:lpstr>الشريحة 16</vt:lpstr>
      <vt:lpstr>الشريحة 17</vt:lpstr>
      <vt:lpstr>الحديث الرابع:فضل صلاة الوتر. </vt:lpstr>
      <vt:lpstr>الشريحة 19</vt:lpstr>
      <vt:lpstr>الشريحة 20</vt:lpstr>
      <vt:lpstr>الشريحة 21</vt:lpstr>
      <vt:lpstr>الشريحة 22</vt:lpstr>
      <vt:lpstr>الشريحة 23</vt:lpstr>
      <vt:lpstr>الحديث الخامس:فضل صلاة الضحى </vt:lpstr>
      <vt:lpstr>الشريحة 25</vt:lpstr>
      <vt:lpstr>الشريحة 26</vt:lpstr>
      <vt:lpstr>الشريحة 27</vt:lpstr>
      <vt:lpstr>الشريحة 28</vt:lpstr>
      <vt:lpstr>الحديث السادس:فضل صلاة العشاء وصلاة الفجر. </vt:lpstr>
      <vt:lpstr>الشريحة 30</vt:lpstr>
      <vt:lpstr>الشريحة 31</vt:lpstr>
      <vt:lpstr>الشريحة 32</vt:lpstr>
      <vt:lpstr>الشريحة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117</cp:revision>
  <dcterms:created xsi:type="dcterms:W3CDTF">2009-10-14T19:14:34Z</dcterms:created>
  <dcterms:modified xsi:type="dcterms:W3CDTF">2011-10-18T11:35:00Z</dcterms:modified>
</cp:coreProperties>
</file>