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106" d="100"/>
          <a:sy n="106" d="100"/>
        </p:scale>
        <p:origin x="132" y="136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الحديث ( 1 )</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b="1" spc="-150" dirty="0" smtClean="0">
                <a:solidFill>
                  <a:srgbClr val="FF0000"/>
                </a:solidFill>
                <a:latin typeface="ae_AlMateen" pitchFamily="2" charset="-78"/>
                <a:cs typeface="ae_AlMateen" pitchFamily="2" charset="-78"/>
              </a:rPr>
              <a:t>المحاضرة </a:t>
            </a:r>
            <a:r>
              <a:rPr lang="ar-SA" b="1" spc="-150" dirty="0" smtClean="0">
                <a:solidFill>
                  <a:srgbClr val="FF0000"/>
                </a:solidFill>
                <a:latin typeface="ae_AlMateen" pitchFamily="2" charset="-78"/>
                <a:cs typeface="ae_AlMateen" pitchFamily="2" charset="-78"/>
              </a:rPr>
              <a:t>الحادية </a:t>
            </a:r>
            <a:r>
              <a:rPr lang="ar-SA" b="1" spc="-150" dirty="0" smtClean="0">
                <a:solidFill>
                  <a:srgbClr val="FF0000"/>
                </a:solidFill>
                <a:latin typeface="ae_AlMateen" pitchFamily="2" charset="-78"/>
                <a:cs typeface="ae_AlMateen" pitchFamily="2" charset="-78"/>
              </a:rPr>
              <a:t>عشر</a:t>
            </a:r>
            <a:br>
              <a:rPr lang="ar-SA" b="1" spc="-150" dirty="0" smtClean="0">
                <a:solidFill>
                  <a:srgbClr val="FF0000"/>
                </a:solidFill>
                <a:latin typeface="ae_AlMateen" pitchFamily="2" charset="-78"/>
                <a:cs typeface="ae_AlMateen" pitchFamily="2" charset="-78"/>
              </a:rPr>
            </a:br>
            <a:r>
              <a:rPr lang="ar-SA" b="1" spc="-150" dirty="0" smtClean="0">
                <a:solidFill>
                  <a:srgbClr val="FF0000"/>
                </a:solidFill>
                <a:latin typeface="ae_AlMateen" pitchFamily="2" charset="-78"/>
                <a:cs typeface="ae_AlMateen" pitchFamily="2" charset="-78"/>
              </a:rPr>
              <a:t>شرح أحاديث من كتاب الصلاة</a:t>
            </a:r>
            <a:endParaRPr lang="en-US" b="1"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الحديث الأول:يفصل بين الفرض </a:t>
            </a:r>
            <a:r>
              <a:rPr lang="ar-SA" b="1" u="sng" dirty="0" err="1" smtClean="0">
                <a:solidFill>
                  <a:srgbClr val="FF0000"/>
                </a:solidFill>
              </a:rPr>
              <a:t>والتنفل</a:t>
            </a:r>
            <a:r>
              <a:rPr lang="ar-SA" b="1" u="sng" dirty="0" smtClean="0">
                <a:solidFill>
                  <a:srgbClr val="FF0000"/>
                </a:solidFill>
              </a:rPr>
              <a:t>.</a:t>
            </a:r>
            <a:r>
              <a:rPr lang="ar-SA" b="1" dirty="0" smtClean="0">
                <a:solidFill>
                  <a:srgbClr val="FF0000"/>
                </a:solidFill>
              </a:rPr>
              <a:t> </a:t>
            </a:r>
            <a:r>
              <a:rPr lang="en-US" b="1" dirty="0" smtClean="0"/>
              <a:t/>
            </a:r>
            <a:br>
              <a:rPr lang="en-US" b="1" dirty="0" smtClean="0"/>
            </a:br>
            <a:endParaRPr lang="en-US" dirty="0"/>
          </a:p>
        </p:txBody>
      </p:sp>
      <p:sp>
        <p:nvSpPr>
          <p:cNvPr id="3" name="عنصر نائب للمحتوى 2"/>
          <p:cNvSpPr>
            <a:spLocks noGrp="1"/>
          </p:cNvSpPr>
          <p:nvPr>
            <p:ph idx="1"/>
          </p:nvPr>
        </p:nvSpPr>
        <p:spPr/>
        <p:txBody>
          <a:bodyPr/>
          <a:lstStyle/>
          <a:p>
            <a:pPr algn="just" rtl="1"/>
            <a:r>
              <a:rPr lang="ar-SA" b="1" dirty="0" smtClean="0"/>
              <a:t>428 -عَنْ </a:t>
            </a:r>
            <a:r>
              <a:rPr lang="ar-SA" b="1" dirty="0" err="1" smtClean="0"/>
              <a:t>السَّائِبِ</a:t>
            </a:r>
            <a:r>
              <a:rPr lang="ar-SA" b="1" dirty="0" smtClean="0"/>
              <a:t> بْنِ يَزِيدَ رَضِيَ اللَّهُ عَنْهُ ، أَنَّ مُعَاوِيَةَ رَضِيَ اللَّهُ عَنْهُ قَالَ لَهُ : { إذَا صَلَّيْت الْجُمُعَةَ فَلَا تَصِلْهَا بِصَلَاةٍ ، حَتَّى تَتَكَلَّمَ أَوْ تَخْرُجَ ، فَإِنَّ رَسُولَ اللَّهِ صَلَّى اللَّهُ عَلَيْهِ وَسَلَّمَ أَمَرَنَا بِذَلِكَ : أَنْ لَا نَصِلَ صَلَاةً بِصَلَاةٍ حَتَّى نَتَكَلَّمَ أَوْ نَخْرُجَ } </a:t>
            </a:r>
            <a:r>
              <a:rPr lang="ar-SA" sz="1400" b="1" dirty="0" smtClean="0"/>
              <a:t>سبل السلام - الصلاة(ج 2 / </a:t>
            </a:r>
            <a:r>
              <a:rPr lang="ar-SA" sz="1400" b="1" dirty="0" err="1" smtClean="0"/>
              <a:t>ص</a:t>
            </a:r>
            <a:r>
              <a:rPr lang="ar-SA" sz="1400" b="1" dirty="0" smtClean="0"/>
              <a:t> 425)</a:t>
            </a:r>
            <a:endParaRPr lang="en-US" sz="1400" b="1" dirty="0" smtClean="0"/>
          </a:p>
          <a:p>
            <a:pPr algn="just" rtl="1"/>
            <a:r>
              <a:rPr lang="ar-SA" b="1" u="sng" dirty="0" smtClean="0">
                <a:solidFill>
                  <a:srgbClr val="FF0000"/>
                </a:solidFill>
              </a:rPr>
              <a:t>درجة الحديث:</a:t>
            </a:r>
            <a:r>
              <a:rPr lang="ar-SA" b="1" dirty="0" smtClean="0"/>
              <a:t>حديث صحيح رَوَاهُ مُسْلِمٌ</a:t>
            </a:r>
            <a:endParaRPr lang="en-US" b="1"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u="sng" dirty="0" smtClean="0">
                <a:solidFill>
                  <a:srgbClr val="FF0000"/>
                </a:solidFill>
              </a:rPr>
              <a:t>ترجمة الراوي:</a:t>
            </a:r>
            <a:endParaRPr lang="en-US" b="1" dirty="0" smtClean="0">
              <a:solidFill>
                <a:srgbClr val="FF0000"/>
              </a:solidFill>
            </a:endParaRPr>
          </a:p>
          <a:p>
            <a:pPr algn="just" rtl="1"/>
            <a:r>
              <a:rPr lang="ar-SA" b="1" dirty="0" smtClean="0"/>
              <a:t>هُوَ أَبُو يَزِيدَ </a:t>
            </a:r>
            <a:r>
              <a:rPr lang="ar-SA" b="1" dirty="0" err="1" smtClean="0"/>
              <a:t>السَّائِبُ</a:t>
            </a:r>
            <a:r>
              <a:rPr lang="ar-SA" b="1" dirty="0" smtClean="0"/>
              <a:t> بْنُ يَزِيدَ الْكِنْدِيُّ فِي الْأَشْهَرِ وُلِدَ فِي الثَّانِيَةِ مِنْ الْهِجْرَةِ وَحَضَرَ حَجَّةَ الْوَدَاعِ مَعَ أَبِيهِ ، وَهُوَ ابْنُ سَبْعِ سِنِينَ.</a:t>
            </a:r>
            <a:endParaRPr lang="en-US" b="1" dirty="0" smtClean="0"/>
          </a:p>
          <a:p>
            <a:pPr algn="just" rtl="1"/>
            <a:r>
              <a:rPr lang="ar-SA" b="1" u="sng" dirty="0" smtClean="0">
                <a:solidFill>
                  <a:srgbClr val="FF0000"/>
                </a:solidFill>
              </a:rPr>
              <a:t>الأحكام الفقهية المستفادة من الحديث:</a:t>
            </a:r>
            <a:endParaRPr lang="en-US" b="1" dirty="0" smtClean="0">
              <a:solidFill>
                <a:srgbClr val="FF0000"/>
              </a:solidFill>
            </a:endParaRPr>
          </a:p>
          <a:p>
            <a:pPr marL="514350" indent="-514350" algn="just" rtl="1">
              <a:buFont typeface="+mj-lt"/>
              <a:buAutoNum type="arabicParenR"/>
            </a:pPr>
            <a:r>
              <a:rPr lang="ar-SA" b="1" dirty="0" smtClean="0"/>
              <a:t>فِيهِ مَشْرُوعِيَّةُ فَصْلِ النَّافِلَةِ عَنْ الْفَرِيضَةِ ، وَأَنْ لَا تُوصَلَ </a:t>
            </a:r>
            <a:r>
              <a:rPr lang="ar-SA" b="1" dirty="0" err="1" smtClean="0"/>
              <a:t>بِهَا</a:t>
            </a:r>
            <a:r>
              <a:rPr lang="ar-SA" b="1" dirty="0" smtClean="0"/>
              <a:t> ، وَظَاهِرُ النَّهْيِ التَّحْرِيمُ ، وَلَيْسَ خَاصًّا بِصَلَاةِ الْجُمُعَةِ ؛ لِأَنَّهُ اسْتَدَلَّ الرَّاوِي عَلَى تَخْصِيصِهِ بِذِكْرِ صَلَاةِ الْجُمُعَةِ بِحَدِيثٍ يَعُمُّهَا وَغَيْرَهَا قِيلَ : وَالْحِكْمَةُ فِي ذَلِكَ لِئَلَّا يَشْتَبِهَ الْفَرْضُ بِالنَّافِلَةِ .</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marL="514350" lvl="0" indent="-514350" algn="just" rtl="1">
              <a:buFont typeface="+mj-lt"/>
              <a:buAutoNum type="arabicParenR" startAt="2"/>
            </a:pPr>
            <a:r>
              <a:rPr lang="ar-SA" b="1" dirty="0" smtClean="0"/>
              <a:t>فيه استحباب التَّحَوُّلُ لِلنَّافِلَةِ مِنْ مَوْضِعِ الْفَرِيضَةِ ، وَالْأَفْضَلُ أَنْ يَتَحَوَّلَ إلَى بَيْتِهِ فَإِنَّ فِعْلَ النَّوَافِلِ فِي الْبُيُوتِ أَفْضَلُ ، وَإِلَّا فَإِلَى مَوْضِعٍ فِي الْمَسْجِدِ أَوْ غَيْرِهِ. </a:t>
            </a:r>
            <a:endParaRPr lang="en-US" b="1" dirty="0" smtClean="0"/>
          </a:p>
          <a:p>
            <a:pPr marL="514350" lvl="0" indent="-514350" algn="just" rtl="1">
              <a:buFont typeface="+mj-lt"/>
              <a:buAutoNum type="arabicParenR" startAt="3"/>
            </a:pPr>
            <a:r>
              <a:rPr lang="ar-SA" b="1" dirty="0" smtClean="0"/>
              <a:t>وَفِيهِ تَكْثِيرٌ لِمَوَاضِعِ السُّجُودِ ، وَقَدْ أَخْرَجَ أَبُو دَاوُد مِنْ حَدِيثِ أَبِي هُرَيْرَةَ مَرْفُوعًا { أَيَعْجِزُ أَحَدُكُمْ أَنْ يَتَقَدَّمَ أَوْ يَتَأَخَّرَ أَوْ عَنْ يَمِينِهِ أَوْ عَنْ شِمَالِهِ فِي الصَّلَاةِ يَعْنِي السُّبْحَةَ } وَلَمْ يُضَعِّفْهُ أَبُو دَاوُد. </a:t>
            </a:r>
            <a:endParaRPr lang="en-US" b="1"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u="sng" dirty="0" smtClean="0">
                <a:solidFill>
                  <a:srgbClr val="FF0000"/>
                </a:solidFill>
              </a:rPr>
              <a:t>الحديث الثاني:يسن أكل تمرات قبل الخروج </a:t>
            </a:r>
            <a:r>
              <a:rPr lang="ar-SA" b="1" u="sng" dirty="0" smtClean="0">
                <a:solidFill>
                  <a:srgbClr val="FF0000"/>
                </a:solidFill>
              </a:rPr>
              <a:t>لصلاة الفطر</a:t>
            </a:r>
            <a:r>
              <a:rPr lang="en-US" dirty="0" smtClean="0">
                <a:solidFill>
                  <a:srgbClr val="FF0000"/>
                </a:solidFill>
              </a:rPr>
              <a:t/>
            </a:r>
            <a:br>
              <a:rPr lang="en-US" dirty="0" smtClean="0">
                <a:solidFill>
                  <a:srgbClr val="FF0000"/>
                </a:solidFill>
              </a:rPr>
            </a:br>
            <a:endParaRPr lang="en-US" dirty="0"/>
          </a:p>
        </p:txBody>
      </p:sp>
      <p:sp>
        <p:nvSpPr>
          <p:cNvPr id="3" name="عنصر نائب للمحتوى 2"/>
          <p:cNvSpPr>
            <a:spLocks noGrp="1"/>
          </p:cNvSpPr>
          <p:nvPr>
            <p:ph idx="1"/>
          </p:nvPr>
        </p:nvSpPr>
        <p:spPr/>
        <p:txBody>
          <a:bodyPr/>
          <a:lstStyle/>
          <a:p>
            <a:pPr rtl="1"/>
            <a:r>
              <a:rPr lang="ar-SA" b="1" dirty="0" smtClean="0"/>
              <a:t>عَنْ </a:t>
            </a:r>
            <a:r>
              <a:rPr lang="ar-SA" b="1" dirty="0" smtClean="0"/>
              <a:t>أَنَسٍ رَضي اللَّهُ عنهُ قالَ : " كانَ رسُولُ الله صَلّى الله عَلَيْهِ وَسَلّم لا يغْدُو يوْمَ الفِطْر حتى يأكُلَ تَمَراتِ " </a:t>
            </a:r>
            <a:r>
              <a:rPr lang="ar-SA" sz="1600" b="1" dirty="0" smtClean="0"/>
              <a:t>سبل السلام - الصلاة(ج 1 / </a:t>
            </a:r>
            <a:r>
              <a:rPr lang="ar-SA" sz="1600" b="1" dirty="0" err="1" smtClean="0"/>
              <a:t>ص</a:t>
            </a:r>
            <a:r>
              <a:rPr lang="ar-SA" sz="1600" b="1" dirty="0" smtClean="0"/>
              <a:t> 59).</a:t>
            </a:r>
            <a:endParaRPr lang="en-US" sz="1600" b="1" dirty="0" smtClean="0"/>
          </a:p>
          <a:p>
            <a:pPr rtl="1"/>
            <a:r>
              <a:rPr lang="ar-SA" b="1" dirty="0" smtClean="0"/>
              <a:t> </a:t>
            </a:r>
            <a:r>
              <a:rPr lang="ar-SA" b="1" u="sng" dirty="0" smtClean="0">
                <a:solidFill>
                  <a:srgbClr val="FF0000"/>
                </a:solidFill>
              </a:rPr>
              <a:t>درجة الحديث:</a:t>
            </a:r>
            <a:r>
              <a:rPr lang="ar-SA" b="1" dirty="0" smtClean="0">
                <a:solidFill>
                  <a:srgbClr val="FF0000"/>
                </a:solidFill>
              </a:rPr>
              <a:t> </a:t>
            </a:r>
            <a:r>
              <a:rPr lang="ar-SA" b="1" dirty="0" smtClean="0"/>
              <a:t>حديث صحيح أَخْرَجَهُ البخاريُّ . وفي روايةٍ مُعَلّقةٍ ووصلها أَحْمَدُ " وَيَأكُلُهُنَّ أفراداً.</a:t>
            </a:r>
            <a:endParaRPr lang="en-US" b="1" dirty="0" smtClean="0"/>
          </a:p>
          <a:p>
            <a:pPr rtl="1"/>
            <a:r>
              <a:rPr lang="ar-SA" b="1" u="sng" dirty="0" smtClean="0">
                <a:solidFill>
                  <a:srgbClr val="FF0000"/>
                </a:solidFill>
              </a:rPr>
              <a:t>غريب الحديث:</a:t>
            </a:r>
            <a:endParaRPr lang="en-US" b="1" dirty="0" smtClean="0">
              <a:solidFill>
                <a:srgbClr val="FF0000"/>
              </a:solidFill>
            </a:endParaRPr>
          </a:p>
          <a:p>
            <a:pPr rtl="1"/>
            <a:r>
              <a:rPr lang="ar-SA" b="1" dirty="0" smtClean="0"/>
              <a:t> لا يغدو: أي يخرج وقت الغداة يوم الفطر أي إلى المصلى  حتى يأكل تمرات .</a:t>
            </a:r>
            <a:endParaRPr lang="en-US" b="1"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solidFill>
                  <a:srgbClr val="FF0000"/>
                </a:solidFill>
              </a:rPr>
              <a:t>الأحكام الفقهية المستفادة من الحديث:</a:t>
            </a:r>
            <a:endParaRPr lang="en-US" dirty="0" smtClean="0">
              <a:solidFill>
                <a:srgbClr val="FF0000"/>
              </a:solidFill>
            </a:endParaRPr>
          </a:p>
          <a:p>
            <a:pPr algn="just" rtl="1"/>
            <a:r>
              <a:rPr lang="ar-SA" dirty="0" smtClean="0"/>
              <a:t> </a:t>
            </a:r>
            <a:r>
              <a:rPr lang="ar-SA" b="1" dirty="0" smtClean="0"/>
              <a:t>والحديث يدل على مداومته صَلّى الله عَلَيْهِ وَسَلّم على أكل ثلاث تمرات أو خمس أو سبع أو أقل من ذلك أو أكثر وتراً قبل الخروج إلى صلاة العيد.</a:t>
            </a:r>
            <a:endParaRPr lang="en-US" b="1"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solidFill>
                  <a:srgbClr val="FF0000"/>
                </a:solidFill>
              </a:rPr>
              <a:t>الحكمة من الأكل قبل الخروج إلى الصلاة:</a:t>
            </a:r>
            <a:endParaRPr lang="en-US" b="1" dirty="0" smtClean="0">
              <a:solidFill>
                <a:srgbClr val="FF0000"/>
              </a:solidFill>
            </a:endParaRPr>
          </a:p>
          <a:p>
            <a:pPr lvl="0" algn="just" rtl="1"/>
            <a:r>
              <a:rPr lang="ar-SA" b="1" dirty="0" smtClean="0"/>
              <a:t>الحكمة في الأكل قبل الصلاة أن </a:t>
            </a:r>
            <a:r>
              <a:rPr lang="ar-SA" b="1" dirty="0" err="1" smtClean="0"/>
              <a:t>لايظن</a:t>
            </a:r>
            <a:r>
              <a:rPr lang="ar-SA" b="1" dirty="0" smtClean="0"/>
              <a:t> </a:t>
            </a:r>
            <a:r>
              <a:rPr lang="ar-SA" b="1" dirty="0" err="1" smtClean="0"/>
              <a:t>ظان</a:t>
            </a:r>
            <a:r>
              <a:rPr lang="ar-SA" b="1" dirty="0" smtClean="0"/>
              <a:t> لزوم الصوم حتى يصلي العيد فكأنه أراد سد هذه الذريعة. </a:t>
            </a:r>
            <a:endParaRPr lang="en-US" b="1" dirty="0" smtClean="0"/>
          </a:p>
          <a:p>
            <a:pPr lvl="0" algn="just" rtl="1"/>
            <a:r>
              <a:rPr lang="ar-SA" b="1" dirty="0" smtClean="0"/>
              <a:t>وقيل لما وقع وجوب الفطر </a:t>
            </a:r>
            <a:r>
              <a:rPr lang="ar-SA" b="1" dirty="0" err="1" smtClean="0"/>
              <a:t>عقيب</a:t>
            </a:r>
            <a:r>
              <a:rPr lang="ar-SA" b="1" dirty="0" smtClean="0"/>
              <a:t> وجوب الصوم استحب تعجيل الفطر مبادرة إلى امتثال أمر الله قال ابن </a:t>
            </a:r>
            <a:r>
              <a:rPr lang="ar-SA" b="1" dirty="0" err="1" smtClean="0"/>
              <a:t>قدامة</a:t>
            </a:r>
            <a:r>
              <a:rPr lang="ar-SA" b="1" dirty="0" smtClean="0"/>
              <a:t> : ولا نعلم في استحباب تعجيل الأكل في هذا اليوم قبل الصلاة خلافاً.</a:t>
            </a:r>
            <a:endParaRPr lang="en-US" b="1"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solidFill>
                  <a:srgbClr val="FF0000"/>
                </a:solidFill>
              </a:rPr>
              <a:t>الحكمة من أكل التمر فبل الصلاة 	</a:t>
            </a:r>
            <a:endParaRPr lang="en-US" dirty="0" smtClean="0">
              <a:solidFill>
                <a:srgbClr val="FF0000"/>
              </a:solidFill>
            </a:endParaRPr>
          </a:p>
          <a:p>
            <a:pPr lvl="0" rtl="1"/>
            <a:r>
              <a:rPr lang="ar-SA" b="1" dirty="0" smtClean="0"/>
              <a:t>الحكمة في استحباب التمر ما في الحلو من تقوية البصر الذي يضعفه الصوم </a:t>
            </a:r>
            <a:endParaRPr lang="en-US" b="1" dirty="0" smtClean="0"/>
          </a:p>
          <a:p>
            <a:pPr lvl="0" rtl="1"/>
            <a:r>
              <a:rPr lang="ar-SA" b="1" dirty="0" smtClean="0"/>
              <a:t> وقيل لأن الحلو مما يوافق الإيمان ويعبر </a:t>
            </a:r>
            <a:r>
              <a:rPr lang="ar-SA" b="1" dirty="0" err="1" smtClean="0"/>
              <a:t>به</a:t>
            </a:r>
            <a:r>
              <a:rPr lang="ar-SA" b="1" dirty="0" smtClean="0"/>
              <a:t> المنام ويرقق القلب ومن ثمة استحب بعض التابعين أن يفطر على الحلو مطلقاً.</a:t>
            </a:r>
            <a:endParaRPr lang="en-US" b="1" dirty="0" smtClean="0"/>
          </a:p>
          <a:p>
            <a:pPr rtl="1"/>
            <a:r>
              <a:rPr lang="ar-SA" b="1" u="sng" dirty="0" smtClean="0">
                <a:solidFill>
                  <a:srgbClr val="FF0000"/>
                </a:solidFill>
              </a:rPr>
              <a:t>الحكمة من جعل التمرات وتراً </a:t>
            </a:r>
            <a:endParaRPr lang="en-US" dirty="0" smtClean="0">
              <a:solidFill>
                <a:srgbClr val="FF0000"/>
              </a:solidFill>
            </a:endParaRPr>
          </a:p>
          <a:p>
            <a:pPr rtl="1"/>
            <a:r>
              <a:rPr lang="ar-SA" b="1" dirty="0" smtClean="0"/>
              <a:t> وأما جعلهن وتراً فللإشارة إلى الوحدانية وكذلك كان يفعل صَلّى الله عَلَيْهِ وَسَلّم في جميع أموره تبركاً بذلك.  </a:t>
            </a:r>
            <a:endParaRPr lang="en-US" b="1"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الحديث الثالث:تأخير الأكل يوم الأضحى.</a:t>
            </a:r>
            <a:r>
              <a:rPr lang="en-US" dirty="0" smtClean="0">
                <a:solidFill>
                  <a:srgbClr val="FF0000"/>
                </a:solidFill>
              </a:rPr>
              <a:t/>
            </a:r>
            <a:br>
              <a:rPr lang="en-US" dirty="0" smtClean="0">
                <a:solidFill>
                  <a:srgbClr val="FF0000"/>
                </a:solidFill>
              </a:rPr>
            </a:br>
            <a:endParaRPr lang="en-US" dirty="0"/>
          </a:p>
        </p:txBody>
      </p:sp>
      <p:sp>
        <p:nvSpPr>
          <p:cNvPr id="3" name="عنصر نائب للمحتوى 2"/>
          <p:cNvSpPr>
            <a:spLocks noGrp="1"/>
          </p:cNvSpPr>
          <p:nvPr>
            <p:ph idx="1"/>
          </p:nvPr>
        </p:nvSpPr>
        <p:spPr/>
        <p:txBody>
          <a:bodyPr/>
          <a:lstStyle/>
          <a:p>
            <a:pPr rtl="1"/>
            <a:r>
              <a:rPr lang="ar-SA" b="1" dirty="0" smtClean="0"/>
              <a:t>عَن </a:t>
            </a:r>
            <a:r>
              <a:rPr lang="ar-SA" b="1" dirty="0" smtClean="0"/>
              <a:t>ابْنِ </a:t>
            </a:r>
            <a:r>
              <a:rPr lang="ar-SA" b="1" dirty="0" err="1" smtClean="0"/>
              <a:t>بُرَيْدةَ</a:t>
            </a:r>
            <a:r>
              <a:rPr lang="ar-SA" b="1" dirty="0" smtClean="0"/>
              <a:t> عَنْ أَبيهِ رضيَ اللَّهُ عَنْهُما قال : " كانَ النبيُّ صَلّى الله عَلَيْهِ وَسَلّم لا يخْرُجُ يَوْمَ الْفِطْرِ حتى يطْعَمَ ولا يَطْعَمُ يَوْمَ الأضحى حتّى يُصَلي " </a:t>
            </a:r>
            <a:endParaRPr lang="en-US" b="1" dirty="0" smtClean="0"/>
          </a:p>
          <a:p>
            <a:pPr rtl="1"/>
            <a:r>
              <a:rPr lang="ar-SA" b="1" u="sng" dirty="0" smtClean="0">
                <a:solidFill>
                  <a:srgbClr val="FF0000"/>
                </a:solidFill>
              </a:rPr>
              <a:t>درجة الحديث:</a:t>
            </a:r>
            <a:r>
              <a:rPr lang="ar-SA" b="1" dirty="0" smtClean="0"/>
              <a:t>حديث صحيح رَواهُ أَحْمَدُ والترمذي وصحّحه ابْنُ حِبّان. </a:t>
            </a:r>
            <a:endParaRPr lang="en-US" b="1" dirty="0" smtClean="0"/>
          </a:p>
          <a:p>
            <a:pPr rtl="1"/>
            <a:r>
              <a:rPr lang="ar-SA" b="1" u="sng" dirty="0" smtClean="0">
                <a:solidFill>
                  <a:srgbClr val="FF0000"/>
                </a:solidFill>
              </a:rPr>
              <a:t>ترجمة الراوي:</a:t>
            </a:r>
            <a:endParaRPr lang="en-US" b="1" dirty="0" smtClean="0">
              <a:solidFill>
                <a:srgbClr val="FF0000"/>
              </a:solidFill>
            </a:endParaRPr>
          </a:p>
          <a:p>
            <a:pPr rtl="1"/>
            <a:r>
              <a:rPr lang="ar-SA" b="1" dirty="0" smtClean="0"/>
              <a:t> هو </a:t>
            </a:r>
            <a:r>
              <a:rPr lang="ar-SA" b="1" dirty="0" err="1" smtClean="0"/>
              <a:t>بريدة</a:t>
            </a:r>
            <a:r>
              <a:rPr lang="ar-SA" b="1" dirty="0" smtClean="0"/>
              <a:t> بن </a:t>
            </a:r>
            <a:r>
              <a:rPr lang="ar-SA" b="1" dirty="0" err="1" smtClean="0"/>
              <a:t>الحصيب</a:t>
            </a:r>
            <a:r>
              <a:rPr lang="ar-SA" b="1" dirty="0" smtClean="0"/>
              <a:t>  واسم ابن </a:t>
            </a:r>
            <a:r>
              <a:rPr lang="ar-SA" b="1" dirty="0" err="1" smtClean="0"/>
              <a:t>بريدة</a:t>
            </a:r>
            <a:r>
              <a:rPr lang="ar-SA" b="1" dirty="0" smtClean="0"/>
              <a:t> : عبد الله بن </a:t>
            </a:r>
            <a:r>
              <a:rPr lang="ar-SA" b="1" dirty="0" err="1" smtClean="0"/>
              <a:t>بريدة</a:t>
            </a:r>
            <a:r>
              <a:rPr lang="ar-SA" b="1" dirty="0" smtClean="0"/>
              <a:t> بن </a:t>
            </a:r>
            <a:r>
              <a:rPr lang="ar-SA" b="1" dirty="0" err="1" smtClean="0"/>
              <a:t>الحصيب</a:t>
            </a:r>
            <a:r>
              <a:rPr lang="ar-SA" b="1" dirty="0" smtClean="0"/>
              <a:t> </a:t>
            </a:r>
            <a:r>
              <a:rPr lang="ar-SA" b="1" dirty="0" err="1" smtClean="0"/>
              <a:t>الأسلمي</a:t>
            </a:r>
            <a:r>
              <a:rPr lang="ar-SA" b="1" dirty="0" smtClean="0"/>
              <a:t> أبو سهل </a:t>
            </a:r>
            <a:r>
              <a:rPr lang="ar-SA" b="1" dirty="0" err="1" smtClean="0"/>
              <a:t>المروزي</a:t>
            </a:r>
            <a:r>
              <a:rPr lang="ar-SA" b="1" dirty="0" smtClean="0"/>
              <a:t>.</a:t>
            </a:r>
            <a:endParaRPr lang="en-US" b="1"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solidFill>
                  <a:srgbClr val="FF0000"/>
                </a:solidFill>
              </a:rPr>
              <a:t>الأحكام الفقهية المستفادة من الحديث:</a:t>
            </a:r>
            <a:r>
              <a:rPr lang="ar-SA" dirty="0" smtClean="0">
                <a:solidFill>
                  <a:srgbClr val="FF0000"/>
                </a:solidFill>
              </a:rPr>
              <a:t> </a:t>
            </a:r>
            <a:r>
              <a:rPr lang="ar-SA" dirty="0" smtClean="0"/>
              <a:t>	</a:t>
            </a:r>
            <a:endParaRPr lang="en-US" dirty="0" smtClean="0"/>
          </a:p>
          <a:p>
            <a:pPr algn="just" rtl="1"/>
            <a:r>
              <a:rPr lang="ar-SA" b="1" dirty="0" smtClean="0"/>
              <a:t>والحديث دليل على شرعية الأكل يوم الفطر قبل الصلاة وتأخيره يوم الأضحى إلى ما بعد الصلاة والحكمة فيه هو أنه لما كان إظهار كرامة الله تعالى للعباد بشرعية نحر الأضاحي كان الأهم الابتداء بأكلها شكراً لله على ما أنعم </a:t>
            </a:r>
            <a:r>
              <a:rPr lang="ar-SA" b="1" dirty="0" err="1" smtClean="0"/>
              <a:t>به</a:t>
            </a:r>
            <a:r>
              <a:rPr lang="ar-SA" b="1" dirty="0" smtClean="0"/>
              <a:t> من شرعية </a:t>
            </a:r>
            <a:r>
              <a:rPr lang="ar-SA" b="1" dirty="0" err="1" smtClean="0"/>
              <a:t>النسكية</a:t>
            </a:r>
            <a:r>
              <a:rPr lang="ar-SA" b="1" dirty="0" smtClean="0"/>
              <a:t> الجامعة لخير الدنيا وثواب الآخرة.</a:t>
            </a:r>
            <a:endParaRPr lang="en-US" b="1" dirty="0" smtClean="0"/>
          </a:p>
          <a:p>
            <a:pPr rtl="1"/>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الحديث الرابع:مخالفة الطريق في العيد.</a:t>
            </a:r>
            <a:r>
              <a:rPr lang="en-US" dirty="0" smtClean="0">
                <a:solidFill>
                  <a:srgbClr val="FF0000"/>
                </a:solidFill>
              </a:rPr>
              <a:t/>
            </a:r>
            <a:br>
              <a:rPr lang="en-US" dirty="0" smtClean="0">
                <a:solidFill>
                  <a:srgbClr val="FF0000"/>
                </a:solidFill>
              </a:rPr>
            </a:br>
            <a:endParaRPr lang="en-US" dirty="0"/>
          </a:p>
        </p:txBody>
      </p:sp>
      <p:sp>
        <p:nvSpPr>
          <p:cNvPr id="3" name="عنصر نائب للمحتوى 2"/>
          <p:cNvSpPr>
            <a:spLocks noGrp="1"/>
          </p:cNvSpPr>
          <p:nvPr>
            <p:ph idx="1"/>
          </p:nvPr>
        </p:nvSpPr>
        <p:spPr/>
        <p:txBody>
          <a:bodyPr/>
          <a:lstStyle/>
          <a:p>
            <a:pPr rtl="1"/>
            <a:r>
              <a:rPr lang="ar-SA" b="1" dirty="0" smtClean="0"/>
              <a:t>عَنْ </a:t>
            </a:r>
            <a:r>
              <a:rPr lang="ar-SA" b="1" dirty="0" smtClean="0"/>
              <a:t>جابرٍ رضيَ اللَّهُ عَنْهُ قالَ : " كانَ رسولُ اللَّهِ صَلّى الله عَلَيْهِ وَسَلّم إذا كانَ يوْمُ الْعيدِ خَالَفَ الطّريقَ " </a:t>
            </a:r>
            <a:r>
              <a:rPr lang="ar-SA" sz="1400" b="1" dirty="0" smtClean="0"/>
              <a:t>سبل السلام -الصلاة (ج 1 / </a:t>
            </a:r>
            <a:r>
              <a:rPr lang="ar-SA" sz="1400" b="1" dirty="0" err="1" smtClean="0"/>
              <a:t>ص</a:t>
            </a:r>
            <a:r>
              <a:rPr lang="ar-SA" sz="1400" b="1" dirty="0" smtClean="0"/>
              <a:t> 59)</a:t>
            </a:r>
            <a:endParaRPr lang="en-US" sz="1400" b="1" dirty="0" smtClean="0"/>
          </a:p>
          <a:p>
            <a:pPr rtl="1"/>
            <a:r>
              <a:rPr lang="ar-SA" b="1" dirty="0" smtClean="0"/>
              <a:t> </a:t>
            </a:r>
            <a:r>
              <a:rPr lang="ar-SA" b="1" u="sng" dirty="0" smtClean="0">
                <a:solidFill>
                  <a:srgbClr val="FF0000"/>
                </a:solidFill>
              </a:rPr>
              <a:t>درجة الحديث:</a:t>
            </a:r>
            <a:r>
              <a:rPr lang="ar-SA" b="1" dirty="0" smtClean="0">
                <a:solidFill>
                  <a:srgbClr val="FF0000"/>
                </a:solidFill>
              </a:rPr>
              <a:t> </a:t>
            </a:r>
            <a:r>
              <a:rPr lang="ar-SA" b="1" dirty="0" smtClean="0"/>
              <a:t>حديث صحيح أَخْرَجَهُ الْبُخَاريُّ. </a:t>
            </a:r>
            <a:endParaRPr lang="en-US" b="1" dirty="0" smtClean="0"/>
          </a:p>
          <a:p>
            <a:pPr rtl="1"/>
            <a:r>
              <a:rPr lang="ar-SA" b="1" u="sng" dirty="0" smtClean="0">
                <a:solidFill>
                  <a:srgbClr val="FF0000"/>
                </a:solidFill>
              </a:rPr>
              <a:t>الأحكام الفقهية المستفادة من الحديث:</a:t>
            </a:r>
            <a:r>
              <a:rPr lang="ar-SA" b="1" dirty="0" smtClean="0">
                <a:solidFill>
                  <a:srgbClr val="FF0000"/>
                </a:solidFill>
              </a:rPr>
              <a:t> </a:t>
            </a:r>
            <a:endParaRPr lang="en-US" b="1" dirty="0" smtClean="0">
              <a:solidFill>
                <a:srgbClr val="FF0000"/>
              </a:solidFill>
            </a:endParaRPr>
          </a:p>
          <a:p>
            <a:pPr rtl="1"/>
            <a:r>
              <a:rPr lang="ar-SA" b="1" dirty="0" smtClean="0"/>
              <a:t> وفيه دليل أنه يستحب للإمام والمأموم أن يرجع من مصلاه من جهة غير الجهة التي خرج منها إليه.</a:t>
            </a:r>
            <a:endParaRPr lang="en-US" b="1"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solidFill>
                  <a:srgbClr val="FF0000"/>
                </a:solidFill>
              </a:rPr>
              <a:t>الحكمة من مخالفة الطريق يوم العيد: </a:t>
            </a:r>
            <a:endParaRPr lang="en-US" dirty="0" smtClean="0">
              <a:solidFill>
                <a:srgbClr val="FF0000"/>
              </a:solidFill>
            </a:endParaRPr>
          </a:p>
          <a:p>
            <a:pPr algn="just" rtl="1"/>
            <a:r>
              <a:rPr lang="ar-SA" b="1" dirty="0" smtClean="0"/>
              <a:t>واختلف في وجه الحكمة في ذلك </a:t>
            </a:r>
            <a:r>
              <a:rPr lang="ar-SA" b="1" dirty="0" smtClean="0"/>
              <a:t>فقيل:ليسلم </a:t>
            </a:r>
            <a:r>
              <a:rPr lang="ar-SA" b="1" dirty="0" smtClean="0"/>
              <a:t>على أهل </a:t>
            </a:r>
            <a:r>
              <a:rPr lang="ar-SA" b="1" dirty="0" smtClean="0"/>
              <a:t>الطريقين وقيل:لينال </a:t>
            </a:r>
            <a:r>
              <a:rPr lang="ar-SA" b="1" dirty="0" smtClean="0"/>
              <a:t>بركته </a:t>
            </a:r>
            <a:r>
              <a:rPr lang="ar-SA" b="1" dirty="0" smtClean="0"/>
              <a:t>الفريقان:وقيل:ليقضي </a:t>
            </a:r>
            <a:r>
              <a:rPr lang="ar-SA" b="1" dirty="0" smtClean="0"/>
              <a:t>حاجة من له حاجة فيهما </a:t>
            </a:r>
            <a:r>
              <a:rPr lang="ar-SA" b="1" dirty="0" smtClean="0"/>
              <a:t>وقيل:ليظهر </a:t>
            </a:r>
            <a:r>
              <a:rPr lang="ar-SA" b="1" dirty="0" smtClean="0"/>
              <a:t>شعائر الإسلام في سائر الفجاج والطرق </a:t>
            </a:r>
            <a:r>
              <a:rPr lang="ar-SA" b="1" dirty="0" smtClean="0"/>
              <a:t>وقيل:ليغيظ </a:t>
            </a:r>
            <a:r>
              <a:rPr lang="ar-SA" b="1" dirty="0" smtClean="0"/>
              <a:t>المنافقين برؤيتهم عزة الإسلام وأهله ومقام شعائره </a:t>
            </a:r>
            <a:r>
              <a:rPr lang="ar-SA" b="1" dirty="0" smtClean="0"/>
              <a:t>وقيل:لتكثر </a:t>
            </a:r>
            <a:r>
              <a:rPr lang="ar-SA" b="1" dirty="0" smtClean="0"/>
              <a:t>شهادة البقاع فإن الذاهب إلى المسجد أو المصلى إحدى خطواته ترفع درجة والأخرى تحط خطيئة حتى يرجع إلى منزله وقيل : وهو الأصح أنه لذلك كله من الحكم التي لا يخلو فعله عنها وكان ابن عمر مع شدة تحريه للسنة يكبر من بيته إلى المصلى.</a:t>
            </a:r>
            <a:endParaRPr lang="en-US" b="1" dirty="0" smtClean="0"/>
          </a:p>
          <a:p>
            <a:pPr rtl="1"/>
            <a:r>
              <a:rPr lang="ar-SA" b="1" dirty="0" smtClean="0"/>
              <a:t> </a:t>
            </a:r>
            <a:endParaRPr lang="en-US" b="1"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الحديث الخامس:الأعياد اثنان</a:t>
            </a:r>
            <a:r>
              <a:rPr lang="en-US" dirty="0" smtClean="0">
                <a:solidFill>
                  <a:srgbClr val="FF0000"/>
                </a:solidFill>
              </a:rPr>
              <a:t/>
            </a:r>
            <a:br>
              <a:rPr lang="en-US" dirty="0" smtClean="0">
                <a:solidFill>
                  <a:srgbClr val="FF0000"/>
                </a:solidFill>
              </a:rPr>
            </a:br>
            <a:endParaRPr lang="en-US" dirty="0"/>
          </a:p>
        </p:txBody>
      </p:sp>
      <p:sp>
        <p:nvSpPr>
          <p:cNvPr id="3" name="عنصر نائب للمحتوى 2"/>
          <p:cNvSpPr>
            <a:spLocks noGrp="1"/>
          </p:cNvSpPr>
          <p:nvPr>
            <p:ph idx="1"/>
          </p:nvPr>
        </p:nvSpPr>
        <p:spPr/>
        <p:txBody>
          <a:bodyPr/>
          <a:lstStyle/>
          <a:p>
            <a:pPr rtl="1"/>
            <a:r>
              <a:rPr lang="ar-SA" b="1" dirty="0" smtClean="0"/>
              <a:t>َعَنْ </a:t>
            </a:r>
            <a:r>
              <a:rPr lang="ar-SA" b="1" dirty="0" smtClean="0"/>
              <a:t>أَنَسٍ رَضَي اللَّهُ عَنْهُ قالَ : قَدمَ رسولُ الله صَلّى الله عَلَيْهِ وَسَلّم المدينة وَلهُم يَوْمان يَلْعبُون فيهما فقَالَ : " قَدْ أَبْدلَكمُ الله </a:t>
            </a:r>
            <a:r>
              <a:rPr lang="ar-SA" b="1" dirty="0" err="1" smtClean="0"/>
              <a:t>بِهِمَا</a:t>
            </a:r>
            <a:r>
              <a:rPr lang="ar-SA" b="1" dirty="0" smtClean="0"/>
              <a:t> خَيْراً منهما : يومَ الأضحْى ويوْمَ الْفِطْر " </a:t>
            </a:r>
            <a:r>
              <a:rPr lang="ar-SA" sz="1400" b="1" dirty="0" smtClean="0"/>
              <a:t>سبل السلام -الصلاة (ج 1 / </a:t>
            </a:r>
            <a:r>
              <a:rPr lang="ar-SA" sz="1400" b="1" dirty="0" err="1" smtClean="0"/>
              <a:t>ص</a:t>
            </a:r>
            <a:r>
              <a:rPr lang="ar-SA" sz="1400" b="1" dirty="0" smtClean="0"/>
              <a:t> 60)</a:t>
            </a:r>
            <a:endParaRPr lang="en-US" sz="1400" b="1" dirty="0" smtClean="0"/>
          </a:p>
          <a:p>
            <a:pPr rtl="1"/>
            <a:r>
              <a:rPr lang="ar-SA" sz="1400" b="1" dirty="0" smtClean="0"/>
              <a:t> </a:t>
            </a:r>
            <a:endParaRPr lang="en-US" sz="1400" b="1" dirty="0" smtClean="0"/>
          </a:p>
          <a:p>
            <a:pPr rtl="1"/>
            <a:r>
              <a:rPr lang="ar-SA" b="1" u="sng" dirty="0" smtClean="0">
                <a:solidFill>
                  <a:srgbClr val="FF0000"/>
                </a:solidFill>
              </a:rPr>
              <a:t>درجة الحديث:</a:t>
            </a:r>
            <a:r>
              <a:rPr lang="ar-SA" b="1" dirty="0" smtClean="0">
                <a:solidFill>
                  <a:srgbClr val="FF0000"/>
                </a:solidFill>
              </a:rPr>
              <a:t> </a:t>
            </a:r>
            <a:r>
              <a:rPr lang="ar-SA" b="1" dirty="0" smtClean="0"/>
              <a:t>حديث صحيح أَخْرَجَهُ أَبو داوُد والنسائي بإسنْادٍ صحيح.</a:t>
            </a:r>
            <a:endParaRPr lang="en-US" b="1" dirty="0" smtClean="0"/>
          </a:p>
          <a:p>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solidFill>
                  <a:srgbClr val="FF0000"/>
                </a:solidFill>
              </a:rPr>
              <a:t>الأحكام الفقهية المستفادة من الحديث:</a:t>
            </a:r>
            <a:r>
              <a:rPr lang="ar-SA" dirty="0" smtClean="0">
                <a:solidFill>
                  <a:srgbClr val="FF0000"/>
                </a:solidFill>
              </a:rPr>
              <a:t>  </a:t>
            </a:r>
            <a:endParaRPr lang="en-US" dirty="0" smtClean="0">
              <a:solidFill>
                <a:srgbClr val="FF0000"/>
              </a:solidFill>
            </a:endParaRPr>
          </a:p>
          <a:p>
            <a:pPr lvl="0" algn="just" rtl="1"/>
            <a:r>
              <a:rPr lang="ar-SA" b="1" dirty="0" smtClean="0"/>
              <a:t>الحديث يدل على أنه قال صَلّى الله عَلَيْهِ وَسَلّم ذلك </a:t>
            </a:r>
            <a:r>
              <a:rPr lang="ar-SA" b="1" dirty="0" err="1" smtClean="0"/>
              <a:t>عقيب</a:t>
            </a:r>
            <a:r>
              <a:rPr lang="ar-SA" b="1" dirty="0" smtClean="0"/>
              <a:t> قدومه المدينة وأن أول عيد شرع في الإسلام عيد الفطر في السنة الثانية من الهجرة. </a:t>
            </a:r>
            <a:endParaRPr lang="en-US" b="1" dirty="0" smtClean="0"/>
          </a:p>
          <a:p>
            <a:pPr lvl="0" algn="just" rtl="1"/>
            <a:r>
              <a:rPr lang="ar-SA" b="1" dirty="0" smtClean="0"/>
              <a:t>وفيه دليل على أن إظهار السرور في العيدين مندوب وأن ذلك من الشريعة التي شرعها الله لعباده إذ في إبدال عيد الجاهلية بالعيدين المذكورين دلالة على أنه يفعل في العيدين المشروعين ما تفعله الجاهلية في أعيادها وإنما خالفهم في تعيين الوقتين، </a:t>
            </a:r>
            <a:endParaRPr lang="en-US" b="1"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t>ومراده من أفعال الجاهلية ما ليس بمحظور ولا شاغل عن طاعة وأما التوسعة على العيال في الأعياد بما حصل لهم من ترويح البدن وبسط النفس من كلف العبادة فهو مشروع</a:t>
            </a:r>
          </a:p>
          <a:p>
            <a:pPr lvl="0" algn="just" rtl="1"/>
            <a:r>
              <a:rPr lang="ar-SA" b="1" dirty="0" smtClean="0"/>
              <a:t>وقد استنبط بعضهم كراهية الفرح في أعياد المشركين والتشبه بهم وبالغ في ذلك الشيخ الكبير أبو حفص </a:t>
            </a:r>
            <a:r>
              <a:rPr lang="ar-SA" b="1" dirty="0" err="1" smtClean="0"/>
              <a:t>البستي</a:t>
            </a:r>
            <a:r>
              <a:rPr lang="ar-SA" b="1" dirty="0" smtClean="0"/>
              <a:t> من الحنفية وقال : من أهدى فيه بيضة إلى مشرك تعظيماً لليوم فقد كفر بالله.</a:t>
            </a:r>
            <a:endParaRPr lang="en-US" b="1" dirty="0" smtClean="0"/>
          </a:p>
          <a:p>
            <a:pPr rtl="1"/>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الحديث السادس:استحباب الخروج إلى العيد ماشياً</a:t>
            </a:r>
            <a:r>
              <a:rPr lang="en-US" dirty="0" smtClean="0">
                <a:solidFill>
                  <a:srgbClr val="FF0000"/>
                </a:solidFill>
              </a:rPr>
              <a:t/>
            </a:r>
            <a:br>
              <a:rPr lang="en-US" dirty="0" smtClean="0">
                <a:solidFill>
                  <a:srgbClr val="FF0000"/>
                </a:solidFill>
              </a:rPr>
            </a:br>
            <a:endParaRPr lang="ar-SA" dirty="0"/>
          </a:p>
        </p:txBody>
      </p:sp>
      <p:sp>
        <p:nvSpPr>
          <p:cNvPr id="3" name="عنصر نائب للمحتوى 2"/>
          <p:cNvSpPr>
            <a:spLocks noGrp="1"/>
          </p:cNvSpPr>
          <p:nvPr>
            <p:ph idx="1"/>
          </p:nvPr>
        </p:nvSpPr>
        <p:spPr/>
        <p:txBody>
          <a:bodyPr/>
          <a:lstStyle/>
          <a:p>
            <a:pPr rtl="1"/>
            <a:r>
              <a:rPr lang="ar-SA" b="1" dirty="0" smtClean="0"/>
              <a:t>عَنْ </a:t>
            </a:r>
            <a:r>
              <a:rPr lang="ar-SA" b="1" dirty="0" smtClean="0"/>
              <a:t>علي رَضيَ </a:t>
            </a:r>
            <a:r>
              <a:rPr lang="ar-SA" b="1" dirty="0" smtClean="0"/>
              <a:t>اللَّهُ </a:t>
            </a:r>
            <a:r>
              <a:rPr lang="ar-SA" b="1" dirty="0" smtClean="0"/>
              <a:t>عَنْهُ قالَ : " مِنَ السُّنّةِ أَنْ تَخْرُج إلى العِيدِ مَاشياً وأن تأكل شيئاً قبل أن تخرج </a:t>
            </a:r>
            <a:r>
              <a:rPr lang="ar-SA" b="1" dirty="0" smtClean="0"/>
              <a:t>"</a:t>
            </a:r>
            <a:r>
              <a:rPr lang="ar-SA" sz="1400" b="1" dirty="0" smtClean="0"/>
              <a:t>سبل السلام - الصلاة(ج 1 / </a:t>
            </a:r>
            <a:r>
              <a:rPr lang="ar-SA" sz="1400" b="1" dirty="0" err="1" smtClean="0"/>
              <a:t>ص</a:t>
            </a:r>
            <a:r>
              <a:rPr lang="ar-SA" sz="1400" b="1" dirty="0" smtClean="0"/>
              <a:t> 60</a:t>
            </a:r>
            <a:r>
              <a:rPr lang="ar-SA" sz="1400" b="1" dirty="0" smtClean="0"/>
              <a:t>)</a:t>
            </a:r>
            <a:endParaRPr lang="en-US" b="1" dirty="0" smtClean="0"/>
          </a:p>
          <a:p>
            <a:pPr rtl="1"/>
            <a:r>
              <a:rPr lang="ar-SA" b="1" u="sng" dirty="0" smtClean="0">
                <a:solidFill>
                  <a:srgbClr val="FF0000"/>
                </a:solidFill>
              </a:rPr>
              <a:t>درجة </a:t>
            </a:r>
            <a:r>
              <a:rPr lang="ar-SA" b="1" u="sng" dirty="0" smtClean="0">
                <a:solidFill>
                  <a:srgbClr val="FF0000"/>
                </a:solidFill>
              </a:rPr>
              <a:t>الحديث:</a:t>
            </a:r>
            <a:r>
              <a:rPr lang="ar-SA" b="1" dirty="0" smtClean="0">
                <a:solidFill>
                  <a:srgbClr val="FF0000"/>
                </a:solidFill>
              </a:rPr>
              <a:t> </a:t>
            </a:r>
            <a:r>
              <a:rPr lang="ar-SA" b="1" dirty="0" smtClean="0"/>
              <a:t>حديث حسن رواهُ التّرْمِذيُّ وحَسّنهُ </a:t>
            </a:r>
            <a:endParaRPr lang="en-US" b="1" dirty="0" smtClean="0"/>
          </a:p>
          <a:p>
            <a:pPr rtl="1"/>
            <a:r>
              <a:rPr lang="ar-SA" b="1" dirty="0" smtClean="0"/>
              <a:t> </a:t>
            </a:r>
            <a:r>
              <a:rPr lang="ar-SA" b="1" u="sng" dirty="0" smtClean="0">
                <a:solidFill>
                  <a:srgbClr val="FF0000"/>
                </a:solidFill>
              </a:rPr>
              <a:t>الأحكام الفقهية المستفادة من الحديث:</a:t>
            </a:r>
            <a:r>
              <a:rPr lang="ar-SA" b="1" dirty="0" smtClean="0">
                <a:solidFill>
                  <a:srgbClr val="FF0000"/>
                </a:solidFill>
              </a:rPr>
              <a:t>  </a:t>
            </a:r>
            <a:endParaRPr lang="en-US" b="1" dirty="0" smtClean="0">
              <a:solidFill>
                <a:srgbClr val="FF0000"/>
              </a:solidFill>
            </a:endParaRPr>
          </a:p>
          <a:p>
            <a:pPr algn="just" rtl="1"/>
            <a:r>
              <a:rPr lang="ar-SA" b="1" dirty="0" smtClean="0"/>
              <a:t> يستحب أن يخرج الرجل إلى العيد ماشياً وأن يأكل شيئاً قبل أن يخرج، ويستحب أن لا يركب إلا من عذر.روى ابن ماجه من حديث أبي رافع وغيره : " أنه صَلّى الله عَلَيْهِ وَسَلّم كان يخرج إلى العيد ماشياً ويرجع ماشياً ".</a:t>
            </a:r>
            <a:endParaRPr lang="en-US" b="1" dirty="0" smtClean="0"/>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الحديث السابع: بَابُ  مَا يَحِلُّ مِنْ اللِّبَاسِ وَمَا يَحْرُمُ</a:t>
            </a:r>
            <a:r>
              <a:rPr lang="en-US" dirty="0" smtClean="0">
                <a:solidFill>
                  <a:srgbClr val="FF0000"/>
                </a:solidFill>
              </a:rPr>
              <a:t/>
            </a:r>
            <a:br>
              <a:rPr lang="en-US" dirty="0" smtClean="0">
                <a:solidFill>
                  <a:srgbClr val="FF0000"/>
                </a:solidFill>
              </a:rPr>
            </a:br>
            <a:endParaRPr lang="ar-SA" dirty="0"/>
          </a:p>
        </p:txBody>
      </p:sp>
      <p:sp>
        <p:nvSpPr>
          <p:cNvPr id="3" name="عنصر نائب للمحتوى 2"/>
          <p:cNvSpPr>
            <a:spLocks noGrp="1"/>
          </p:cNvSpPr>
          <p:nvPr>
            <p:ph idx="1"/>
          </p:nvPr>
        </p:nvSpPr>
        <p:spPr/>
        <p:txBody>
          <a:bodyPr/>
          <a:lstStyle/>
          <a:p>
            <a:pPr rtl="1"/>
            <a:r>
              <a:rPr lang="ar-SA" b="1" dirty="0" smtClean="0"/>
              <a:t>488 </a:t>
            </a:r>
            <a:r>
              <a:rPr lang="ar-SA" b="1" dirty="0" smtClean="0"/>
              <a:t>- عَنْ أَبِي عَامِرٍ الْأَشْعَرِيِّ رَضِيَ اللَّهُ عَنْهُ قَالَ : قَالَ رَسُولُ اللَّهِ صَلَّى اللَّهُ عَلَيْهِ وَسَلَّمَ : { </a:t>
            </a:r>
            <a:r>
              <a:rPr lang="ar-SA" b="1" dirty="0" err="1" smtClean="0"/>
              <a:t>لَيَكُونَنَّ</a:t>
            </a:r>
            <a:r>
              <a:rPr lang="ar-SA" b="1" dirty="0" smtClean="0"/>
              <a:t> مِنْ أُمَّتِي أَقْوَامٌ يَسْتَحِلُّونَ الْحِرَ وَالْحَرِيرَ } </a:t>
            </a:r>
            <a:r>
              <a:rPr lang="ar-SA" sz="1400" b="1" dirty="0" smtClean="0"/>
              <a:t>سبل السلام - الصلاة(ج 3 / </a:t>
            </a:r>
            <a:r>
              <a:rPr lang="ar-SA" sz="1400" b="1" dirty="0" err="1" smtClean="0"/>
              <a:t>ص</a:t>
            </a:r>
            <a:r>
              <a:rPr lang="ar-SA" sz="1400" b="1" dirty="0" smtClean="0"/>
              <a:t> 32)</a:t>
            </a:r>
            <a:endParaRPr lang="en-US" sz="1400" b="1" dirty="0" smtClean="0"/>
          </a:p>
          <a:p>
            <a:pPr rtl="1"/>
            <a:r>
              <a:rPr lang="ar-SA" b="1" u="sng" dirty="0" smtClean="0">
                <a:solidFill>
                  <a:srgbClr val="FF0000"/>
                </a:solidFill>
              </a:rPr>
              <a:t>درجة الحديث:</a:t>
            </a:r>
            <a:r>
              <a:rPr lang="ar-SA" b="1" dirty="0" smtClean="0"/>
              <a:t>حديث صحيح رَوَاهُ أَبُو دَاوُد ، وَأَصْلُهُ فِي الْبُخَارِيِّ .</a:t>
            </a:r>
            <a:endParaRPr lang="en-US" b="1" dirty="0" smtClean="0"/>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u="sng" dirty="0" smtClean="0">
                <a:solidFill>
                  <a:srgbClr val="FF0000"/>
                </a:solidFill>
              </a:rPr>
              <a:t>ترجمة الراوي:</a:t>
            </a:r>
            <a:endParaRPr lang="en-US" b="1" dirty="0" smtClean="0">
              <a:solidFill>
                <a:srgbClr val="FF0000"/>
              </a:solidFill>
            </a:endParaRPr>
          </a:p>
          <a:p>
            <a:pPr algn="just" rtl="1"/>
            <a:r>
              <a:rPr lang="ar-SA" b="1" dirty="0" smtClean="0"/>
              <a:t>  أَبِو عَامِرٍ الْأَشْعَرِيِّ اُخْتُلِفَ فِي اسْمِهِ فَقِيلَ : عَبْدُ اللَّهِ ابْنُ هَانِئٍ وَقِيلَ : عَبْدُ اللَّهِ بْنُ وَهْبٍ وَقِيلَ : عُبَيْدُ بْنُ وَهْبٍ، وَبَقِيَ إلَى خِلَافَةِ عَبْدِ الْمَلِكِ ابْنِ مَرْوَان سَكَنَ الشَّامَ وَلَيْسَ بِعَمِّ أَبِي مُوسَى الْأَشْعَرِيِّ </a:t>
            </a:r>
            <a:endParaRPr lang="en-US" b="1" dirty="0" smtClean="0"/>
          </a:p>
          <a:p>
            <a:pPr rtl="1"/>
            <a:r>
              <a:rPr lang="ar-SA" b="1" u="sng" dirty="0" smtClean="0">
                <a:solidFill>
                  <a:srgbClr val="FF0000"/>
                </a:solidFill>
              </a:rPr>
              <a:t>غريب الحديث:</a:t>
            </a:r>
            <a:endParaRPr lang="en-US" b="1" dirty="0" smtClean="0">
              <a:solidFill>
                <a:srgbClr val="FF0000"/>
              </a:solidFill>
            </a:endParaRPr>
          </a:p>
          <a:p>
            <a:pPr rtl="1"/>
            <a:r>
              <a:rPr lang="ar-SA" b="1" dirty="0" smtClean="0"/>
              <a:t>الْحِرَ: وَالْمُرَادُ </a:t>
            </a:r>
            <a:r>
              <a:rPr lang="ar-SA" b="1" dirty="0" err="1" smtClean="0"/>
              <a:t>بِهِ</a:t>
            </a:r>
            <a:r>
              <a:rPr lang="ar-SA" b="1" dirty="0" smtClean="0"/>
              <a:t> اسْتِحْلَالُ </a:t>
            </a:r>
            <a:r>
              <a:rPr lang="ar-SA" b="1" dirty="0" err="1" smtClean="0"/>
              <a:t>الزِّنَى</a:t>
            </a:r>
            <a:r>
              <a:rPr lang="ar-SA" b="1" dirty="0" smtClean="0"/>
              <a:t>.</a:t>
            </a:r>
            <a:endParaRPr lang="en-US" b="1" dirty="0" smtClean="0"/>
          </a:p>
          <a:p>
            <a:pPr rtl="1"/>
            <a:r>
              <a:rPr lang="ar-SA" b="1" dirty="0" smtClean="0"/>
              <a:t>الْخَزُّ: الْخَالِصُ مِنْ الْحَرِيرِ.</a:t>
            </a:r>
            <a:endParaRPr lang="en-US" b="1"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u="sng" dirty="0" smtClean="0">
                <a:solidFill>
                  <a:srgbClr val="FF0000"/>
                </a:solidFill>
              </a:rPr>
              <a:t>الأحكام الفقهية المستفادة من الحديث:</a:t>
            </a:r>
            <a:r>
              <a:rPr lang="ar-SA" dirty="0" smtClean="0">
                <a:solidFill>
                  <a:srgbClr val="FF0000"/>
                </a:solidFill>
              </a:rPr>
              <a:t>   </a:t>
            </a:r>
            <a:endParaRPr lang="en-US" dirty="0" smtClean="0">
              <a:solidFill>
                <a:srgbClr val="FF0000"/>
              </a:solidFill>
            </a:endParaRPr>
          </a:p>
          <a:p>
            <a:pPr marL="514350" indent="-514350" algn="just" rtl="1">
              <a:buFont typeface="+mj-lt"/>
              <a:buAutoNum type="arabicParenR"/>
            </a:pPr>
            <a:r>
              <a:rPr lang="ar-SA" b="1" dirty="0" smtClean="0"/>
              <a:t>وَالْحَدِيثُ دَلِيلٌ عَلَى تَحْرِيمِ لِبَاسِ الْحَرِيرِ ؛ لِأَنَّ قَوْلَهُ يَسْتَحِلُّونَ بِمَعْنَى يَجْعَلُونَ الْحَرَامَ حَلَالًا وتحريم لباس الخز فقَدْ اُخْتُلِفَ فِي ضَبْطِ هَذِهِ اللَّفْظَةِ فِي الْحَدِيثِ(الحر) فَظَاهِرُ إيرَادِ الْمُصَنِّفِ لَهُ فِي اللِّبَاسِ أَنَّهُ يَخْتَارُ أَنَّهَا بِالْخَاءِ </a:t>
            </a:r>
            <a:r>
              <a:rPr lang="ar-SA" b="1" dirty="0" err="1" smtClean="0"/>
              <a:t>الْمُعْجَمَةِ</a:t>
            </a:r>
            <a:r>
              <a:rPr lang="ar-SA" b="1" dirty="0" smtClean="0"/>
              <a:t> وَالزَّايِ.وَإِذَا كَانَ هُوَ الْمُرَادُ مِنْ الْحَدِيثِ فَهُوَ الْخَالِصِ مِنْ الْحَرِيرِ وَعُطِفَ الْحَرِيرُ عَلَيْهِ مِنْ عَطْفِ الْعَامِّ عَلَى الْخَاصِّ ؛ لِأَنَّ الْخَزَّ ضَرْبٌ مِنْ الْحَرِير</a:t>
            </a:r>
            <a:r>
              <a:rPr lang="ar-SA" dirty="0" smtClean="0"/>
              <a:t>ِ</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وَقَدْ يُطْلَقُ عَلَى ثِيَابٍ تُنْسَجُ مِنْ الْحَرِيرِ وَالصُّوفِ ، وَلَكِنَّهُ غَيْرُ مُرَادٍ هُنَا لِمَا عُرِفَ مِنْ أَنَّ هَذَا النَّوْعَ حَلَالٌ ، وَعَلَيْهِ يُحْمَلُ مَا أَخْرَجَهُ أَبُو دَاوُد عَنْ عَبْدِ اللَّهِ بْنِ سَعْدٍ </a:t>
            </a:r>
            <a:r>
              <a:rPr lang="ar-SA" b="1" dirty="0" err="1" smtClean="0"/>
              <a:t>الدَّشْتَكِيِّ</a:t>
            </a:r>
            <a:r>
              <a:rPr lang="ar-SA" b="1" dirty="0" smtClean="0"/>
              <a:t> عَنْ أَبِيهِ سَعْدٍ قَالَ { : رَأَيْت بِبُخَارَى رَجُلًا عَلَى بَغْلَةٍ بَيْضَاءَ عَلَيْهِ عِمَامَةُ خَزٍّ سَوْدَاءُ قَالَ : </a:t>
            </a:r>
            <a:r>
              <a:rPr lang="ar-SA" b="1" dirty="0" err="1" smtClean="0"/>
              <a:t>كَسَانِيهَا</a:t>
            </a:r>
            <a:r>
              <a:rPr lang="ar-SA" b="1" dirty="0" smtClean="0"/>
              <a:t> رَسُولُ اللَّهِ صَلَّى اللَّهُ عَلَيْهِ وَسَلَّمَ } .</a:t>
            </a:r>
            <a:endParaRPr lang="en-US" b="1" dirty="0" smtClean="0"/>
          </a:p>
          <a:p>
            <a:pPr marL="514350" lvl="0" indent="-514350" rtl="1">
              <a:buFont typeface="+mj-lt"/>
              <a:buAutoNum type="arabicParenR" startAt="2"/>
            </a:pPr>
            <a:r>
              <a:rPr lang="ar-SA" b="1" dirty="0" smtClean="0"/>
              <a:t>فيه دلالة على أن طائفة من الأمة ستستحل الزنا ولبس الحرير.</a:t>
            </a:r>
            <a:endParaRPr lang="en-US" b="1" dirty="0" smtClean="0"/>
          </a:p>
          <a:p>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الحديث الأول:لبس الحرير لعذر.</a:t>
            </a:r>
            <a:r>
              <a:rPr lang="en-US" dirty="0" smtClean="0">
                <a:solidFill>
                  <a:srgbClr val="FF0000"/>
                </a:solidFill>
              </a:rPr>
              <a:t/>
            </a:r>
            <a:br>
              <a:rPr lang="en-US" dirty="0" smtClean="0">
                <a:solidFill>
                  <a:srgbClr val="FF0000"/>
                </a:solidFill>
              </a:rPr>
            </a:br>
            <a:endParaRPr lang="ar-SA" dirty="0"/>
          </a:p>
        </p:txBody>
      </p:sp>
      <p:sp>
        <p:nvSpPr>
          <p:cNvPr id="3" name="عنصر نائب للمحتوى 2"/>
          <p:cNvSpPr>
            <a:spLocks noGrp="1"/>
          </p:cNvSpPr>
          <p:nvPr>
            <p:ph idx="1"/>
          </p:nvPr>
        </p:nvSpPr>
        <p:spPr/>
        <p:txBody>
          <a:bodyPr/>
          <a:lstStyle/>
          <a:p>
            <a:pPr rtl="1"/>
            <a:r>
              <a:rPr lang="ar-SA" b="1" dirty="0" smtClean="0"/>
              <a:t>491 </a:t>
            </a:r>
            <a:r>
              <a:rPr lang="ar-SA" b="1" dirty="0" smtClean="0"/>
              <a:t>- </a:t>
            </a:r>
            <a:r>
              <a:rPr lang="ar-SA" b="1" dirty="0" smtClean="0"/>
              <a:t>عَنْ </a:t>
            </a:r>
            <a:r>
              <a:rPr lang="ar-SA" b="1" dirty="0" smtClean="0"/>
              <a:t>أَنَسٍ رَضِيَ اللَّهُ عَنْهُ : { أَنَّ النَّبِيَّ صَلَّى اللَّهُ عَلَيْهِ وَسَلَّمَ رَخَّصَ لِعَبْدِ الرَّحْمَنِ بْنِ عَوْفٍ ، وَالزُّبَيْرِ فِي قَمِيصِ الْحَرِيرِ فِي سَفَرٍ مِنْ حِكَّةٍ كَانَتْ </a:t>
            </a:r>
            <a:r>
              <a:rPr lang="ar-SA" b="1" dirty="0" err="1" smtClean="0"/>
              <a:t>بِهِمَا</a:t>
            </a:r>
            <a:r>
              <a:rPr lang="ar-SA" b="1" dirty="0" smtClean="0"/>
              <a:t> } </a:t>
            </a:r>
            <a:r>
              <a:rPr lang="ar-SA" sz="1400" b="1" dirty="0" smtClean="0"/>
              <a:t>سبل السلام - الصلاة(ج 3 / </a:t>
            </a:r>
            <a:r>
              <a:rPr lang="ar-SA" sz="1400" b="1" dirty="0" err="1" smtClean="0"/>
              <a:t>ص</a:t>
            </a:r>
            <a:r>
              <a:rPr lang="ar-SA" sz="1400" b="1" dirty="0" smtClean="0"/>
              <a:t> 40)</a:t>
            </a:r>
            <a:endParaRPr lang="en-US" sz="1400" b="1" dirty="0" smtClean="0"/>
          </a:p>
          <a:p>
            <a:pPr rtl="1"/>
            <a:r>
              <a:rPr lang="ar-SA" sz="1400" b="1" dirty="0" smtClean="0"/>
              <a:t> </a:t>
            </a:r>
            <a:endParaRPr lang="en-US" sz="1400" b="1" dirty="0" smtClean="0"/>
          </a:p>
          <a:p>
            <a:pPr rtl="1"/>
            <a:r>
              <a:rPr lang="ar-SA" b="1" u="sng" dirty="0" smtClean="0">
                <a:solidFill>
                  <a:srgbClr val="FF0000"/>
                </a:solidFill>
              </a:rPr>
              <a:t>درجة الحديث:</a:t>
            </a:r>
            <a:r>
              <a:rPr lang="ar-SA" b="1" dirty="0" smtClean="0">
                <a:solidFill>
                  <a:srgbClr val="FF0000"/>
                </a:solidFill>
              </a:rPr>
              <a:t> </a:t>
            </a:r>
            <a:r>
              <a:rPr lang="ar-SA" b="1" dirty="0" smtClean="0"/>
              <a:t>حديث صحيح مُتَّفَقٌ عَلَيْهِ.</a:t>
            </a:r>
            <a:endParaRPr lang="en-US" b="1" dirty="0" smtClean="0"/>
          </a:p>
          <a:p>
            <a:pPr rtl="1"/>
            <a:r>
              <a:rPr lang="ar-SA" b="1" u="sng" dirty="0" smtClean="0">
                <a:solidFill>
                  <a:srgbClr val="FF0000"/>
                </a:solidFill>
              </a:rPr>
              <a:t>غريب الحديث:</a:t>
            </a:r>
            <a:r>
              <a:rPr lang="ar-SA" b="1" dirty="0" smtClean="0">
                <a:solidFill>
                  <a:srgbClr val="FF0000"/>
                </a:solidFill>
              </a:rPr>
              <a:t> </a:t>
            </a:r>
            <a:r>
              <a:rPr lang="ar-SA" b="1" dirty="0" smtClean="0"/>
              <a:t>حِكَّةٍ  نَوْعٌ مِنْ الْجَرَبِ.</a:t>
            </a:r>
            <a:endParaRPr lang="en-US" b="1" dirty="0" smtClean="0"/>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u="sng" dirty="0" smtClean="0">
                <a:solidFill>
                  <a:srgbClr val="FF0000"/>
                </a:solidFill>
              </a:rPr>
              <a:t>الأحكام الفقهية المستفادة من الحديث:</a:t>
            </a:r>
            <a:endParaRPr lang="en-US" dirty="0" smtClean="0">
              <a:solidFill>
                <a:srgbClr val="FF0000"/>
              </a:solidFill>
            </a:endParaRPr>
          </a:p>
          <a:p>
            <a:pPr algn="just" rtl="1"/>
            <a:r>
              <a:rPr lang="ar-SA" b="1" dirty="0" smtClean="0"/>
              <a:t>فيه دليل على جواز لبس الحرير لعذر كالحكة وغيرها فَقَالَ الطَّبَرِيُّ : دَلَّتْ الرُّخْصَةُ فِي لُبْسِهِ لِلْحِكَّةِ عَلَى أَنَّ مَنْ قَصَدَ بِلُبْسِهِ دَفْعَ مَا هُوَ أَعْظَمُ مِنْ أَذَى الْحِكَّةِ كَدَفْعِ السِّلَاحِ ، وَنَحْوِ ذَلِكَ فَإِنَّهُ يَجُوزُ.    </a:t>
            </a:r>
            <a:endParaRPr lang="en-US" b="1" dirty="0" smtClean="0"/>
          </a:p>
          <a:p>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الحديث الثاني:جواز لبس الحرير للنساء.</a:t>
            </a:r>
            <a:r>
              <a:rPr lang="en-US" dirty="0" smtClean="0">
                <a:solidFill>
                  <a:srgbClr val="FF0000"/>
                </a:solidFill>
              </a:rPr>
              <a:t/>
            </a:r>
            <a:br>
              <a:rPr lang="en-US" dirty="0" smtClean="0">
                <a:solidFill>
                  <a:srgbClr val="FF0000"/>
                </a:solidFill>
              </a:rPr>
            </a:br>
            <a:endParaRPr lang="ar-SA" dirty="0"/>
          </a:p>
        </p:txBody>
      </p:sp>
      <p:sp>
        <p:nvSpPr>
          <p:cNvPr id="3" name="عنصر نائب للمحتوى 2"/>
          <p:cNvSpPr>
            <a:spLocks noGrp="1"/>
          </p:cNvSpPr>
          <p:nvPr>
            <p:ph idx="1"/>
          </p:nvPr>
        </p:nvSpPr>
        <p:spPr/>
        <p:txBody>
          <a:bodyPr/>
          <a:lstStyle/>
          <a:p>
            <a:pPr rtl="1"/>
            <a:r>
              <a:rPr lang="ar-SA" b="1" dirty="0" smtClean="0"/>
              <a:t>493 -عَنْ </a:t>
            </a:r>
            <a:r>
              <a:rPr lang="ar-SA" b="1" dirty="0" smtClean="0"/>
              <a:t>أَبِي مُوسَى رَضِيَ اللَّهُ عَنْهُ أَنَّ رَسُولَ اللَّهِ صَلَّى اللَّهُ عَلَيْهِ وَسَلَّمَ قَالَ : { أُحِلَّ الذَّهَبُ وَالْحَرِيرُ لِإِنَاثِ أُمَّتِي ، وَحُرِّمَ عَلَى ذُكُورِهَا } </a:t>
            </a:r>
            <a:r>
              <a:rPr lang="ar-SA" sz="1400" b="1" dirty="0" smtClean="0"/>
              <a:t>سبل السلام - الصلاة(ج 3 / </a:t>
            </a:r>
            <a:r>
              <a:rPr lang="ar-SA" sz="1400" b="1" dirty="0" err="1" smtClean="0"/>
              <a:t>ص</a:t>
            </a:r>
            <a:r>
              <a:rPr lang="ar-SA" sz="1400" b="1" dirty="0" smtClean="0"/>
              <a:t> 44)</a:t>
            </a:r>
            <a:endParaRPr lang="en-US" sz="1400" b="1" dirty="0" smtClean="0"/>
          </a:p>
          <a:p>
            <a:pPr rtl="1"/>
            <a:r>
              <a:rPr lang="ar-SA" b="1" u="sng" dirty="0" smtClean="0">
                <a:solidFill>
                  <a:srgbClr val="FF0000"/>
                </a:solidFill>
              </a:rPr>
              <a:t>درجة الحديث:</a:t>
            </a:r>
            <a:r>
              <a:rPr lang="ar-SA" b="1" dirty="0" smtClean="0">
                <a:solidFill>
                  <a:srgbClr val="FF0000"/>
                </a:solidFill>
              </a:rPr>
              <a:t> </a:t>
            </a:r>
            <a:r>
              <a:rPr lang="ar-SA" b="1" dirty="0" smtClean="0"/>
              <a:t>حديث صحيح رَوَاهُ أَحْمَدُ وَالنَّسَائِيُّ وَالتِّرْمِذِيُّ وَصَحَّحَهُ .</a:t>
            </a:r>
            <a:endParaRPr lang="en-US" b="1" dirty="0" smtClean="0"/>
          </a:p>
          <a:p>
            <a:pPr rtl="1"/>
            <a:r>
              <a:rPr lang="ar-SA" b="1" u="sng" dirty="0" smtClean="0">
                <a:solidFill>
                  <a:srgbClr val="FF0000"/>
                </a:solidFill>
              </a:rPr>
              <a:t>الأحكام الفقهية المستفادة من الحديث:</a:t>
            </a:r>
            <a:endParaRPr lang="en-US" b="1" dirty="0" smtClean="0">
              <a:solidFill>
                <a:srgbClr val="FF0000"/>
              </a:solidFill>
            </a:endParaRPr>
          </a:p>
          <a:p>
            <a:pPr rtl="1"/>
            <a:r>
              <a:rPr lang="ar-SA" b="1" dirty="0" smtClean="0"/>
              <a:t>وَفِيهِ دَلِيلٌ عَلَى تَحْرِيمِ لُبْسِ الرِّجَالِ الذَّهَبَ وَالْحَرِيرَ ، وَجَوَازِ لُبْسِهِمَا لِلنِّسَاءِ.</a:t>
            </a:r>
            <a:endParaRPr lang="en-US" b="1" dirty="0" smtClean="0"/>
          </a:p>
          <a:p>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1615</TotalTime>
  <Words>1356</Words>
  <Application>Microsoft Office PowerPoint</Application>
  <PresentationFormat>A4 Paper (210x297 mm)‎</PresentationFormat>
  <Paragraphs>86</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المحاضرة الحادية عشر شرح أحاديث من كتاب الصلاة</vt:lpstr>
      <vt:lpstr>الحديث الأول:يفصل بين الفرض والتنفل.  </vt:lpstr>
      <vt:lpstr>الشريحة 4</vt:lpstr>
      <vt:lpstr>الشريحة 5</vt:lpstr>
      <vt:lpstr>الحديث الثاني:يسن أكل تمرات قبل الخروج لصلاة الفطر </vt:lpstr>
      <vt:lpstr>الشريحة 7</vt:lpstr>
      <vt:lpstr>الشريحة 8</vt:lpstr>
      <vt:lpstr>الشريحة 9</vt:lpstr>
      <vt:lpstr>الحديث الثالث:تأخير الأكل يوم الأضحى. </vt:lpstr>
      <vt:lpstr>الشريحة 11</vt:lpstr>
      <vt:lpstr>الحديث الرابع:مخالفة الطريق في العيد. </vt:lpstr>
      <vt:lpstr>الشريحة 13</vt:lpstr>
      <vt:lpstr>الحديث الخامس:الأعياد اثنان </vt:lpstr>
      <vt:lpstr>الشريحة 15</vt:lpstr>
      <vt:lpstr>الشريحة 16</vt:lpstr>
      <vt:lpstr>الحديث السادس:استحباب الخروج إلى العيد ماشياً </vt:lpstr>
      <vt:lpstr>الحديث السابع: بَابُ  مَا يَحِلُّ مِنْ اللِّبَاسِ وَمَا يَحْرُمُ </vt:lpstr>
      <vt:lpstr>الشريحة 19</vt:lpstr>
      <vt:lpstr>الشريحة 20</vt:lpstr>
      <vt:lpstr>الشريحة 21</vt:lpstr>
      <vt:lpstr>الحديث الأول:لبس الحرير لعذر. </vt:lpstr>
      <vt:lpstr>الشريحة 23</vt:lpstr>
      <vt:lpstr>الحديث الثاني:جواز لبس الحرير للنساء. </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World New Technology</cp:lastModifiedBy>
  <cp:revision>112</cp:revision>
  <dcterms:created xsi:type="dcterms:W3CDTF">2009-10-14T19:14:34Z</dcterms:created>
  <dcterms:modified xsi:type="dcterms:W3CDTF">2011-10-25T23:07:58Z</dcterms:modified>
</cp:coreProperties>
</file>