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59" r:id="rId5"/>
    <p:sldId id="300" r:id="rId6"/>
    <p:sldId id="287" r:id="rId7"/>
    <p:sldId id="301" r:id="rId8"/>
    <p:sldId id="302" r:id="rId9"/>
    <p:sldId id="290" r:id="rId10"/>
    <p:sldId id="297" r:id="rId11"/>
    <p:sldId id="298" r:id="rId12"/>
    <p:sldId id="303" r:id="rId13"/>
    <p:sldId id="304" r:id="rId14"/>
    <p:sldId id="305" r:id="rId15"/>
    <p:sldId id="311" r:id="rId16"/>
    <p:sldId id="309" r:id="rId17"/>
    <p:sldId id="310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00000"/>
    <a:srgbClr val="FF0066"/>
    <a:srgbClr val="709256"/>
    <a:srgbClr val="AD9968"/>
    <a:srgbClr val="3B84AF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80" d="100"/>
          <a:sy n="80" d="100"/>
        </p:scale>
        <p:origin x="-276" y="1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429000"/>
            <a:ext cx="6091238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40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8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8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32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chemeClr val="tx1"/>
                </a:solidFill>
                <a:latin typeface="ae_AlMateen" pitchFamily="2" charset="-78"/>
                <a:cs typeface="+mn-cs"/>
              </a:rPr>
              <a:t>المحاضرة الأولى</a:t>
            </a:r>
            <a:endParaRPr lang="en-US" b="1" spc="-150" dirty="0" smtClean="0">
              <a:solidFill>
                <a:schemeClr val="tx1"/>
              </a:solidFill>
              <a:latin typeface="ae_AlMateen" pitchFamily="2" charset="-7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عناصر المحاضرة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/>
              <a:t>مقدمة عن مدى الحاجة إلى هذا العلم، وعلاقته بالسنة.</a:t>
            </a:r>
          </a:p>
          <a:p>
            <a:pPr rtl="1">
              <a:buFont typeface="Arial" pitchFamily="34" charset="0"/>
              <a:buChar char="•"/>
            </a:pPr>
            <a:endParaRPr lang="ar-SA" sz="1400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تعريف التخريج لغة، </a:t>
            </a:r>
            <a:r>
              <a:rPr lang="ar-SA" b="1" dirty="0" err="1" smtClean="0"/>
              <a:t>وإطلاقاته</a:t>
            </a:r>
            <a:r>
              <a:rPr lang="ar-SA" b="1" dirty="0" smtClean="0"/>
              <a:t> عند المحدثين. </a:t>
            </a:r>
          </a:p>
          <a:p>
            <a:pPr rtl="1">
              <a:buFont typeface="Arial" pitchFamily="34" charset="0"/>
              <a:buChar char="•"/>
            </a:pPr>
            <a:endParaRPr lang="ar-SA" sz="1200" b="1" dirty="0" smtClean="0"/>
          </a:p>
          <a:p>
            <a:pPr rtl="1">
              <a:buFont typeface="Arial" pitchFamily="34" charset="0"/>
              <a:buChar char="•"/>
            </a:pPr>
            <a:r>
              <a:rPr lang="ar-SA" b="1" dirty="0" smtClean="0"/>
              <a:t>تعريف التخريج اصطلاحا، وشرح مفرداته.</a:t>
            </a:r>
          </a:p>
          <a:p>
            <a:pPr rtl="1">
              <a:buFont typeface="Arial" pitchFamily="34" charset="0"/>
              <a:buChar char="•"/>
            </a:pPr>
            <a:endParaRPr lang="en-US" sz="1400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علم التخريج والفرق بينه وبين التخريج.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</a:rPr>
              <a:t>مقدمة عن مدى الحاجة إلى هذا العلم، وعلاقته بالسنة</a:t>
            </a:r>
            <a:endParaRPr lang="ar-SA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381000" y="1524000"/>
            <a:ext cx="923826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2400" dirty="0" smtClean="0">
                <a:cs typeface="+mn-cs"/>
              </a:rPr>
              <a:t> أن الحديث دين تعبدنا الله بما فيه من أمر ونهي , وحضر وإباحة , ومن ثم فلا يليق بمسلم ــ فضلاً عن طالب علم - أن يستشهد بأي حديث أو يرويه إلا بعد معرفة من رواه من الأئمة , وما درجته من الصحة والحسن أو الضعف , ويؤكد ذلك أمور:</a:t>
            </a:r>
          </a:p>
          <a:p>
            <a:pPr marL="712788" algn="just">
              <a:buFont typeface="Wingdings" pitchFamily="2" charset="2"/>
              <a:buChar char="§"/>
            </a:pPr>
            <a:r>
              <a:rPr lang="ar-SA" sz="24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قوله تعالى:  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AGA Arabesque"/>
              </a:rPr>
              <a:t></a:t>
            </a:r>
            <a:r>
              <a:rPr lang="ar-SA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ولا تقف ماليس لك به علم إن السمع والبصر والفؤاد كل أولئك كان عنه مسئولاً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AGA Arabesque"/>
              </a:rPr>
              <a:t>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(سورة الإسراء:36)</a:t>
            </a:r>
          </a:p>
          <a:p>
            <a:pPr marL="712788" algn="just">
              <a:buFont typeface="Wingdings" pitchFamily="2" charset="2"/>
              <a:buChar char="§"/>
            </a:pPr>
            <a:r>
              <a:rPr lang="ar-SA" sz="2400" dirty="0" smtClean="0">
                <a:cs typeface="+mn-cs"/>
              </a:rPr>
              <a:t> ما رواه الإمام مسلم في </a:t>
            </a:r>
            <a:r>
              <a:rPr lang="ar-SA" sz="2400" dirty="0" err="1" smtClean="0">
                <a:cs typeface="+mn-cs"/>
              </a:rPr>
              <a:t>صحيحه</a:t>
            </a:r>
            <a:r>
              <a:rPr lang="ar-SA" sz="2400" dirty="0" smtClean="0">
                <a:cs typeface="+mn-cs"/>
              </a:rPr>
              <a:t> من حديث سمرة والمغيرة أن رسول الله </a:t>
            </a:r>
            <a:r>
              <a:rPr lang="ar-SA" sz="2400" dirty="0" smtClean="0">
                <a:cs typeface="+mn-cs"/>
                <a:sym typeface="AGA Arabesque"/>
              </a:rPr>
              <a:t></a:t>
            </a:r>
            <a:r>
              <a:rPr lang="ar-SA" sz="2400" dirty="0" smtClean="0">
                <a:cs typeface="+mn-cs"/>
              </a:rPr>
              <a:t>قال : ”</a:t>
            </a:r>
            <a:r>
              <a:rPr lang="ar-SA" sz="2400" dirty="0" smtClean="0">
                <a:solidFill>
                  <a:srgbClr val="0070C0"/>
                </a:solidFill>
                <a:cs typeface="+mn-cs"/>
              </a:rPr>
              <a:t>من حدث عني بحديث يرى أنه كذب فهو أحد الكاذبين</a:t>
            </a:r>
            <a:r>
              <a:rPr lang="ar-SA" sz="2400" dirty="0" smtClean="0">
                <a:cs typeface="+mn-cs"/>
              </a:rPr>
              <a:t>“، وقوله </a:t>
            </a:r>
            <a:r>
              <a:rPr lang="ar-SA" sz="2400" dirty="0" smtClean="0">
                <a:cs typeface="+mn-cs"/>
                <a:sym typeface="AGA Arabesque"/>
              </a:rPr>
              <a:t> : ” </a:t>
            </a:r>
            <a:r>
              <a:rPr lang="ar-SA" sz="2400" dirty="0" smtClean="0">
                <a:solidFill>
                  <a:srgbClr val="0070C0"/>
                </a:solidFill>
                <a:cs typeface="+mn-cs"/>
              </a:rPr>
              <a:t>كفى بالمرء كذبا أن يحدث بكل ماسمع</a:t>
            </a:r>
            <a:r>
              <a:rPr lang="ar-SA" sz="2400" dirty="0" smtClean="0">
                <a:cs typeface="+mn-cs"/>
              </a:rPr>
              <a:t>“.</a:t>
            </a:r>
          </a:p>
          <a:p>
            <a:pPr marL="712788" algn="just">
              <a:buFont typeface="Wingdings" pitchFamily="2" charset="2"/>
              <a:buChar char="§"/>
            </a:pPr>
            <a:r>
              <a:rPr lang="ar-SA" sz="2400" dirty="0" smtClean="0">
                <a:cs typeface="+mn-cs"/>
              </a:rPr>
              <a:t>القاعدة الشرعية المشهورة ((</a:t>
            </a:r>
            <a:r>
              <a:rPr lang="ar-SA" sz="2400" dirty="0" smtClean="0">
                <a:solidFill>
                  <a:srgbClr val="0070C0"/>
                </a:solidFill>
                <a:cs typeface="+mn-cs"/>
              </a:rPr>
              <a:t>ما لا يتم الواجب إلا به به فهو واجب</a:t>
            </a:r>
            <a:r>
              <a:rPr lang="ar-SA" sz="2400" dirty="0" smtClean="0">
                <a:cs typeface="+mn-cs"/>
              </a:rPr>
              <a:t>)).</a:t>
            </a:r>
          </a:p>
          <a:p>
            <a:pPr marL="712788" algn="just">
              <a:buFont typeface="Wingdings" pitchFamily="2" charset="2"/>
              <a:buChar char="§"/>
            </a:pPr>
            <a:r>
              <a:rPr lang="ar-SA" sz="2400" dirty="0" smtClean="0">
                <a:cs typeface="+mn-cs"/>
              </a:rPr>
              <a:t>أن تخريج الحديث يعد أمانة علمية كما هو مقرر في المنهجية العلمية.</a:t>
            </a:r>
          </a:p>
          <a:p>
            <a:pPr marL="712788" algn="just">
              <a:buFont typeface="Wingdings" pitchFamily="2" charset="2"/>
              <a:buChar char="§"/>
            </a:pPr>
            <a:endParaRPr lang="ar-SA" sz="2400" dirty="0" smtClean="0">
              <a:solidFill>
                <a:srgbClr val="FF6600"/>
              </a:solidFill>
            </a:endParaRPr>
          </a:p>
          <a:p>
            <a:pPr marL="712788" algn="just">
              <a:buFont typeface="Wingdings" pitchFamily="2" charset="2"/>
              <a:buChar char="§"/>
            </a:pPr>
            <a:endParaRPr lang="ar-SA" sz="2400" dirty="0" smtClean="0">
              <a:cs typeface="+mn-cs"/>
            </a:endParaRPr>
          </a:p>
          <a:p>
            <a:pPr algn="just">
              <a:buFont typeface="Arial" pitchFamily="34" charset="0"/>
              <a:buChar char="•"/>
            </a:pPr>
            <a:endParaRPr lang="ar-SA" sz="24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 rtl="1"/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و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خلاصة هذا القول أن أهمية هذا العلم تكمن في: </a:t>
            </a:r>
            <a:b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كونه يتعلق بسنة المصطفى 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GA Arabesque"/>
              </a:rPr>
              <a:t>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وبواسطته نستطيع أن نصل إلى المصادر التي أخرجت الحديث أو ذكرته , ومن خلال تلك المصادر نصل إلى السند الذي </a:t>
            </a:r>
            <a:r>
              <a:rPr lang="ar-SA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يحتوي المتن، ونتعرف على حكم العلماء على كثير من الأحاديث.</a:t>
            </a:r>
            <a:r>
              <a:rPr lang="ar-SA" smtClean="0">
                <a:solidFill>
                  <a:schemeClr val="tx1"/>
                </a:solidFill>
              </a:rPr>
              <a:t>                                            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0"/>
            <a:ext cx="88392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4000" b="1" dirty="0" smtClean="0"/>
          </a:p>
          <a:p>
            <a:r>
              <a:rPr lang="ar-SA" sz="4000" b="1" dirty="0" smtClean="0"/>
              <a:t>تـــــــــــــابع ...</a:t>
            </a:r>
          </a:p>
          <a:p>
            <a:endParaRPr lang="ar-SA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</a:rPr>
              <a:t>تعريف التخريج لغة، </a:t>
            </a:r>
            <a:r>
              <a:rPr lang="ar-SA" b="1" dirty="0" err="1" smtClean="0">
                <a:solidFill>
                  <a:schemeClr val="tx1"/>
                </a:solidFill>
              </a:rPr>
              <a:t>وإطلاقاته</a:t>
            </a:r>
            <a:r>
              <a:rPr lang="ar-SA" b="1" dirty="0" smtClean="0">
                <a:solidFill>
                  <a:schemeClr val="tx1"/>
                </a:solidFill>
              </a:rPr>
              <a:t> عند المحدثين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Clr>
                <a:srgbClr val="C00000"/>
              </a:buClr>
              <a:buNone/>
            </a:pPr>
            <a:r>
              <a:rPr lang="ar-SA" sz="4000" dirty="0" smtClean="0">
                <a:cs typeface="+mn-cs"/>
              </a:rPr>
              <a:t>التخريج في اللغة: </a:t>
            </a:r>
            <a:r>
              <a:rPr lang="ar-SA" sz="4000" dirty="0" smtClean="0">
                <a:solidFill>
                  <a:srgbClr val="0070C0"/>
                </a:solidFill>
                <a:cs typeface="+mn-cs"/>
              </a:rPr>
              <a:t>اجتماع أمرين متضادين في شيء واحد</a:t>
            </a:r>
            <a:r>
              <a:rPr lang="ar-SA" sz="4000" dirty="0" smtClean="0">
                <a:cs typeface="+mn-cs"/>
              </a:rPr>
              <a:t>.</a:t>
            </a:r>
            <a:endParaRPr lang="ar-SA" sz="4000" b="1" dirty="0" smtClean="0">
              <a:cs typeface="+mn-cs"/>
            </a:endParaRPr>
          </a:p>
          <a:p>
            <a:pPr marL="0" lvl="0" indent="0" rtl="1">
              <a:buClr>
                <a:srgbClr val="C00000"/>
              </a:buClr>
              <a:buNone/>
            </a:pPr>
            <a:r>
              <a:rPr lang="ar-SA" sz="4000" b="1" dirty="0" smtClean="0">
                <a:cs typeface="+mn-cs"/>
              </a:rPr>
              <a:t>قال الفيروز آبادي في القاموس المحيط:</a:t>
            </a:r>
            <a:r>
              <a:rPr lang="ar-SA" sz="4000" dirty="0" smtClean="0">
                <a:cs typeface="+mn-cs"/>
              </a:rPr>
              <a:t>(عامٌ فيه تخريج: خِصْبٌ وجَدبٌ. وأرض مُخرَّجة: نبتها في مكان دون مكان، وخرَّج اللوح تخريجاً: كتب بعضا وترك بعضا، والخَرَج:</a:t>
            </a:r>
            <a:r>
              <a:rPr lang="en-US" sz="4000" dirty="0" smtClean="0">
                <a:cs typeface="+mn-cs"/>
              </a:rPr>
              <a:t> </a:t>
            </a:r>
            <a:r>
              <a:rPr lang="ar-SA" sz="4000" dirty="0" smtClean="0">
                <a:cs typeface="+mn-cs"/>
              </a:rPr>
              <a:t>لونان من بياض وسواد).</a:t>
            </a:r>
          </a:p>
          <a:p>
            <a:pPr marL="0" lvl="0" indent="0" rtl="1">
              <a:buClr>
                <a:srgbClr val="C00000"/>
              </a:buClr>
              <a:buNone/>
            </a:pPr>
            <a:endParaRPr lang="en-US" sz="2600" b="1" dirty="0" smtClean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ويطلق التخريج في اللغة على عدة معان. منها: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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الاستنباط  </a:t>
            </a:r>
            <a:r>
              <a:rPr lang="ar-S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(تقول:استخرجت كذا من الكتاب؛ أي استنبطته).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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التدريب </a:t>
            </a:r>
            <a:r>
              <a:rPr lang="ar-S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(تقول:خرَّجه في الأدب فتخرَّج وهو خِرِّيج ).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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التوجيه </a:t>
            </a:r>
            <a:r>
              <a:rPr lang="ar-S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(تقول: خرّج المسألة: وجّهها؛ أي بين لها وجها).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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المخرج: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والمخرَج موضع الخروج، ومنه 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قول المحدّثين:"هذا حديث عرف مخرجه” أي موضع خروجه, وهو رواة إسناده الذين خرج الحديث من طريقهم.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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الخروج: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والخروج نقيض الدخول,فيكون الإخراج معناه: 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الإبراز والإظهار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، ومنه قوله تعالى: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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كزرع أخرج شطأه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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و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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ذلك يوم الخروج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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و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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أخرج ضحاها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  <a:sym typeface="AGA Arabesque"/>
              </a:rPr>
              <a:t>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وهذا هو المعنى المناسب للتخريج.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        </a:t>
            </a:r>
            <a:r>
              <a:rPr lang="ar-S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وهذه المعاني مشروحة بالتفصيل في الكتاب المقرر(ص 8)</a:t>
            </a:r>
            <a:endParaRPr lang="ar-SA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04800" y="449759"/>
            <a:ext cx="89154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تـــــــــــــابع ...</a:t>
            </a:r>
            <a:endParaRPr lang="ar-SA" sz="4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تابـــــع...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9448800" cy="4525963"/>
          </a:xfrm>
        </p:spPr>
        <p:txBody>
          <a:bodyPr/>
          <a:lstStyle/>
          <a:p>
            <a:pPr rtl="1"/>
            <a:r>
              <a:rPr lang="ar-SA" b="1" dirty="0" smtClean="0">
                <a:cs typeface="+mn-cs"/>
              </a:rPr>
              <a:t>التخريج عند المحدّثين:</a:t>
            </a:r>
            <a:endParaRPr lang="ar-SA" dirty="0" smtClean="0">
              <a:cs typeface="Akhbar MT" pitchFamily="2" charset="-78"/>
            </a:endParaRPr>
          </a:p>
          <a:p>
            <a:pPr rtl="1"/>
            <a:r>
              <a:rPr lang="ar-SA" dirty="0" smtClean="0">
                <a:cs typeface="+mn-cs"/>
              </a:rPr>
              <a:t>أوّلاً: يُطلق التخريج عند المحدِّثين من حيث العموم على معنيين رئيسين:</a:t>
            </a:r>
            <a:r>
              <a:rPr lang="en-US" dirty="0" smtClean="0">
                <a:cs typeface="Akhbar MT" pitchFamily="2" charset="-78"/>
              </a:rPr>
              <a:t/>
            </a:r>
            <a:br>
              <a:rPr lang="en-US" dirty="0" smtClean="0">
                <a:cs typeface="Akhbar MT" pitchFamily="2" charset="-78"/>
              </a:rPr>
            </a:br>
            <a:r>
              <a:rPr lang="ar-SA" b="1" dirty="0" smtClean="0">
                <a:solidFill>
                  <a:srgbClr val="0070C0"/>
                </a:solidFill>
                <a:cs typeface="+mn-cs"/>
              </a:rPr>
              <a:t>الرواية:</a:t>
            </a:r>
            <a:r>
              <a:rPr lang="en-US" dirty="0" smtClean="0">
                <a:cs typeface="Akhbar MT" pitchFamily="2" charset="-78"/>
              </a:rPr>
              <a:t/>
            </a:r>
            <a:br>
              <a:rPr lang="en-US" dirty="0" smtClean="0">
                <a:cs typeface="Akhbar MT" pitchFamily="2" charset="-78"/>
              </a:rPr>
            </a:br>
            <a:r>
              <a:rPr lang="ar-SA" dirty="0" smtClean="0">
                <a:cs typeface="+mn-cs"/>
              </a:rPr>
              <a:t>وهو رواية الحديث بإسناد المؤلف نفسه..كالبخاري</a:t>
            </a:r>
            <a:r>
              <a:rPr lang="en-US" dirty="0" smtClean="0">
                <a:cs typeface="Akhbar MT" pitchFamily="2" charset="-78"/>
              </a:rPr>
              <a:t/>
            </a:r>
            <a:br>
              <a:rPr lang="en-US" dirty="0" smtClean="0">
                <a:cs typeface="Akhbar MT" pitchFamily="2" charset="-78"/>
              </a:rPr>
            </a:br>
            <a:endParaRPr lang="ar-SA" dirty="0" smtClean="0">
              <a:cs typeface="Akhbar MT" pitchFamily="2" charset="-78"/>
            </a:endParaRPr>
          </a:p>
          <a:p>
            <a:pPr rtl="1"/>
            <a:r>
              <a:rPr lang="ar-SA" b="1" dirty="0" smtClean="0">
                <a:solidFill>
                  <a:srgbClr val="0070C0"/>
                </a:solidFill>
                <a:cs typeface="Akhbar MT" pitchFamily="2" charset="-78"/>
              </a:rPr>
              <a:t>    </a:t>
            </a:r>
            <a:r>
              <a:rPr lang="ar-SA" b="1" dirty="0" err="1" smtClean="0">
                <a:solidFill>
                  <a:srgbClr val="0070C0"/>
                </a:solidFill>
                <a:cs typeface="+mn-cs"/>
              </a:rPr>
              <a:t>العزو</a:t>
            </a:r>
            <a:r>
              <a:rPr lang="ar-SA" b="1" dirty="0" smtClean="0">
                <a:solidFill>
                  <a:srgbClr val="0070C0"/>
                </a:solidFill>
                <a:cs typeface="+mn-cs"/>
              </a:rPr>
              <a:t> (الدلالة):</a:t>
            </a:r>
            <a:r>
              <a:rPr lang="en-US" dirty="0" smtClean="0">
                <a:cs typeface="Akhbar MT" pitchFamily="2" charset="-78"/>
              </a:rPr>
              <a:t/>
            </a:r>
            <a:br>
              <a:rPr lang="en-US" dirty="0" smtClean="0">
                <a:cs typeface="Akhbar MT" pitchFamily="2" charset="-78"/>
              </a:rPr>
            </a:br>
            <a:r>
              <a:rPr lang="ar-SA" dirty="0" smtClean="0">
                <a:cs typeface="+mn-cs"/>
              </a:rPr>
              <a:t>وهو نسبة القول إلى قائله.. وهذا الذي اشتهر عند المتأخرين من العلماء</a:t>
            </a:r>
            <a:r>
              <a:rPr lang="ar-SA" b="1" dirty="0" smtClean="0">
                <a:cs typeface="+mn-cs"/>
              </a:rPr>
              <a:t>.</a:t>
            </a:r>
            <a:endParaRPr lang="ar-SA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تابـــــع...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9144000" cy="4114800"/>
          </a:xfrm>
        </p:spPr>
        <p:txBody>
          <a:bodyPr/>
          <a:lstStyle/>
          <a:p>
            <a:pPr lvl="0" rtl="1">
              <a:buNone/>
            </a:pPr>
            <a:r>
              <a:rPr lang="ar-SA" sz="2800" dirty="0" smtClean="0"/>
              <a:t>ثانياً: </a:t>
            </a:r>
            <a:r>
              <a:rPr lang="ar-SA" sz="2800" dirty="0" smtClean="0">
                <a:solidFill>
                  <a:srgbClr val="0070C0"/>
                </a:solidFill>
              </a:rPr>
              <a:t>ويُطلق التخريج من حيث التفصيل </a:t>
            </a:r>
            <a:r>
              <a:rPr lang="ar-SA" sz="2800" dirty="0" smtClean="0"/>
              <a:t>على ما يأتي:</a:t>
            </a:r>
          </a:p>
          <a:p>
            <a:pPr marL="514350" lvl="0" indent="-158750" rtl="1">
              <a:buFont typeface="+mj-lt"/>
              <a:buAutoNum type="arabicPeriod"/>
            </a:pPr>
            <a:r>
              <a:rPr lang="ar-SA" sz="2800" dirty="0" smtClean="0">
                <a:cs typeface="Akhbar MT" pitchFamily="2" charset="-78"/>
              </a:rPr>
              <a:t> </a:t>
            </a:r>
            <a:r>
              <a:rPr lang="ar-SA" sz="2800" dirty="0" smtClean="0">
                <a:cs typeface="+mn-cs"/>
              </a:rPr>
              <a:t>رواية المحدث الحديث بإسناده هو إلى منتهاه. </a:t>
            </a:r>
          </a:p>
          <a:p>
            <a:pPr marL="712788" lvl="0" indent="-357188" rtl="1">
              <a:buFont typeface="+mj-lt"/>
              <a:buAutoNum type="arabicPeriod"/>
            </a:pPr>
            <a:r>
              <a:rPr lang="ar-SA" sz="2800" dirty="0" smtClean="0">
                <a:cs typeface="+mn-cs"/>
              </a:rPr>
              <a:t>الاستخراج المعروف عند المحدثين ، وهو أن يعمد المحدث إلى كتاب مسند لغيره، فيروي أحاديثه بإسناده هو، ويلتقي مع المصنف الذي أخرج أحاديثه في شيخه أو مَن فوقه.</a:t>
            </a:r>
          </a:p>
          <a:p>
            <a:pPr marL="514350" lvl="0" indent="-158750" rtl="1">
              <a:buFont typeface="+mj-lt"/>
              <a:buAutoNum type="arabicPeriod"/>
            </a:pPr>
            <a:r>
              <a:rPr lang="ar-SA" sz="2800" dirty="0" smtClean="0">
                <a:cs typeface="+mn-cs"/>
              </a:rPr>
              <a:t> رواية المحدث الحديث لكن من طريق أصحاب الكتب المصنفة.</a:t>
            </a:r>
          </a:p>
          <a:p>
            <a:pPr marL="514350" lvl="0" indent="-158750" rtl="1">
              <a:buFont typeface="+mj-lt"/>
              <a:buAutoNum type="arabicPeriod"/>
            </a:pPr>
            <a:r>
              <a:rPr lang="ar-SA" sz="2800" dirty="0" smtClean="0">
                <a:cs typeface="+mn-cs"/>
              </a:rPr>
              <a:t> </a:t>
            </a:r>
            <a:r>
              <a:rPr lang="ar-SA" sz="2800" dirty="0" err="1" smtClean="0">
                <a:cs typeface="+mn-cs"/>
              </a:rPr>
              <a:t>عزو</a:t>
            </a:r>
            <a:r>
              <a:rPr lang="ar-SA" sz="2800" dirty="0" smtClean="0">
                <a:cs typeface="+mn-cs"/>
              </a:rPr>
              <a:t> الحديث إلى مصادره الأصلية دون أن يرويه المُخرِّج بسنده. </a:t>
            </a:r>
            <a:r>
              <a:rPr lang="en-US" sz="2800" dirty="0" smtClean="0">
                <a:cs typeface="Akhbar MT" pitchFamily="2" charset="-78"/>
              </a:rPr>
              <a:t/>
            </a:r>
            <a:br>
              <a:rPr lang="en-US" sz="2800" dirty="0" smtClean="0">
                <a:cs typeface="Akhbar MT" pitchFamily="2" charset="-78"/>
              </a:rPr>
            </a:b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chemeClr val="tx1"/>
                </a:solidFill>
              </a:rPr>
              <a:t>المعنى الذي استقرّ عليه اصطلاح المتأخرين والمعاصرين</a:t>
            </a:r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600200"/>
            <a:ext cx="90678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4800" dirty="0" smtClean="0">
                <a:cs typeface="+mn-cs"/>
              </a:rPr>
              <a:t>وهذا المعنى الرابع هو الذي استقر عليه اصطلاح المتأخرين والمعاصرين، وهو:</a:t>
            </a:r>
            <a:endParaRPr lang="en-US" sz="4800" dirty="0" smtClean="0">
              <a:cs typeface="+mn-cs"/>
            </a:endParaRPr>
          </a:p>
          <a:p>
            <a:pPr algn="just"/>
            <a:r>
              <a:rPr lang="en-US" sz="4800" dirty="0" smtClean="0">
                <a:cs typeface="+mn-cs"/>
              </a:rPr>
              <a:t/>
            </a:r>
            <a:br>
              <a:rPr lang="en-US" sz="4800" dirty="0" smtClean="0">
                <a:cs typeface="+mn-cs"/>
              </a:rPr>
            </a:br>
            <a:r>
              <a:rPr lang="ar-SA" sz="4800" b="1" dirty="0" err="1" smtClean="0">
                <a:solidFill>
                  <a:srgbClr val="FF0066"/>
                </a:solidFill>
                <a:cs typeface="+mn-cs"/>
              </a:rPr>
              <a:t>عزو</a:t>
            </a:r>
            <a:r>
              <a:rPr lang="ar-SA" sz="4800" b="1" dirty="0" smtClean="0">
                <a:solidFill>
                  <a:srgbClr val="FF0066"/>
                </a:solidFill>
                <a:cs typeface="+mn-cs"/>
              </a:rPr>
              <a:t> الحديث إلى مصادره الأصلية والحكم عليه عند الحاجة.</a:t>
            </a:r>
            <a:endParaRPr lang="ar-SA" sz="4800" b="1" dirty="0">
              <a:solidFill>
                <a:srgbClr val="FF0066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chemeClr val="tx1"/>
                </a:solidFill>
              </a:rPr>
              <a:t>تعريف التخريج اصطلاحاً، وشرح مفرداته</a:t>
            </a:r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5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التخريج: 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هو الدلالة على موضع الحديث في مصادره الأصلية -غالباً-، مع بيان مرتبته عند الحاجة. </a:t>
            </a:r>
            <a:r>
              <a:rPr lang="en-US" sz="3600" dirty="0" smtClean="0">
                <a:cs typeface="+mn-cs"/>
              </a:rPr>
              <a:t> </a:t>
            </a:r>
          </a:p>
          <a:p>
            <a:pPr lvl="0"/>
            <a:endParaRPr lang="en-US" sz="3600" dirty="0" smtClean="0">
              <a:cs typeface="+mn-cs"/>
            </a:endParaRPr>
          </a:p>
          <a:p>
            <a:endParaRPr lang="en-US" sz="3600" dirty="0" smtClean="0">
              <a:cs typeface="+mn-cs"/>
            </a:endParaRPr>
          </a:p>
          <a:p>
            <a:endParaRPr lang="ar-SA" sz="24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/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4000" b="1" dirty="0" smtClean="0">
                <a:solidFill>
                  <a:schemeClr val="tx1"/>
                </a:solidFill>
                <a:cs typeface="+mn-cs"/>
              </a:rPr>
              <a:t>شرح التعريف </a:t>
            </a: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32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sz="3200" b="1" dirty="0" smtClean="0">
                <a:solidFill>
                  <a:srgbClr val="FF6600"/>
                </a:solidFill>
                <a:cs typeface="+mn-cs"/>
              </a:rPr>
              <a:t>قولنا: (الدلالة على موضع الحديث): </a:t>
            </a:r>
            <a:r>
              <a:rPr lang="ar-SA" sz="3200" b="1" dirty="0" smtClean="0">
                <a:solidFill>
                  <a:schemeClr val="tx1"/>
                </a:solidFill>
                <a:cs typeface="+mn-cs"/>
              </a:rPr>
              <a:t>أي عزو الحديث ونسبته إلى من أخرجه من الأئمة..</a:t>
            </a:r>
            <a:r>
              <a:rPr lang="en-US" sz="3200" dirty="0" smtClean="0">
                <a:cs typeface="+mn-cs"/>
              </a:rPr>
              <a:t/>
            </a:r>
            <a:br>
              <a:rPr lang="en-US" sz="3200" dirty="0" smtClean="0">
                <a:cs typeface="+mn-cs"/>
              </a:rPr>
            </a:br>
            <a:r>
              <a:rPr lang="ar-SA" sz="3200" b="1" dirty="0" smtClean="0">
                <a:solidFill>
                  <a:srgbClr val="FF6600"/>
                </a:solidFill>
              </a:rPr>
              <a:t> قولنا:</a:t>
            </a:r>
            <a:r>
              <a:rPr lang="ar-SA" sz="3200" b="1" dirty="0" smtClean="0">
                <a:solidFill>
                  <a:srgbClr val="FF6600"/>
                </a:solidFill>
                <a:cs typeface="+mn-cs"/>
              </a:rPr>
              <a:t>(في مصادره الأصلية غالبا)</a:t>
            </a:r>
            <a:r>
              <a:rPr lang="en-US" sz="3200" b="1" dirty="0" smtClean="0">
                <a:solidFill>
                  <a:srgbClr val="FF6600"/>
                </a:solidFill>
                <a:cs typeface="+mn-cs"/>
              </a:rPr>
              <a:t>:</a:t>
            </a:r>
            <a:r>
              <a:rPr lang="en-US" sz="3200" dirty="0" smtClean="0">
                <a:cs typeface="+mn-cs"/>
              </a:rPr>
              <a:t/>
            </a:r>
            <a:br>
              <a:rPr lang="en-US" sz="3200" dirty="0" smtClean="0">
                <a:cs typeface="+mn-cs"/>
              </a:rPr>
            </a:br>
            <a:r>
              <a:rPr lang="ar-SA" sz="3200" b="1" dirty="0" smtClean="0">
                <a:solidFill>
                  <a:srgbClr val="FF99CC"/>
                </a:solidFill>
                <a:cs typeface="+mn-cs"/>
              </a:rPr>
              <a:t>والمصادر نوعان:</a:t>
            </a:r>
            <a:r>
              <a:rPr lang="ar-SA" sz="3200" b="1" dirty="0" smtClean="0">
                <a:cs typeface="+mn-cs"/>
              </a:rPr>
              <a:t/>
            </a:r>
            <a:br>
              <a:rPr lang="ar-SA" sz="3200" b="1" dirty="0" smtClean="0">
                <a:cs typeface="+mn-cs"/>
              </a:rPr>
            </a:br>
            <a:r>
              <a:rPr lang="ar-SA" sz="3200" b="1" dirty="0" smtClean="0">
                <a:cs typeface="+mn-cs"/>
              </a:rPr>
              <a:t>1- </a:t>
            </a:r>
            <a:r>
              <a:rPr lang="ar-SA" sz="3200" b="1" dirty="0" smtClean="0">
                <a:solidFill>
                  <a:srgbClr val="FF6600"/>
                </a:solidFill>
                <a:cs typeface="+mn-cs"/>
              </a:rPr>
              <a:t>مصادر أصلية:</a:t>
            </a:r>
            <a:r>
              <a:rPr lang="en-US" sz="3200" dirty="0" smtClean="0">
                <a:cs typeface="+mn-cs"/>
              </a:rPr>
              <a:t/>
            </a:r>
            <a:br>
              <a:rPr lang="en-US" sz="3200" dirty="0" smtClean="0">
                <a:cs typeface="+mn-cs"/>
              </a:rPr>
            </a:br>
            <a:r>
              <a:rPr lang="ar-SA" sz="3200" b="1" dirty="0" smtClean="0">
                <a:solidFill>
                  <a:srgbClr val="FFC000"/>
                </a:solidFill>
                <a:cs typeface="+mn-cs"/>
              </a:rPr>
              <a:t>تعريفها:</a:t>
            </a:r>
            <a:r>
              <a:rPr lang="ar-SA" sz="3200" b="1" dirty="0" smtClean="0">
                <a:solidFill>
                  <a:schemeClr val="tx1"/>
                </a:solidFill>
                <a:cs typeface="+mn-cs"/>
              </a:rPr>
              <a:t>هي كل كتاب يروي فيه مؤلفه الأحاديث بأسانيده هو عن شيوخه عمن فوقهم حتى يصل إلى المتن..</a:t>
            </a:r>
            <a:r>
              <a:rPr lang="en-US" sz="3200" dirty="0" smtClean="0">
                <a:cs typeface="+mn-cs"/>
              </a:rPr>
              <a:t/>
            </a:r>
            <a:br>
              <a:rPr lang="en-US" sz="3200" dirty="0" smtClean="0">
                <a:cs typeface="+mn-cs"/>
              </a:rPr>
            </a:br>
            <a:r>
              <a:rPr lang="ar-SA" sz="3200" b="1" dirty="0" smtClean="0">
                <a:solidFill>
                  <a:srgbClr val="FFC000"/>
                </a:solidFill>
                <a:cs typeface="+mn-cs"/>
              </a:rPr>
              <a:t>ألفاظها: </a:t>
            </a:r>
            <a:r>
              <a:rPr lang="ar-SA" sz="3200" b="1" dirty="0" smtClean="0">
                <a:solidFill>
                  <a:schemeClr val="tx1"/>
                </a:solidFill>
                <a:cs typeface="+mn-cs"/>
              </a:rPr>
              <a:t>(أخرجه، رواه، خرّجه)</a:t>
            </a:r>
            <a:r>
              <a:rPr lang="en-US" sz="3200" dirty="0" smtClean="0">
                <a:cs typeface="Akhbar MT" pitchFamily="2" charset="-78"/>
              </a:rPr>
              <a:t/>
            </a:r>
            <a:br>
              <a:rPr lang="en-US" sz="3200" dirty="0" smtClean="0">
                <a:cs typeface="Akhbar MT" pitchFamily="2" charset="-78"/>
              </a:rPr>
            </a:br>
            <a:endParaRPr lang="ar-SA" sz="3200" dirty="0"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rgbClr val="FF99CC"/>
                </a:solidFill>
                <a:cs typeface="+mn-cs"/>
              </a:rPr>
              <a:t/>
            </a:r>
            <a:br>
              <a:rPr lang="ar-SA" sz="3600" dirty="0" smtClean="0">
                <a:solidFill>
                  <a:srgbClr val="FF99CC"/>
                </a:solidFill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مثالها:</a:t>
            </a:r>
            <a:r>
              <a:rPr lang="en-US" sz="3600" dirty="0" smtClean="0">
                <a:solidFill>
                  <a:srgbClr val="FF0000"/>
                </a:solidFill>
                <a:cs typeface="+mn-cs"/>
              </a:rPr>
              <a:t/>
            </a:r>
            <a:br>
              <a:rPr lang="en-US" sz="3600" dirty="0" smtClean="0">
                <a:solidFill>
                  <a:srgbClr val="FF0000"/>
                </a:solidFill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1-</a:t>
            </a:r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cs typeface="+mn-cs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+mn-cs"/>
              </a:rPr>
              <a:t>كتب السنة التي صنفت من أجل جمع الأحاديث بأسانيدها على  مختلف أنواع تصانيفها (كالجوامع، والمصنفات، </a:t>
            </a:r>
            <a:r>
              <a:rPr lang="ar-SA" sz="3600" dirty="0" err="1" smtClean="0">
                <a:solidFill>
                  <a:schemeClr val="tx1"/>
                </a:solidFill>
                <a:cs typeface="+mn-cs"/>
              </a:rPr>
              <a:t>والمسانيد</a:t>
            </a:r>
            <a:r>
              <a:rPr lang="ar-SA" sz="3600" dirty="0" smtClean="0">
                <a:solidFill>
                  <a:schemeClr val="tx1"/>
                </a:solidFill>
                <a:cs typeface="+mn-cs"/>
              </a:rPr>
              <a:t>).</a:t>
            </a:r>
            <a:r>
              <a:rPr lang="en-US" sz="3600" dirty="0" smtClean="0">
                <a:cs typeface="+mn-cs"/>
              </a:rPr>
              <a:t/>
            </a:r>
            <a:br>
              <a:rPr lang="en-US" sz="3600" dirty="0" smtClean="0"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2- كتب مؤلّفة في الفنون الأخرى كالفقه والتفسير والتاريخ بشرط أن يرويها مؤلفوها بأسانيدهم.</a:t>
            </a:r>
            <a:r>
              <a:rPr lang="en-US" sz="3600" dirty="0" smtClean="0">
                <a:cs typeface="+mn-cs"/>
              </a:rPr>
              <a:t/>
            </a:r>
            <a:br>
              <a:rPr lang="en-US" sz="3600" dirty="0" smtClean="0"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      ففي التفسير: </a:t>
            </a:r>
            <a:r>
              <a:rPr lang="ar-SA" sz="3600" dirty="0" smtClean="0">
                <a:solidFill>
                  <a:srgbClr val="0070C0"/>
                </a:solidFill>
                <a:cs typeface="+mn-cs"/>
              </a:rPr>
              <a:t>تفسير الطبري(جامع البيان في تأويل القرآن).</a:t>
            </a:r>
            <a:r>
              <a:rPr lang="en-US" sz="3600" dirty="0" smtClean="0">
                <a:solidFill>
                  <a:schemeClr val="tx1"/>
                </a:solidFill>
                <a:cs typeface="+mn-cs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      وفي الفقه: </a:t>
            </a:r>
            <a:r>
              <a:rPr lang="ar-SA" sz="3600" dirty="0" smtClean="0">
                <a:solidFill>
                  <a:srgbClr val="0070C0"/>
                </a:solidFill>
                <a:cs typeface="+mn-cs"/>
              </a:rPr>
              <a:t>المُحلّى لابن حزم ، الأم للشافعي.</a:t>
            </a:r>
            <a:r>
              <a:rPr lang="en-US" sz="3600" dirty="0" smtClean="0">
                <a:solidFill>
                  <a:schemeClr val="tx1"/>
                </a:solidFill>
                <a:cs typeface="+mn-cs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</a:rPr>
              <a:t>      وفي اللغة:</a:t>
            </a:r>
            <a:r>
              <a:rPr lang="ar-SA" sz="3600" dirty="0" smtClean="0">
                <a:solidFill>
                  <a:srgbClr val="0070C0"/>
                </a:solidFill>
              </a:rPr>
              <a:t>غريب الحديث للخطابي، وغريب الحديث للحربي. </a:t>
            </a:r>
            <a:r>
              <a:rPr lang="en-US" sz="3600" dirty="0" smtClean="0">
                <a:solidFill>
                  <a:schemeClr val="tx1"/>
                </a:solidFill>
                <a:cs typeface="+mn-cs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+mn-cs"/>
              </a:rPr>
            </a:br>
            <a:r>
              <a:rPr lang="ar-SA" sz="3600" dirty="0" smtClean="0">
                <a:solidFill>
                  <a:schemeClr val="tx1"/>
                </a:solidFill>
                <a:cs typeface="+mn-cs"/>
              </a:rPr>
              <a:t>     وفي التاريخ: </a:t>
            </a:r>
            <a:r>
              <a:rPr lang="ar-SA" sz="3600" dirty="0" smtClean="0">
                <a:solidFill>
                  <a:srgbClr val="0070C0"/>
                </a:solidFill>
                <a:cs typeface="+mn-cs"/>
              </a:rPr>
              <a:t>تاريخ الطبري</a:t>
            </a:r>
            <a:r>
              <a:rPr lang="ar-SA" sz="3600" dirty="0" smtClean="0">
                <a:solidFill>
                  <a:srgbClr val="CCFF33"/>
                </a:solidFill>
                <a:cs typeface="+mn-cs"/>
              </a:rPr>
              <a:t>.</a:t>
            </a:r>
            <a:r>
              <a:rPr lang="en-US" sz="3600" dirty="0" smtClean="0">
                <a:solidFill>
                  <a:srgbClr val="CCFF33"/>
                </a:solidFill>
                <a:cs typeface="+mn-cs"/>
              </a:rPr>
              <a:t>   </a:t>
            </a:r>
            <a:r>
              <a:rPr lang="en-US" sz="3600" dirty="0" smtClean="0">
                <a:cs typeface="+mn-cs"/>
              </a:rPr>
              <a:t/>
            </a:r>
            <a:br>
              <a:rPr lang="en-US" sz="3600" dirty="0" smtClean="0">
                <a:cs typeface="+mn-cs"/>
              </a:rPr>
            </a:br>
            <a:endParaRPr lang="ar-SA" sz="3600" dirty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997950" cy="5029200"/>
          </a:xfrm>
        </p:spPr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2 - </a:t>
            </a:r>
            <a:r>
              <a:rPr lang="ar-S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مصادر فرعية: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هي كل كتاب يذكر فيه المؤلف الحديث مجرداً من الإسناد.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ألفاظها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en-US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: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(ذكره، أورده)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.</a:t>
            </a:r>
            <a:b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b="1" spc="-150" dirty="0" smtClean="0">
                <a:solidFill>
                  <a:schemeClr val="tx1"/>
                </a:solidFill>
              </a:rPr>
              <a:t> </a:t>
            </a:r>
            <a:r>
              <a:rPr lang="ar-SA" sz="3200" b="1" spc="-150" dirty="0" smtClean="0">
                <a:solidFill>
                  <a:schemeClr val="tx1"/>
                </a:solidFill>
              </a:rPr>
              <a:t>مثالها: كتاب </a:t>
            </a:r>
            <a:r>
              <a:rPr lang="ar-SA" sz="3200" b="1" spc="-150" dirty="0" smtClean="0">
                <a:solidFill>
                  <a:srgbClr val="0070C0"/>
                </a:solidFill>
              </a:rPr>
              <a:t>رياض الصالحين</a:t>
            </a:r>
            <a:r>
              <a:rPr lang="ar-SA" sz="3200" b="1" spc="-150" dirty="0" smtClean="0">
                <a:solidFill>
                  <a:schemeClr val="tx1"/>
                </a:solidFill>
              </a:rPr>
              <a:t> للنووي،وكتاب </a:t>
            </a:r>
            <a:r>
              <a:rPr lang="ar-SA" sz="3200" b="1" spc="-150" dirty="0" smtClean="0">
                <a:solidFill>
                  <a:srgbClr val="0070C0"/>
                </a:solidFill>
              </a:rPr>
              <a:t>بلوغ المرام </a:t>
            </a:r>
            <a:r>
              <a:rPr lang="ar-SA" sz="3200" b="1" spc="-150" dirty="0" smtClean="0">
                <a:solidFill>
                  <a:schemeClr val="tx1"/>
                </a:solidFill>
              </a:rPr>
              <a:t>لابن حجر،كتاب </a:t>
            </a:r>
            <a:r>
              <a:rPr lang="ar-SA" sz="3200" b="1" spc="-150" dirty="0" smtClean="0">
                <a:solidFill>
                  <a:srgbClr val="0070C0"/>
                </a:solidFill>
              </a:rPr>
              <a:t>الأربعين النووية </a:t>
            </a:r>
            <a:r>
              <a:rPr lang="ar-SA" sz="3200" b="1" spc="-150" dirty="0" smtClean="0">
                <a:solidFill>
                  <a:schemeClr val="tx1"/>
                </a:solidFill>
              </a:rPr>
              <a:t>للنووي.</a:t>
            </a:r>
            <a:r>
              <a:rPr lang="en-US" sz="3200" b="1" spc="-150" dirty="0" smtClean="0">
                <a:solidFill>
                  <a:schemeClr val="tx1"/>
                </a:solidFill>
              </a:rPr>
              <a:t/>
            </a:r>
            <a:br>
              <a:rPr lang="en-US" sz="3200" b="1" spc="-150" dirty="0" smtClean="0">
                <a:solidFill>
                  <a:schemeClr val="tx1"/>
                </a:solidFill>
              </a:rPr>
            </a:br>
            <a:r>
              <a:rPr lang="en-US" sz="3200" spc="-150" dirty="0" smtClean="0">
                <a:solidFill>
                  <a:schemeClr val="tx1"/>
                </a:solidFill>
              </a:rPr>
              <a:t/>
            </a:r>
            <a:br>
              <a:rPr lang="en-US" sz="3200" spc="-150" dirty="0" smtClean="0">
                <a:solidFill>
                  <a:schemeClr val="tx1"/>
                </a:solidFill>
              </a:rPr>
            </a:br>
            <a:r>
              <a:rPr lang="ar-SA" sz="3200" spc="-150" dirty="0" smtClean="0">
                <a:solidFill>
                  <a:srgbClr val="FF0000"/>
                </a:solidFill>
              </a:rPr>
              <a:t>ملاحظة مهمة: </a:t>
            </a:r>
            <a:r>
              <a:rPr lang="ar-SA" sz="3200" b="1" spc="-150" dirty="0" smtClean="0">
                <a:solidFill>
                  <a:schemeClr val="tx1"/>
                </a:solidFill>
              </a:rPr>
              <a:t>لا يلجأ إلى المصادر الفرعية في علم التخريج إلا إذا تعذر الوصول إلى المصدر الأصلي. </a:t>
            </a: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9448800" cy="1143000"/>
          </a:xfrm>
        </p:spPr>
        <p:txBody>
          <a:bodyPr/>
          <a:lstStyle/>
          <a:p>
            <a:r>
              <a:rPr lang="ar-SA" sz="3200" b="1" dirty="0" smtClean="0">
                <a:solidFill>
                  <a:srgbClr val="FF6600"/>
                </a:solidFill>
                <a:cs typeface="+mn-cs"/>
              </a:rPr>
              <a:t>قولنا:( مع بيان درجته )</a:t>
            </a:r>
            <a:endParaRPr lang="en-US" sz="3200" b="1" dirty="0" smtClean="0">
              <a:solidFill>
                <a:srgbClr val="FF6600"/>
              </a:solidFill>
              <a:cs typeface="+mn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219200" y="1371600"/>
            <a:ext cx="82296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6600"/>
                </a:solidFill>
              </a:rPr>
              <a:t> </a:t>
            </a:r>
            <a:r>
              <a:rPr lang="ar-SA" sz="2800" b="1" dirty="0" smtClean="0">
                <a:solidFill>
                  <a:srgbClr val="009900"/>
                </a:solidFill>
              </a:rPr>
              <a:t>أي بيان حكمه من حيث الصحة والضعف، وذلك: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ar-SA" sz="2800" b="1" dirty="0" smtClean="0">
                <a:solidFill>
                  <a:srgbClr val="FF6600"/>
                </a:solidFill>
              </a:rPr>
              <a:t> </a:t>
            </a: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2800" b="1" dirty="0" smtClean="0"/>
              <a:t>1- </a:t>
            </a:r>
            <a:r>
              <a:rPr lang="ar-SA" sz="2800" b="1" dirty="0" smtClean="0">
                <a:solidFill>
                  <a:srgbClr val="000000"/>
                </a:solidFill>
              </a:rPr>
              <a:t>إما بنقل أقوال العلماء على الحديث صحة أو ضعفا.</a:t>
            </a:r>
          </a:p>
          <a:p>
            <a:r>
              <a:rPr lang="ar-SA" sz="2800" b="1" dirty="0" smtClean="0">
                <a:solidFill>
                  <a:srgbClr val="000000"/>
                </a:solidFill>
              </a:rPr>
              <a:t>2- </a:t>
            </a:r>
            <a:r>
              <a:rPr lang="ar-SA" sz="2800" b="1" dirty="0" err="1" smtClean="0">
                <a:solidFill>
                  <a:srgbClr val="000000"/>
                </a:solidFill>
              </a:rPr>
              <a:t>أوالاكتفاء</a:t>
            </a:r>
            <a:r>
              <a:rPr lang="ar-SA" sz="2800" b="1" dirty="0" smtClean="0">
                <a:solidFill>
                  <a:srgbClr val="000000"/>
                </a:solidFill>
              </a:rPr>
              <a:t> </a:t>
            </a:r>
            <a:r>
              <a:rPr lang="ar-SA" sz="2800" b="1" dirty="0" err="1" smtClean="0">
                <a:solidFill>
                  <a:srgbClr val="000000"/>
                </a:solidFill>
              </a:rPr>
              <a:t>بالعزو</a:t>
            </a:r>
            <a:r>
              <a:rPr lang="ar-SA" sz="2800" b="1" dirty="0" smtClean="0">
                <a:solidFill>
                  <a:srgbClr val="000000"/>
                </a:solidFill>
              </a:rPr>
              <a:t> إلى من التزم شروط الصحة في كتابه، كالبخاري ومسلم.</a:t>
            </a:r>
          </a:p>
          <a:p>
            <a:r>
              <a:rPr lang="ar-SA" sz="2800" b="1" dirty="0" smtClean="0">
                <a:solidFill>
                  <a:srgbClr val="000000"/>
                </a:solidFill>
              </a:rPr>
              <a:t>3- أو بدراسة سنده طبقا لقواعد الجرح والتعديل، وهذا إذا لم نجد حكما للعلماء على الحديث، أو لم يوجد في كتبً التزمت ذكر الصحيح فقط، كالبخاري ومسلم.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620689"/>
            <a:ext cx="9558216" cy="524671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ar-SA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ar-SA" sz="2000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Tx/>
              <a:buNone/>
            </a:pPr>
            <a:endParaRPr lang="ar-SA" sz="2000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>
              <a:lnSpc>
                <a:spcPct val="80000"/>
              </a:lnSpc>
              <a:buFontTx/>
              <a:buNone/>
            </a:pPr>
            <a:r>
              <a:rPr lang="ar-SA" sz="2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تعريف علم التخريج: 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(هو القواعد والطرق التي يتوصل بها إلى معرفة موضع الحديث وعزوه إلى مصادره وبيان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algn="just" rtl="1">
              <a:lnSpc>
                <a:spcPct val="80000"/>
              </a:lnSpc>
              <a:buFontTx/>
              <a:buNone/>
            </a:pP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درجته بالألفاظ الاصطلاحية).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تخريج الحديث يمر بثلاثة أمور: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1ـ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البحث عن الحديث في مصادره الأصلية وفق الضوابط والقواعد التي وضعها العلماء.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2ـ 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التعامل مع المعلومات التي في الكتب وفق الضوابط والقواعد التي وضعها العلماء.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3ـ 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كتابة التخريج النهائية أي:صياغة التخريج وفق العبارات التي اصطلح عليها العلماء.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فالتخريج هو الثالث،والضوابط والقواعد التي توجه عمل الباحث في المراحل كلها هو علم التخريج.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cs typeface="Akhbar MT" pitchFamily="2" charset="-78"/>
              </a:rPr>
              <a:t>واتضح من هذا:الفرق بين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(علم التخريج) 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وبين</a:t>
            </a:r>
            <a:r>
              <a:rPr lang="ar-SA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(التخريج)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فالتخريج </a:t>
            </a:r>
            <a:r>
              <a:rPr lang="ar-SA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عمل الباحث في تخريج النصوص.</a:t>
            </a:r>
          </a:p>
          <a:p>
            <a:pPr algn="just" rtl="1">
              <a:lnSpc>
                <a:spcPct val="90000"/>
              </a:lnSpc>
            </a:pPr>
            <a:r>
              <a:rPr lang="ar-SA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وعلم التخريج </a:t>
            </a:r>
            <a:r>
              <a:rPr lang="ar-SA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الطريق التي يسلكها للوصول إلى النصوص في المصادر، والقواعد والضوابط التي تحكم عمله.</a:t>
            </a:r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تعريف علم التخريج والفرق بينه وبين التخريج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84515" y="1340768"/>
            <a:ext cx="8915400" cy="4813300"/>
          </a:xfrm>
        </p:spPr>
        <p:txBody>
          <a:bodyPr>
            <a:normAutofit/>
          </a:bodyPr>
          <a:lstStyle/>
          <a:p>
            <a:pPr rtl="1">
              <a:lnSpc>
                <a:spcPct val="80000"/>
              </a:lnSpc>
            </a:pPr>
            <a:endParaRPr lang="ar-SA" sz="2400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rtl="1">
              <a:lnSpc>
                <a:spcPct val="90000"/>
              </a:lnSpc>
            </a:pPr>
            <a:r>
              <a:rPr lang="ar-SA" sz="2400" b="1" dirty="0" smtClean="0">
                <a:solidFill>
                  <a:srgbClr val="000000"/>
                </a:solidFill>
                <a:latin typeface="mylotus"/>
                <a:cs typeface="Arial" pitchFamily="34" charset="0"/>
              </a:rPr>
              <a:t>كتاب ” أصول التخريج ودراسة الأسانيد لمحمود الطحان “ يعتبر من كتب علم التخريج ولا علاقة له بالتخريج، فهو يعلمنا كيف نخرِّج الحديث من مصادره.</a:t>
            </a:r>
          </a:p>
          <a:p>
            <a:pPr rtl="1">
              <a:lnSpc>
                <a:spcPct val="90000"/>
              </a:lnSpc>
            </a:pPr>
            <a:endParaRPr lang="ar-SA" sz="2400" b="1" dirty="0" smtClean="0">
              <a:solidFill>
                <a:srgbClr val="000000"/>
              </a:solidFill>
              <a:latin typeface="mylotus"/>
              <a:cs typeface="Arial" pitchFamily="34" charset="0"/>
            </a:endParaRPr>
          </a:p>
          <a:p>
            <a:pPr lvl="0" rtl="1">
              <a:lnSpc>
                <a:spcPct val="90000"/>
              </a:lnSpc>
            </a:pPr>
            <a:r>
              <a:rPr lang="ar-SA" sz="2400" b="1" dirty="0" smtClean="0">
                <a:solidFill>
                  <a:srgbClr val="000000"/>
                </a:solidFill>
                <a:latin typeface="mylotus"/>
                <a:cs typeface="Arial" pitchFamily="34" charset="0"/>
              </a:rPr>
              <a:t>وكتاب ”إرواء الغليل في تخريج أحاديث منار السبيل، للشيخ ناصر الدين الألباني “ يعتبر من كتب التخريج ولا علاقة له بعلم التخريج، فهو يخرَّج لنا الأحاديث من مصادرها وهي كتب السنة النبوية.</a:t>
            </a:r>
          </a:p>
          <a:p>
            <a:pPr rtl="1">
              <a:lnSpc>
                <a:spcPct val="90000"/>
              </a:lnSpc>
            </a:pPr>
            <a:endParaRPr lang="en-US" sz="2400" b="1" dirty="0">
              <a:solidFill>
                <a:srgbClr val="000000"/>
              </a:solidFill>
              <a:latin typeface="mylotus"/>
              <a:cs typeface="Arial" pitchFamily="34" charset="0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مثال على كتاب في ” علم التخريج“ وآخر في ”التخريج“</a:t>
            </a:r>
            <a:endParaRPr lang="ar-SA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</TotalTime>
  <Words>640</Words>
  <Application>Microsoft Office PowerPoint</Application>
  <PresentationFormat>A4 Paper (210x297 mm)‎</PresentationFormat>
  <Paragraphs>74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الأولى</vt:lpstr>
      <vt:lpstr>عناصر المحاضرة</vt:lpstr>
      <vt:lpstr>مقدمة عن مدى الحاجة إلى هذا العلم، وعلاقته بالسنة</vt:lpstr>
      <vt:lpstr>         وخلاصة هذا القول أن أهمية هذا العلم تكمن في:  كونه يتعلق بسنة المصطفى وبواسطته نستطيع أن نصل إلى المصادر التي أخرجت الحديث أو ذكرته , ومن خلال تلك المصادر نصل إلى السند الذي يحتوي المتن، ونتعرف على حكم العلماء على كثير من الأحاديث.                                             </vt:lpstr>
      <vt:lpstr>تعريف التخريج لغة، وإطلاقاته عند المحدثين</vt:lpstr>
      <vt:lpstr>            ويطلق التخريج في اللغة على عدة معان. منها: الاستنباط  (تقول:استخرجت كذا من الكتاب؛ أي استنبطته). التدريب (تقول:خرَّجه في الأدب فتخرَّج وهو خِرِّيج ). التوجيه (تقول: خرّج المسألة: وجّهها؛ أي بين لها وجها). المخرج: والمخرَج موضع الخروج، ومنه قول المحدّثين:"هذا حديث عرف مخرجه” أي موضع خروجه, وهو رواة إسناده الذين خرج الحديث من طريقهم. الخروج:والخروج نقيض الدخول,فيكون الإخراج معناه: الإبراز والإظهار ، ومنه قوله تعالى: كزرع أخرج شطأه و ذلك يوم الخروج و أخرج ضحاها وهذا هو المعنى المناسب للتخريج.          وهذه المعاني مشروحة بالتفصيل في الكتاب المقرر(ص 8)</vt:lpstr>
      <vt:lpstr>تابـــــع...</vt:lpstr>
      <vt:lpstr>تابـــــع...</vt:lpstr>
      <vt:lpstr>المعنى الذي استقرّ عليه اصطلاح المتأخرين والمعاصرين</vt:lpstr>
      <vt:lpstr>تعريف التخريج اصطلاحاً، وشرح مفرداته</vt:lpstr>
      <vt:lpstr>            شرح التعريف   قولنا: (الدلالة على موضع الحديث): أي عزو الحديث ونسبته إلى من أخرجه من الأئمة..  قولنا:(في مصادره الأصلية غالبا): والمصادر نوعان: 1- مصادر أصلية: تعريفها:هي كل كتاب يروي فيه مؤلفه الأحاديث بأسانيده هو عن شيوخه عمن فوقهم حتى يصل إلى المتن.. ألفاظها: (أخرجه، رواه، خرّجه) </vt:lpstr>
      <vt:lpstr>             مثالها: 1- كتب السنة التي صنفت من أجل جمع الأحاديث بأسانيدها على  مختلف أنواع تصانيفها (كالجوامع، والمصنفات، والمسانيد). 2- كتب مؤلّفة في الفنون الأخرى كالفقه والتفسير والتاريخ بشرط أن يرويها مؤلفوها بأسانيدهم.       ففي التفسير: تفسير الطبري(جامع البيان في تأويل القرآن).       وفي الفقه: المُحلّى لابن حزم ، الأم للشافعي.       وفي اللغة:غريب الحديث للخطابي، وغريب الحديث للحربي.       وفي التاريخ: تاريخ الطبري.    </vt:lpstr>
      <vt:lpstr>   2 - مصادر فرعية:هي كل كتاب يذكر فيه المؤلف الحديث مجرداً من الإسناد. ألفاظها :(ذكره، أورده) .  مثالها: كتاب رياض الصالحين للنووي،وكتاب بلوغ المرام لابن حجر،كتاب الأربعين النووية للنووي.  ملاحظة مهمة: لا يلجأ إلى المصادر الفرعية في علم التخريج إلا إذا تعذر الوصول إلى المصدر الأصلي.    </vt:lpstr>
      <vt:lpstr>قولنا:( مع بيان درجته )</vt:lpstr>
      <vt:lpstr>تعريف علم التخريج والفرق بينه وبين التخريج</vt:lpstr>
      <vt:lpstr>مثال على كتاب في ” علم التخريج“ وآخر في ”التخريج“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144</cp:revision>
  <dcterms:created xsi:type="dcterms:W3CDTF">2009-10-14T19:14:34Z</dcterms:created>
  <dcterms:modified xsi:type="dcterms:W3CDTF">2011-09-24T03:21:07Z</dcterms:modified>
</cp:coreProperties>
</file>