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59" r:id="rId5"/>
    <p:sldId id="287" r:id="rId6"/>
    <p:sldId id="302" r:id="rId7"/>
    <p:sldId id="290" r:id="rId8"/>
    <p:sldId id="297" r:id="rId9"/>
    <p:sldId id="298" r:id="rId10"/>
    <p:sldId id="295" r:id="rId11"/>
    <p:sldId id="300" r:id="rId12"/>
    <p:sldId id="301" r:id="rId13"/>
    <p:sldId id="303" r:id="rId14"/>
    <p:sldId id="304" r:id="rId15"/>
    <p:sldId id="305" r:id="rId16"/>
    <p:sldId id="306" r:id="rId17"/>
    <p:sldId id="30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000000"/>
    <a:srgbClr val="FF3300"/>
    <a:srgbClr val="3B84AF"/>
    <a:srgbClr val="709256"/>
    <a:srgbClr val="AD9968"/>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27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2098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dirty="0" smtClean="0"/>
              <a:t> </a:t>
            </a:r>
            <a:r>
              <a:rPr lang="en-US" sz="2800" dirty="0" smtClean="0"/>
              <a:t>     </a:t>
            </a:r>
            <a:r>
              <a:rPr lang="ar-SA" sz="2800" b="1" dirty="0" smtClean="0">
                <a:solidFill>
                  <a:srgbClr val="7F7F7F"/>
                </a:solidFill>
                <a:latin typeface="Calibri" pitchFamily="34" charset="0"/>
                <a:cs typeface="Times New Roman" pitchFamily="18" charset="0"/>
              </a:rPr>
              <a:t>تخريج الأحاديث والآثار</a:t>
            </a:r>
          </a:p>
          <a:p>
            <a:pPr algn="ctr"/>
            <a:r>
              <a:rPr lang="ar-SA" sz="2800" dirty="0" smtClean="0"/>
              <a:t>     </a:t>
            </a:r>
            <a:r>
              <a:rPr lang="ar-SA" sz="2800" b="1" dirty="0" smtClean="0">
                <a:solidFill>
                  <a:schemeClr val="bg2">
                    <a:lumMod val="25000"/>
                  </a:schemeClr>
                </a:solidFill>
                <a:latin typeface="Calibri" pitchFamily="34" charset="0"/>
                <a:cs typeface="Times New Roman" pitchFamily="18" charset="0"/>
              </a:rPr>
              <a:t>د/ جمال فرحات </a:t>
            </a:r>
            <a:r>
              <a:rPr lang="ar-SA" sz="2800" b="1" dirty="0" err="1" smtClean="0">
                <a:solidFill>
                  <a:schemeClr val="bg2">
                    <a:lumMod val="25000"/>
                  </a:schemeClr>
                </a:solidFill>
                <a:latin typeface="Calibri" pitchFamily="34" charset="0"/>
                <a:cs typeface="Times New Roman" pitchFamily="18" charset="0"/>
              </a:rPr>
              <a:t>صاولي</a:t>
            </a:r>
            <a:endParaRPr lang="en-US" sz="2800" b="1" dirty="0">
              <a:solidFill>
                <a:schemeClr val="bg2">
                  <a:lumMod val="25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الثانية</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0"/>
            <a:ext cx="8915400" cy="4038599"/>
          </a:xfrm>
        </p:spPr>
        <p:txBody>
          <a:bodyPr/>
          <a:lstStyle/>
          <a:p>
            <a:pPr rtl="1" eaLnBrk="1" hangingPunct="1"/>
            <a:endParaRPr lang="ar-SA" sz="4000" b="1" dirty="0" smtClean="0">
              <a:solidFill>
                <a:srgbClr val="FF0000"/>
              </a:solidFill>
              <a:cs typeface="Arial" pitchFamily="34" charset="0"/>
            </a:endParaRPr>
          </a:p>
          <a:p>
            <a:pPr rtl="1">
              <a:buFont typeface="Arial" pitchFamily="34" charset="0"/>
              <a:buChar char="•"/>
            </a:pPr>
            <a:r>
              <a:rPr lang="ar-SA" b="1" dirty="0" smtClean="0"/>
              <a:t>فوائد التخريج، والغاية منه.</a:t>
            </a:r>
          </a:p>
          <a:p>
            <a:pPr rtl="1">
              <a:buFont typeface="Arial" pitchFamily="34" charset="0"/>
              <a:buChar char="•"/>
            </a:pPr>
            <a:endParaRPr lang="ar-SA" sz="1400" b="1" dirty="0" smtClean="0"/>
          </a:p>
          <a:p>
            <a:pPr rtl="1">
              <a:buFont typeface="Arial" pitchFamily="34" charset="0"/>
              <a:buChar char="•"/>
            </a:pPr>
            <a:r>
              <a:rPr lang="ar-SA" b="1" dirty="0" smtClean="0"/>
              <a:t>أنواع التخريج ( مختصر، مطول، وسط ).</a:t>
            </a:r>
          </a:p>
          <a:p>
            <a:pPr rtl="1">
              <a:buFont typeface="Arial" pitchFamily="34" charset="0"/>
              <a:buChar char="•"/>
            </a:pPr>
            <a:endParaRPr lang="ar-SA" sz="1400" b="1" dirty="0" smtClean="0"/>
          </a:p>
          <a:p>
            <a:pPr rtl="1">
              <a:buFont typeface="Arial" pitchFamily="34" charset="0"/>
              <a:buChar char="•"/>
            </a:pPr>
            <a:endParaRPr lang="ar-SA" sz="800" b="1" dirty="0" smtClean="0"/>
          </a:p>
          <a:p>
            <a:pPr rtl="1">
              <a:buFont typeface="Arial" pitchFamily="34" charset="0"/>
              <a:buChar char="•"/>
            </a:pPr>
            <a:r>
              <a:rPr lang="ar-SA" b="1" dirty="0" smtClean="0"/>
              <a:t>المراحل التي مرّ </a:t>
            </a:r>
            <a:r>
              <a:rPr lang="ar-SA" b="1" dirty="0" err="1" smtClean="0"/>
              <a:t>بها</a:t>
            </a:r>
            <a:r>
              <a:rPr lang="ar-SA" b="1" dirty="0" smtClean="0"/>
              <a:t> التخريج، وأسباب ظهوره.</a:t>
            </a:r>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فوائد التخريـــــــــج</a:t>
            </a:r>
          </a:p>
        </p:txBody>
      </p:sp>
      <p:sp>
        <p:nvSpPr>
          <p:cNvPr id="7" name="TextBox 6"/>
          <p:cNvSpPr txBox="1"/>
          <p:nvPr/>
        </p:nvSpPr>
        <p:spPr>
          <a:xfrm>
            <a:off x="609600" y="1752601"/>
            <a:ext cx="8534400" cy="6734151"/>
          </a:xfrm>
          <a:prstGeom prst="rect">
            <a:avLst/>
          </a:prstGeom>
          <a:noFill/>
        </p:spPr>
        <p:txBody>
          <a:bodyPr wrap="square" rtlCol="1">
            <a:spAutoFit/>
          </a:bodyPr>
          <a:lstStyle/>
          <a:p>
            <a:r>
              <a:rPr lang="ar-SA" sz="4000" b="1" dirty="0" smtClean="0"/>
              <a:t>فوائد التخريج</a:t>
            </a:r>
            <a:r>
              <a:rPr lang="ar-SA" sz="4000" dirty="0" smtClean="0"/>
              <a:t> كثيرة ومتنوعة، نذكر منها:</a:t>
            </a:r>
          </a:p>
          <a:p>
            <a:pPr>
              <a:lnSpc>
                <a:spcPct val="90000"/>
              </a:lnSpc>
            </a:pPr>
            <a:r>
              <a:rPr lang="ar-SA" sz="4000" dirty="0" smtClean="0"/>
              <a:t>1- الوصول إلى الأحاديث في مصادرها الأصلية</a:t>
            </a:r>
          </a:p>
          <a:p>
            <a:pPr>
              <a:lnSpc>
                <a:spcPct val="90000"/>
              </a:lnSpc>
            </a:pPr>
            <a:r>
              <a:rPr lang="ar-SA" sz="4000" dirty="0" smtClean="0"/>
              <a:t>2- تقويه الحديث بواسطة جمع الطرق </a:t>
            </a:r>
          </a:p>
          <a:p>
            <a:pPr>
              <a:lnSpc>
                <a:spcPct val="90000"/>
              </a:lnSpc>
            </a:pPr>
            <a:r>
              <a:rPr lang="ar-SA" sz="4000" dirty="0" smtClean="0"/>
              <a:t>3- بيان العلل الواردة في الحديث </a:t>
            </a:r>
          </a:p>
          <a:p>
            <a:pPr>
              <a:lnSpc>
                <a:spcPct val="90000"/>
              </a:lnSpc>
            </a:pPr>
            <a:r>
              <a:rPr lang="ar-SA" sz="4000" dirty="0" smtClean="0"/>
              <a:t>4- بيان حكم الأئمة على الحديث</a:t>
            </a:r>
          </a:p>
          <a:p>
            <a:pPr>
              <a:lnSpc>
                <a:spcPct val="90000"/>
              </a:lnSpc>
            </a:pPr>
            <a:r>
              <a:rPr lang="ar-SA" sz="4000" dirty="0" smtClean="0"/>
              <a:t>5- تمييز المُهْمَل من الرواة </a:t>
            </a:r>
          </a:p>
          <a:p>
            <a:pPr>
              <a:lnSpc>
                <a:spcPct val="90000"/>
              </a:lnSpc>
            </a:pPr>
            <a:r>
              <a:rPr lang="ar-SA" sz="4000" dirty="0" smtClean="0"/>
              <a:t>6- تمييز المُبْهَم من الرواة </a:t>
            </a:r>
          </a:p>
          <a:p>
            <a:pPr>
              <a:lnSpc>
                <a:spcPct val="90000"/>
              </a:lnSpc>
            </a:pPr>
            <a:endParaRPr lang="ar-SA" sz="3200" dirty="0" smtClean="0"/>
          </a:p>
          <a:p>
            <a:pPr>
              <a:lnSpc>
                <a:spcPct val="90000"/>
              </a:lnSpc>
            </a:pPr>
            <a:endParaRPr lang="ar-SA" sz="3200" dirty="0" smtClean="0"/>
          </a:p>
          <a:p>
            <a:endParaRPr lang="ar-SA" sz="3200" dirty="0" smtClean="0"/>
          </a:p>
          <a:p>
            <a:endParaRPr lang="en-US" sz="3200" dirty="0" smtClean="0"/>
          </a:p>
          <a:p>
            <a:endParaRPr lang="ar-SA" sz="3600" b="1"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t>تـــــــــــــابع ...</a:t>
            </a:r>
            <a:br>
              <a:rPr lang="ar-SA" b="1" dirty="0" smtClean="0"/>
            </a:b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1828800"/>
            <a:ext cx="9144000" cy="3886200"/>
          </a:xfrm>
        </p:spPr>
        <p:txBody>
          <a:bodyPr/>
          <a:lstStyle/>
          <a:p>
            <a:pPr>
              <a:lnSpc>
                <a:spcPct val="90000"/>
              </a:lnSpc>
              <a:buNone/>
            </a:pPr>
            <a:r>
              <a:rPr lang="ar-SA" sz="4000" dirty="0" smtClean="0"/>
              <a:t>7- زوال عنعنة المُدِّلس </a:t>
            </a:r>
          </a:p>
          <a:p>
            <a:pPr>
              <a:lnSpc>
                <a:spcPct val="90000"/>
              </a:lnSpc>
              <a:buNone/>
            </a:pPr>
            <a:r>
              <a:rPr lang="ar-SA" sz="4000" dirty="0" smtClean="0"/>
              <a:t>8- بيان المُدْرَج</a:t>
            </a:r>
          </a:p>
          <a:p>
            <a:pPr>
              <a:lnSpc>
                <a:spcPct val="90000"/>
              </a:lnSpc>
              <a:buNone/>
            </a:pPr>
            <a:r>
              <a:rPr lang="ar-SA" sz="4000" dirty="0" smtClean="0"/>
              <a:t>9- بيان الزيادة أو النقص في المتن أو السند </a:t>
            </a:r>
          </a:p>
          <a:p>
            <a:pPr>
              <a:lnSpc>
                <a:spcPct val="90000"/>
              </a:lnSpc>
              <a:buNone/>
            </a:pPr>
            <a:r>
              <a:rPr lang="ar-SA" sz="4000" dirty="0" smtClean="0"/>
              <a:t>10- بيان أخطاء أو أوهام الرواة في السند أو المتن </a:t>
            </a:r>
          </a:p>
          <a:p>
            <a:pPr>
              <a:lnSpc>
                <a:spcPct val="90000"/>
              </a:lnSpc>
              <a:buNone/>
            </a:pPr>
            <a:r>
              <a:rPr lang="ar-SA" sz="4000" dirty="0" smtClean="0"/>
              <a:t>11- بيان معنى الغريب  </a:t>
            </a:r>
            <a:endParaRPr lang="en-US" sz="4000" dirty="0" smtClean="0"/>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800" b="1" dirty="0" smtClean="0">
                <a:solidFill>
                  <a:srgbClr val="FF0000"/>
                </a:solidFill>
                <a:cs typeface="Arial" pitchFamily="34" charset="0"/>
              </a:rPr>
              <a:t>الغاية من التخريــج</a:t>
            </a:r>
            <a:endParaRPr lang="en-US" dirty="0"/>
          </a:p>
        </p:txBody>
      </p:sp>
      <p:sp>
        <p:nvSpPr>
          <p:cNvPr id="3" name="عنصر نائب للمحتوى 2"/>
          <p:cNvSpPr>
            <a:spLocks noGrp="1"/>
          </p:cNvSpPr>
          <p:nvPr>
            <p:ph idx="1"/>
          </p:nvPr>
        </p:nvSpPr>
        <p:spPr/>
        <p:txBody>
          <a:bodyPr/>
          <a:lstStyle/>
          <a:p>
            <a:pPr lvl="0" rtl="1">
              <a:buFont typeface="Arial" pitchFamily="34" charset="0"/>
              <a:buChar char="•"/>
            </a:pPr>
            <a:r>
              <a:rPr lang="ar-SA" sz="4000" dirty="0" smtClean="0"/>
              <a:t>الوصول إلى الأحاديث في مصادرها الأصلية. </a:t>
            </a:r>
            <a:endParaRPr lang="en-US" sz="4000" dirty="0" smtClean="0"/>
          </a:p>
          <a:p>
            <a:pPr lvl="0" rtl="1">
              <a:buFont typeface="Arial" pitchFamily="34" charset="0"/>
              <a:buChar char="•"/>
            </a:pPr>
            <a:r>
              <a:rPr lang="ar-SA" sz="4000" dirty="0" smtClean="0"/>
              <a:t>بيان حكم الأئمة على الحديث. </a:t>
            </a:r>
            <a:endParaRPr lang="en-US" sz="4000" dirty="0" smtClean="0"/>
          </a:p>
          <a:p>
            <a:pPr lvl="0" rtl="1">
              <a:buFont typeface="Arial" pitchFamily="34" charset="0"/>
              <a:buChar char="•"/>
            </a:pPr>
            <a:r>
              <a:rPr lang="ar-SA" sz="4000" dirty="0" smtClean="0"/>
              <a:t>كشف الزائف أو الدخيل على السنة النبوية.</a:t>
            </a:r>
            <a:endParaRPr lang="en-US" sz="4000" dirty="0" smtClean="0"/>
          </a:p>
          <a:p>
            <a:pPr lvl="0" rtl="1">
              <a:buFont typeface="Arial" pitchFamily="34" charset="0"/>
              <a:buChar char="•"/>
            </a:pPr>
            <a:r>
              <a:rPr lang="ar-SA" sz="4000" dirty="0" smtClean="0"/>
              <a:t>توثيق أدلة الأحكام الشرعية.</a:t>
            </a:r>
            <a:endParaRPr lang="en-US" sz="4000"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FF0000"/>
                </a:solidFill>
                <a:cs typeface="Arial" pitchFamily="34" charset="0"/>
              </a:rPr>
              <a:t>أنواع التخريــــــج (أقسامه)</a:t>
            </a:r>
          </a:p>
        </p:txBody>
      </p:sp>
      <p:sp>
        <p:nvSpPr>
          <p:cNvPr id="9219" name="Content Placeholder 2"/>
          <p:cNvSpPr>
            <a:spLocks noGrp="1"/>
          </p:cNvSpPr>
          <p:nvPr>
            <p:ph idx="4294967295"/>
          </p:nvPr>
        </p:nvSpPr>
        <p:spPr>
          <a:xfrm>
            <a:off x="381000" y="1524000"/>
            <a:ext cx="9144000" cy="3733800"/>
          </a:xfrm>
        </p:spPr>
        <p:txBody>
          <a:bodyPr/>
          <a:lstStyle/>
          <a:p>
            <a:pPr lvl="0" rtl="1"/>
            <a:r>
              <a:rPr lang="ar-SA" sz="4000" dirty="0" smtClean="0"/>
              <a:t>بالتتبع والاستقراء قسّم العلماء التخريج إلى ثلاثة أقسام:</a:t>
            </a:r>
          </a:p>
          <a:p>
            <a:pPr lvl="0" rtl="1"/>
            <a:r>
              <a:rPr lang="ar-SA" sz="4000" b="1" dirty="0" smtClean="0">
                <a:ln w="18000">
                  <a:solidFill>
                    <a:schemeClr val="accent2">
                      <a:satMod val="140000"/>
                    </a:schemeClr>
                  </a:solidFill>
                  <a:prstDash val="solid"/>
                  <a:miter lim="800000"/>
                </a:ln>
                <a:solidFill>
                  <a:srgbClr val="000000"/>
                </a:solidFill>
                <a:effectLst>
                  <a:outerShdw blurRad="25500" dist="23000" dir="7020000" algn="tl">
                    <a:srgbClr val="000000">
                      <a:alpha val="50000"/>
                    </a:srgbClr>
                  </a:outerShdw>
                </a:effectLst>
              </a:rPr>
              <a:t>التخريج المختصر(الإجمالي)</a:t>
            </a:r>
            <a:endParaRPr lang="en-US" sz="4000" dirty="0" smtClean="0">
              <a:solidFill>
                <a:srgbClr val="000000"/>
              </a:solidFill>
            </a:endParaRPr>
          </a:p>
          <a:p>
            <a:pPr rtl="1"/>
            <a:r>
              <a:rPr lang="ar-SA" sz="4000" b="1" dirty="0" smtClean="0">
                <a:ln w="18000">
                  <a:solidFill>
                    <a:schemeClr val="accent2">
                      <a:satMod val="140000"/>
                    </a:schemeClr>
                  </a:solidFill>
                  <a:prstDash val="solid"/>
                  <a:miter lim="800000"/>
                </a:ln>
                <a:solidFill>
                  <a:srgbClr val="000000"/>
                </a:solidFill>
                <a:effectLst>
                  <a:outerShdw blurRad="25500" dist="23000" dir="7020000" algn="tl">
                    <a:srgbClr val="000000">
                      <a:alpha val="50000"/>
                    </a:srgbClr>
                  </a:outerShdw>
                </a:effectLst>
              </a:rPr>
              <a:t>التخريج المطول(التفصيلي)</a:t>
            </a:r>
          </a:p>
          <a:p>
            <a:pPr rtl="1"/>
            <a:r>
              <a:rPr lang="ar-SA" sz="4000" b="1" dirty="0" smtClean="0">
                <a:ln w="18000">
                  <a:solidFill>
                    <a:schemeClr val="accent2">
                      <a:satMod val="140000"/>
                    </a:schemeClr>
                  </a:solidFill>
                  <a:prstDash val="solid"/>
                  <a:miter lim="800000"/>
                </a:ln>
                <a:solidFill>
                  <a:srgbClr val="000000"/>
                </a:solidFill>
                <a:effectLst>
                  <a:outerShdw blurRad="25500" dist="23000" dir="7020000" algn="tl">
                    <a:srgbClr val="000000">
                      <a:alpha val="50000"/>
                    </a:srgbClr>
                  </a:outerShdw>
                </a:effectLst>
              </a:rPr>
              <a:t>التخريج الوسط</a:t>
            </a:r>
          </a:p>
          <a:p>
            <a:pPr rtl="1">
              <a:buNone/>
            </a:pPr>
            <a:endParaRPr lang="ar-SA" sz="28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rtl="1"/>
            <a:endParaRPr lang="ar-SA" sz="28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lvl="0" rtl="1"/>
            <a:endParaRPr lang="en-US" sz="2800" dirty="0" smtClean="0">
              <a:solidFill>
                <a:srgbClr val="C00000"/>
              </a:solidFill>
            </a:endParaRPr>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أولا: التخريج المختصر (الإجمالي)</a:t>
            </a:r>
          </a:p>
        </p:txBody>
      </p:sp>
      <p:sp>
        <p:nvSpPr>
          <p:cNvPr id="7" name="TextBox 6"/>
          <p:cNvSpPr txBox="1"/>
          <p:nvPr/>
        </p:nvSpPr>
        <p:spPr>
          <a:xfrm>
            <a:off x="914400" y="1600200"/>
            <a:ext cx="8534400" cy="5663089"/>
          </a:xfrm>
          <a:prstGeom prst="rect">
            <a:avLst/>
          </a:prstGeom>
          <a:noFill/>
        </p:spPr>
        <p:txBody>
          <a:bodyPr wrap="square" rtlCol="1">
            <a:spAutoFit/>
          </a:bodyPr>
          <a:lstStyle/>
          <a:p>
            <a:pPr algn="justLow">
              <a:lnSpc>
                <a:spcPct val="80000"/>
              </a:lnSpc>
              <a:buFontTx/>
              <a:buNone/>
            </a:pPr>
            <a:r>
              <a:rPr lang="ar-SA" sz="2800" b="1" dirty="0" smtClean="0">
                <a:solidFill>
                  <a:srgbClr val="FF99CC"/>
                </a:solidFill>
                <a:effectLst>
                  <a:outerShdw blurRad="38100" dist="38100" dir="2700000" algn="tl">
                    <a:srgbClr val="000000">
                      <a:alpha val="43137"/>
                    </a:srgbClr>
                  </a:outerShdw>
                </a:effectLst>
                <a:cs typeface="Akhbar MT" pitchFamily="2" charset="-78"/>
              </a:rPr>
              <a:t>*تعريفه: </a:t>
            </a:r>
            <a:r>
              <a:rPr lang="ar-SA" sz="2800" b="1" dirty="0" smtClean="0">
                <a:solidFill>
                  <a:srgbClr val="FF6600"/>
                </a:solidFill>
                <a:effectLst>
                  <a:outerShdw blurRad="38100" dist="38100" dir="2700000" algn="tl">
                    <a:srgbClr val="000000">
                      <a:alpha val="43137"/>
                    </a:srgbClr>
                  </a:outerShdw>
                </a:effectLst>
                <a:cs typeface="Akhbar MT" pitchFamily="2" charset="-78"/>
              </a:rPr>
              <a:t>هو التخريج الذي يقتصر فيه الباحث على </a:t>
            </a:r>
            <a:r>
              <a:rPr lang="ar-SA" sz="2800" b="1" dirty="0" err="1" smtClean="0">
                <a:solidFill>
                  <a:srgbClr val="FF6600"/>
                </a:solidFill>
                <a:effectLst>
                  <a:outerShdw blurRad="38100" dist="38100" dir="2700000" algn="tl">
                    <a:srgbClr val="000000">
                      <a:alpha val="43137"/>
                    </a:srgbClr>
                  </a:outerShdw>
                </a:effectLst>
                <a:cs typeface="Akhbar MT" pitchFamily="2" charset="-78"/>
              </a:rPr>
              <a:t>عزو</a:t>
            </a:r>
            <a:r>
              <a:rPr lang="ar-SA" sz="2800" b="1" dirty="0" smtClean="0">
                <a:solidFill>
                  <a:srgbClr val="FF6600"/>
                </a:solidFill>
                <a:effectLst>
                  <a:outerShdw blurRad="38100" dist="38100" dir="2700000" algn="tl">
                    <a:srgbClr val="000000">
                      <a:alpha val="43137"/>
                    </a:srgbClr>
                  </a:outerShdw>
                </a:effectLst>
                <a:cs typeface="Akhbar MT" pitchFamily="2" charset="-78"/>
              </a:rPr>
              <a:t> الحديث إلى أهم </a:t>
            </a:r>
          </a:p>
          <a:p>
            <a:pPr algn="justLow">
              <a:lnSpc>
                <a:spcPct val="80000"/>
              </a:lnSpc>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مصادره، أو أقواها، </a:t>
            </a:r>
            <a:r>
              <a:rPr lang="ar-SA" sz="2800" b="1" dirty="0" err="1" smtClean="0">
                <a:solidFill>
                  <a:srgbClr val="FF6600"/>
                </a:solidFill>
                <a:effectLst>
                  <a:outerShdw blurRad="38100" dist="38100" dir="2700000" algn="tl">
                    <a:srgbClr val="000000">
                      <a:alpha val="43137"/>
                    </a:srgbClr>
                  </a:outerShdw>
                </a:effectLst>
                <a:cs typeface="Akhbar MT" pitchFamily="2" charset="-78"/>
              </a:rPr>
              <a:t>أوأقربها</a:t>
            </a:r>
            <a:r>
              <a:rPr lang="ar-SA" sz="2800" b="1" dirty="0" smtClean="0">
                <a:solidFill>
                  <a:srgbClr val="FF6600"/>
                </a:solidFill>
                <a:effectLst>
                  <a:outerShdw blurRad="38100" dist="38100" dir="2700000" algn="tl">
                    <a:srgbClr val="000000">
                      <a:alpha val="43137"/>
                    </a:srgbClr>
                  </a:outerShdw>
                </a:effectLst>
                <a:cs typeface="Akhbar MT" pitchFamily="2" charset="-78"/>
              </a:rPr>
              <a:t> إلى لفظ الحديث المراد تخريجه"أو أدلها على </a:t>
            </a:r>
          </a:p>
          <a:p>
            <a:pPr algn="justLow">
              <a:lnSpc>
                <a:spcPct val="80000"/>
              </a:lnSpc>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معناه”،مع بيان درجة الحديث وراويه..</a:t>
            </a:r>
          </a:p>
          <a:p>
            <a:pPr algn="justLow">
              <a:lnSpc>
                <a:spcPct val="80000"/>
              </a:lnSpc>
              <a:buFontTx/>
              <a:buNone/>
            </a:pPr>
            <a:r>
              <a:rPr lang="ar-SA" sz="2800" b="1" dirty="0" smtClean="0">
                <a:solidFill>
                  <a:srgbClr val="FF99CC"/>
                </a:solidFill>
                <a:effectLst>
                  <a:outerShdw blurRad="38100" dist="38100" dir="2700000" algn="tl">
                    <a:srgbClr val="000000">
                      <a:alpha val="43137"/>
                    </a:srgbClr>
                  </a:outerShdw>
                </a:effectLst>
                <a:cs typeface="Akhbar MT" pitchFamily="2" charset="-78"/>
              </a:rPr>
              <a:t>*شرح التعريف: </a:t>
            </a:r>
          </a:p>
          <a:p>
            <a:pPr algn="justLow">
              <a:lnSpc>
                <a:spcPct val="80000"/>
              </a:lnSpc>
              <a:buFontTx/>
              <a:buNone/>
            </a:pPr>
            <a:r>
              <a:rPr lang="ar-SA" sz="2800" b="1" dirty="0" err="1" smtClean="0">
                <a:solidFill>
                  <a:srgbClr val="FF6600"/>
                </a:solidFill>
                <a:effectLst>
                  <a:outerShdw blurRad="38100" dist="38100" dir="2700000" algn="tl">
                    <a:srgbClr val="000000">
                      <a:alpha val="43137"/>
                    </a:srgbClr>
                  </a:outerShdw>
                </a:effectLst>
                <a:cs typeface="Akhbar MT" pitchFamily="2" charset="-78"/>
              </a:rPr>
              <a:t>عزو</a:t>
            </a:r>
            <a:r>
              <a:rPr lang="ar-SA" sz="2800" b="1" dirty="0" smtClean="0">
                <a:solidFill>
                  <a:srgbClr val="FF6600"/>
                </a:solidFill>
                <a:effectLst>
                  <a:outerShdw blurRad="38100" dist="38100" dir="2700000" algn="tl">
                    <a:srgbClr val="000000">
                      <a:alpha val="43137"/>
                    </a:srgbClr>
                  </a:outerShdw>
                </a:effectLst>
                <a:cs typeface="Akhbar MT" pitchFamily="2" charset="-78"/>
              </a:rPr>
              <a:t> الحديث/أي نسبته إلى مصدره المذكور فيه، وذلك بذكر الجزء والصفحة</a:t>
            </a:r>
          </a:p>
          <a:p>
            <a:pPr algn="justLow">
              <a:lnSpc>
                <a:spcPct val="80000"/>
              </a:lnSpc>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واسم الكتاب والباب الوارد فيه، واسم راويه.</a:t>
            </a:r>
          </a:p>
          <a:p>
            <a:pPr algn="justLow">
              <a:lnSpc>
                <a:spcPct val="80000"/>
              </a:lnSpc>
              <a:buFontTx/>
              <a:buNone/>
            </a:pPr>
            <a:r>
              <a:rPr lang="ar-SA" sz="2800" b="1" dirty="0" smtClean="0">
                <a:solidFill>
                  <a:srgbClr val="FF99CC"/>
                </a:solidFill>
                <a:effectLst>
                  <a:outerShdw blurRad="38100" dist="38100" dir="2700000" algn="tl">
                    <a:srgbClr val="000000">
                      <a:alpha val="43137"/>
                    </a:srgbClr>
                  </a:outerShdw>
                </a:effectLst>
                <a:cs typeface="Akhbar MT" pitchFamily="2" charset="-78"/>
              </a:rPr>
              <a:t>كقولنا: </a:t>
            </a:r>
            <a:r>
              <a:rPr lang="ar-SA" sz="2800" b="1" dirty="0" smtClean="0">
                <a:effectLst>
                  <a:outerShdw blurRad="38100" dist="38100" dir="2700000" algn="tl">
                    <a:srgbClr val="000000">
                      <a:alpha val="43137"/>
                    </a:srgbClr>
                  </a:outerShdw>
                </a:effectLst>
                <a:cs typeface="Akhbar MT" pitchFamily="2" charset="-78"/>
              </a:rPr>
              <a:t>أخرجه البخاري في صحيحة في كتاب الصلاة ،باب رفع الصوت في المسجد </a:t>
            </a:r>
            <a:r>
              <a:rPr lang="ar-SA" sz="2800" b="1" dirty="0" smtClean="0">
                <a:solidFill>
                  <a:schemeClr val="accent4">
                    <a:lumMod val="75000"/>
                  </a:schemeClr>
                </a:solidFill>
                <a:effectLst>
                  <a:outerShdw blurRad="38100" dist="38100" dir="2700000" algn="tl">
                    <a:srgbClr val="000000">
                      <a:alpha val="43137"/>
                    </a:srgbClr>
                  </a:outerShdw>
                </a:effectLst>
                <a:cs typeface="Akhbar MT" pitchFamily="2" charset="-78"/>
              </a:rPr>
              <a:t>(560/1 رقم 470) </a:t>
            </a:r>
            <a:r>
              <a:rPr lang="ar-SA" sz="2800" b="1" dirty="0" smtClean="0">
                <a:effectLst>
                  <a:outerShdw blurRad="38100" dist="38100" dir="2700000" algn="tl">
                    <a:srgbClr val="000000">
                      <a:alpha val="43137"/>
                    </a:srgbClr>
                  </a:outerShdw>
                </a:effectLst>
                <a:cs typeface="Akhbar MT" pitchFamily="2" charset="-78"/>
              </a:rPr>
              <a:t>من حديث عمر بن الخطاب بلفظه..</a:t>
            </a:r>
          </a:p>
          <a:p>
            <a:pPr>
              <a:buFontTx/>
              <a:buNone/>
            </a:pPr>
            <a:r>
              <a:rPr lang="ar-SA" sz="2800" b="1" dirty="0" smtClean="0">
                <a:solidFill>
                  <a:srgbClr val="FF6600"/>
                </a:solidFill>
                <a:effectLst>
                  <a:outerShdw blurRad="38100" dist="38100" dir="2700000" algn="tl">
                    <a:srgbClr val="000000">
                      <a:alpha val="43137"/>
                    </a:srgbClr>
                  </a:outerShdw>
                </a:effectLst>
                <a:cs typeface="Akhbar MT" pitchFamily="2" charset="-78"/>
              </a:rPr>
              <a:t>ما هي دواعي التخريج المختصر؟</a:t>
            </a:r>
          </a:p>
          <a:p>
            <a:pPr>
              <a:buFontTx/>
              <a:buNone/>
            </a:pPr>
            <a:r>
              <a:rPr lang="ar-SA" sz="2800" b="1" dirty="0" smtClean="0">
                <a:effectLst>
                  <a:outerShdw blurRad="38100" dist="38100" dir="2700000" algn="tl">
                    <a:srgbClr val="000000">
                      <a:alpha val="43137"/>
                    </a:srgbClr>
                  </a:outerShdw>
                </a:effectLst>
                <a:cs typeface="Akhbar MT" pitchFamily="2" charset="-78"/>
              </a:rPr>
              <a:t>التيسير على الباحث وطالب العلم للحصول على المقصد</a:t>
            </a:r>
          </a:p>
          <a:p>
            <a:pPr>
              <a:buFontTx/>
              <a:buNone/>
            </a:pPr>
            <a:r>
              <a:rPr lang="ar-SA" sz="2800" b="1" dirty="0" smtClean="0">
                <a:effectLst>
                  <a:outerShdw blurRad="38100" dist="38100" dir="2700000" algn="tl">
                    <a:srgbClr val="000000">
                      <a:alpha val="43137"/>
                    </a:srgbClr>
                  </a:outerShdw>
                </a:effectLst>
                <a:cs typeface="Akhbar MT" pitchFamily="2" charset="-78"/>
              </a:rPr>
              <a:t>في وقت قصير..</a:t>
            </a:r>
          </a:p>
          <a:p>
            <a:pPr algn="justLow">
              <a:lnSpc>
                <a:spcPct val="80000"/>
              </a:lnSpc>
              <a:buFontTx/>
              <a:buNone/>
            </a:pPr>
            <a:endParaRPr lang="ar-SA" sz="2800" b="1" dirty="0" smtClean="0">
              <a:effectLst>
                <a:outerShdw blurRad="38100" dist="38100" dir="2700000" algn="tl">
                  <a:srgbClr val="000000">
                    <a:alpha val="43137"/>
                  </a:srgbClr>
                </a:outerShdw>
              </a:effectLst>
              <a:cs typeface="Akhbar MT" pitchFamily="2" charset="-78"/>
            </a:endParaRPr>
          </a:p>
          <a:p>
            <a:pPr algn="justLow">
              <a:lnSpc>
                <a:spcPct val="80000"/>
              </a:lnSpc>
              <a:buFontTx/>
              <a:buNone/>
            </a:pPr>
            <a:endParaRPr lang="ar-SA" sz="2800" b="1" dirty="0" smtClean="0">
              <a:solidFill>
                <a:srgbClr val="FF6600"/>
              </a:solidFill>
              <a:effectLst>
                <a:outerShdw blurRad="38100" dist="38100" dir="2700000" algn="tl">
                  <a:srgbClr val="000000">
                    <a:alpha val="43137"/>
                  </a:srgbClr>
                </a:outerShdw>
              </a:effectLst>
              <a:cs typeface="Akhbar MT" pitchFamily="2" charset="-78"/>
            </a:endParaRPr>
          </a:p>
          <a:p>
            <a:pPr lvl="0"/>
            <a:endParaRPr lang="en-US"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600" b="1" dirty="0" smtClean="0">
                <a:solidFill>
                  <a:srgbClr val="FF0000"/>
                </a:solidFill>
                <a:cs typeface="Arial" pitchFamily="34" charset="0"/>
              </a:rPr>
              <a:t>ما هي الكتب التي تمثل التخريج المختصر؟</a:t>
            </a:r>
          </a:p>
        </p:txBody>
      </p:sp>
      <p:sp>
        <p:nvSpPr>
          <p:cNvPr id="7" name="TextBox 6"/>
          <p:cNvSpPr txBox="1"/>
          <p:nvPr/>
        </p:nvSpPr>
        <p:spPr>
          <a:xfrm>
            <a:off x="457200" y="1600201"/>
            <a:ext cx="9144000" cy="5047536"/>
          </a:xfrm>
          <a:prstGeom prst="rect">
            <a:avLst/>
          </a:prstGeom>
          <a:noFill/>
        </p:spPr>
        <p:txBody>
          <a:bodyPr wrap="square" rtlCol="1">
            <a:spAutoFit/>
          </a:bodyPr>
          <a:lstStyle/>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1:المُغْنِي عن حمل الأسفار في الأسفار في تخريج ما في الإحياء من الأخبار/للعراقي.</a:t>
            </a:r>
          </a:p>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2:الجامع الصغير/للسيوطي.</a:t>
            </a:r>
          </a:p>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3:خلاصة البدر المنير/لابن المـُلقـِّن.</a:t>
            </a:r>
          </a:p>
          <a:p>
            <a:pPr>
              <a:buFontTx/>
              <a:buNone/>
            </a:pPr>
            <a:r>
              <a:rPr lang="ar-SA" sz="4400" b="1" dirty="0" smtClean="0">
                <a:solidFill>
                  <a:srgbClr val="009900"/>
                </a:solidFill>
                <a:effectLst>
                  <a:outerShdw blurRad="38100" dist="38100" dir="2700000" algn="tl">
                    <a:srgbClr val="000000">
                      <a:alpha val="43137"/>
                    </a:srgbClr>
                  </a:outerShdw>
                </a:effectLst>
                <a:cs typeface="Akhbar MT" pitchFamily="2" charset="-78"/>
              </a:rPr>
              <a:t>4:الترغيب والترهيب/ </a:t>
            </a:r>
            <a:r>
              <a:rPr lang="ar-SA" sz="4400" b="1" dirty="0" err="1" smtClean="0">
                <a:solidFill>
                  <a:srgbClr val="009900"/>
                </a:solidFill>
                <a:effectLst>
                  <a:outerShdw blurRad="38100" dist="38100" dir="2700000" algn="tl">
                    <a:srgbClr val="000000">
                      <a:alpha val="43137"/>
                    </a:srgbClr>
                  </a:outerShdw>
                </a:effectLst>
                <a:cs typeface="Akhbar MT" pitchFamily="2" charset="-78"/>
              </a:rPr>
              <a:t>للمُنْذِري</a:t>
            </a:r>
            <a:r>
              <a:rPr lang="ar-SA" sz="4400" b="1" dirty="0" smtClean="0">
                <a:solidFill>
                  <a:srgbClr val="009900"/>
                </a:solidFill>
                <a:effectLst>
                  <a:outerShdw blurRad="38100" dist="38100" dir="2700000" algn="tl">
                    <a:srgbClr val="000000">
                      <a:alpha val="43137"/>
                    </a:srgbClr>
                  </a:outerShdw>
                </a:effectLst>
                <a:cs typeface="Akhbar MT" pitchFamily="2" charset="-78"/>
              </a:rPr>
              <a:t>.</a:t>
            </a:r>
            <a:endParaRPr lang="en-US" sz="4400" b="1" dirty="0" smtClean="0">
              <a:solidFill>
                <a:srgbClr val="009900"/>
              </a:solidFill>
              <a:effectLst>
                <a:outerShdw blurRad="38100" dist="38100" dir="2700000" algn="tl">
                  <a:srgbClr val="000000">
                    <a:alpha val="43137"/>
                  </a:srgbClr>
                </a:outerShdw>
              </a:effectLst>
              <a:cs typeface="Akhbar MT" pitchFamily="2" charset="-78"/>
            </a:endParaRPr>
          </a:p>
          <a:p>
            <a:r>
              <a:rPr lang="en-US" sz="2800" dirty="0" smtClean="0"/>
              <a:t> </a:t>
            </a:r>
          </a:p>
          <a:p>
            <a:pPr lvl="0"/>
            <a:endParaRPr lang="en-US" sz="2800" dirty="0" smtClean="0"/>
          </a:p>
          <a:p>
            <a:endParaRPr lang="en-US" sz="2800"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FF0000"/>
                </a:solidFill>
                <a:cs typeface="Arial" pitchFamily="34" charset="0"/>
              </a:rPr>
              <a:t>ثانيا: التخريج الموسع (التفصيلي)</a:t>
            </a:r>
            <a:endParaRPr lang="ar-SA" sz="2800" dirty="0" smtClean="0">
              <a:solidFill>
                <a:schemeClr val="tx1"/>
              </a:solidFill>
              <a:cs typeface="Arial" pitchFamily="34" charset="0"/>
            </a:endParaRPr>
          </a:p>
        </p:txBody>
      </p:sp>
      <p:sp>
        <p:nvSpPr>
          <p:cNvPr id="4" name="عنصر نائب للمحتوى 3"/>
          <p:cNvSpPr>
            <a:spLocks noGrp="1"/>
          </p:cNvSpPr>
          <p:nvPr>
            <p:ph idx="1"/>
          </p:nvPr>
        </p:nvSpPr>
        <p:spPr/>
        <p:txBody>
          <a:bodyPr/>
          <a:lstStyle/>
          <a:p>
            <a:pPr algn="just" rtl="1"/>
            <a:r>
              <a:rPr lang="ar-SA" b="1" dirty="0" smtClean="0">
                <a:solidFill>
                  <a:srgbClr val="FF99CC"/>
                </a:solidFill>
                <a:effectLst>
                  <a:outerShdw blurRad="38100" dist="38100" dir="2700000" algn="tl">
                    <a:srgbClr val="000000">
                      <a:alpha val="43137"/>
                    </a:srgbClr>
                  </a:outerShdw>
                </a:effectLst>
                <a:cs typeface="Akhbar MT" pitchFamily="2" charset="-78"/>
              </a:rPr>
              <a:t>تعريفه: </a:t>
            </a:r>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هو التخريج الذي يذكر فيه المُخَرِّج أكبر قدر ممكن من المصادر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التي روت الحديث، وكذا طرق الحديث، مع بيان ألفاظ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الروايات، ودرجة كل طريق من طرق الحديث، والكلام على رواته جرحا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وتعديلا، مع بيان النسخ والتعارض والترجيح، وشرح الكلمات الغريبة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وتوضيح ما يحتاج إلى إيضاح من أسماء مبهمة أو مهملة أو </a:t>
            </a:r>
          </a:p>
          <a:p>
            <a:pPr algn="just" rtl="1"/>
            <a:r>
              <a:rPr lang="ar-SA" b="1" dirty="0" smtClean="0">
                <a:solidFill>
                  <a:schemeClr val="accent4">
                    <a:lumMod val="75000"/>
                  </a:schemeClr>
                </a:solidFill>
                <a:effectLst>
                  <a:outerShdw blurRad="38100" dist="38100" dir="2700000" algn="tl">
                    <a:srgbClr val="000000">
                      <a:alpha val="43137"/>
                    </a:srgbClr>
                  </a:outerShdw>
                </a:effectLst>
                <a:cs typeface="Akhbar MT" pitchFamily="2" charset="-78"/>
              </a:rPr>
              <a:t>كُنى أو ألقاب في السند أو المتن..</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ما هي الكتب التي تمثل التخريج الموسع؟</a:t>
            </a:r>
            <a:endParaRPr lang="en-US" dirty="0"/>
          </a:p>
        </p:txBody>
      </p:sp>
      <p:sp>
        <p:nvSpPr>
          <p:cNvPr id="3" name="عنصر نائب للمحتوى 2"/>
          <p:cNvSpPr>
            <a:spLocks noGrp="1"/>
          </p:cNvSpPr>
          <p:nvPr>
            <p:ph idx="1"/>
          </p:nvPr>
        </p:nvSpPr>
        <p:spPr/>
        <p:txBody>
          <a:bodyPr/>
          <a:lstStyle/>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1:</a:t>
            </a:r>
            <a:r>
              <a:rPr lang="ar-SA" b="1" dirty="0" smtClean="0">
                <a:solidFill>
                  <a:schemeClr val="accent2"/>
                </a:solidFill>
                <a:effectLst>
                  <a:outerShdw blurRad="38100" dist="38100" dir="2700000" algn="tl">
                    <a:srgbClr val="000000">
                      <a:alpha val="43137"/>
                    </a:srgbClr>
                  </a:outerShdw>
                </a:effectLst>
                <a:cs typeface="Akhbar MT" pitchFamily="2" charset="-78"/>
              </a:rPr>
              <a:t>تغليق التعليق /</a:t>
            </a:r>
            <a:r>
              <a:rPr lang="ar-SA" b="1" dirty="0" smtClean="0">
                <a:effectLst>
                  <a:outerShdw blurRad="38100" dist="38100" dir="2700000" algn="tl">
                    <a:srgbClr val="000000">
                      <a:alpha val="43137"/>
                    </a:srgbClr>
                  </a:outerShdw>
                </a:effectLst>
                <a:cs typeface="Akhbar MT" pitchFamily="2" charset="-78"/>
              </a:rPr>
              <a:t>لابن حجر العسقلاني.</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2:</a:t>
            </a:r>
            <a:r>
              <a:rPr lang="ar-SA" b="1" dirty="0" smtClean="0">
                <a:solidFill>
                  <a:schemeClr val="accent2"/>
                </a:solidFill>
                <a:effectLst>
                  <a:outerShdw blurRad="38100" dist="38100" dir="2700000" algn="tl">
                    <a:srgbClr val="000000">
                      <a:alpha val="43137"/>
                    </a:srgbClr>
                  </a:outerShdw>
                </a:effectLst>
                <a:cs typeface="Akhbar MT" pitchFamily="2" charset="-78"/>
              </a:rPr>
              <a:t>إتحاف السادة المتقين بتخريج أحاديث إحياء علوم الدين </a:t>
            </a:r>
            <a:r>
              <a:rPr lang="ar-SA" b="1" dirty="0" smtClean="0">
                <a:effectLst>
                  <a:outerShdw blurRad="38100" dist="38100" dir="2700000" algn="tl">
                    <a:srgbClr val="000000">
                      <a:alpha val="43137"/>
                    </a:srgbClr>
                  </a:outerShdw>
                </a:effectLst>
                <a:cs typeface="Akhbar MT" pitchFamily="2" charset="-78"/>
              </a:rPr>
              <a:t>/للزبيدي.</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3:</a:t>
            </a:r>
            <a:r>
              <a:rPr lang="ar-SA" b="1" dirty="0" smtClean="0">
                <a:solidFill>
                  <a:schemeClr val="accent2"/>
                </a:solidFill>
                <a:effectLst>
                  <a:outerShdw blurRad="38100" dist="38100" dir="2700000" algn="tl">
                    <a:srgbClr val="000000">
                      <a:alpha val="43137"/>
                    </a:srgbClr>
                  </a:outerShdw>
                </a:effectLst>
                <a:cs typeface="Akhbar MT" pitchFamily="2" charset="-78"/>
              </a:rPr>
              <a:t>نصب الراية بتخريج أحاديث الهداية</a:t>
            </a:r>
            <a:r>
              <a:rPr lang="ar-SA" b="1" dirty="0" smtClean="0">
                <a:effectLst>
                  <a:outerShdw blurRad="38100" dist="38100" dir="2700000" algn="tl">
                    <a:srgbClr val="000000">
                      <a:alpha val="43137"/>
                    </a:srgbClr>
                  </a:outerShdw>
                </a:effectLst>
                <a:cs typeface="Akhbar MT" pitchFamily="2" charset="-78"/>
              </a:rPr>
              <a:t> /لجمال الدين الزيلعي.</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4:</a:t>
            </a:r>
            <a:r>
              <a:rPr lang="ar-SA" b="1" dirty="0" smtClean="0">
                <a:solidFill>
                  <a:schemeClr val="accent2"/>
                </a:solidFill>
                <a:effectLst>
                  <a:outerShdw blurRad="38100" dist="38100" dir="2700000" algn="tl">
                    <a:srgbClr val="000000">
                      <a:alpha val="43137"/>
                    </a:srgbClr>
                  </a:outerShdw>
                </a:effectLst>
                <a:cs typeface="Akhbar MT" pitchFamily="2" charset="-78"/>
              </a:rPr>
              <a:t>البدر المنير في تخريج أحاديث الرافعي في الشرح الكبير</a:t>
            </a:r>
            <a:r>
              <a:rPr lang="ar-SA" b="1" dirty="0" smtClean="0">
                <a:effectLst>
                  <a:outerShdw blurRad="38100" dist="38100" dir="2700000" algn="tl">
                    <a:srgbClr val="000000">
                      <a:alpha val="43137"/>
                    </a:srgbClr>
                  </a:outerShdw>
                </a:effectLst>
                <a:cs typeface="Akhbar MT" pitchFamily="2" charset="-78"/>
              </a:rPr>
              <a:t> /لابن الملقن.</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5:</a:t>
            </a:r>
            <a:r>
              <a:rPr lang="ar-SA" b="1" dirty="0" smtClean="0">
                <a:solidFill>
                  <a:schemeClr val="accent2"/>
                </a:solidFill>
                <a:effectLst>
                  <a:outerShdw blurRad="38100" dist="38100" dir="2700000" algn="tl">
                    <a:srgbClr val="000000">
                      <a:alpha val="43137"/>
                    </a:srgbClr>
                  </a:outerShdw>
                </a:effectLst>
                <a:cs typeface="Akhbar MT" pitchFamily="2" charset="-78"/>
              </a:rPr>
              <a:t>سلسلة الأحاديث الصحيحة وسلسلة الأحاديث الضعيفة</a:t>
            </a:r>
            <a:r>
              <a:rPr lang="ar-SA" b="1" dirty="0" smtClean="0">
                <a:effectLst>
                  <a:outerShdw blurRad="38100" dist="38100" dir="2700000" algn="tl">
                    <a:srgbClr val="000000">
                      <a:alpha val="43137"/>
                    </a:srgbClr>
                  </a:outerShdw>
                </a:effectLst>
                <a:cs typeface="Akhbar MT" pitchFamily="2" charset="-78"/>
              </a:rPr>
              <a:t> /للألباني.</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ثالثا: التخريج الوسط </a:t>
            </a:r>
            <a:endParaRPr lang="en-US" dirty="0"/>
          </a:p>
        </p:txBody>
      </p:sp>
      <p:sp>
        <p:nvSpPr>
          <p:cNvPr id="3" name="عنصر نائب للمحتوى 2"/>
          <p:cNvSpPr>
            <a:spLocks noGrp="1"/>
          </p:cNvSpPr>
          <p:nvPr>
            <p:ph idx="1"/>
          </p:nvPr>
        </p:nvSpPr>
        <p:spPr/>
        <p:txBody>
          <a:bodyPr/>
          <a:lstStyle/>
          <a:p>
            <a:pPr>
              <a:lnSpc>
                <a:spcPct val="90000"/>
              </a:lnSpc>
            </a:pPr>
            <a:r>
              <a:rPr lang="ar-SA" b="1" dirty="0" smtClean="0">
                <a:solidFill>
                  <a:srgbClr val="FF99CC"/>
                </a:solidFill>
                <a:effectLst>
                  <a:outerShdw blurRad="38100" dist="38100" dir="2700000" algn="tl">
                    <a:srgbClr val="000000">
                      <a:alpha val="43137"/>
                    </a:srgbClr>
                  </a:outerShdw>
                </a:effectLst>
                <a:cs typeface="Akhbar MT" pitchFamily="2" charset="-78"/>
              </a:rPr>
              <a:t>تعريفه:</a:t>
            </a:r>
            <a:r>
              <a:rPr lang="ar-SA" b="1" dirty="0" smtClean="0">
                <a:solidFill>
                  <a:schemeClr val="accent2"/>
                </a:solidFill>
                <a:effectLst>
                  <a:outerShdw blurRad="38100" dist="38100" dir="2700000" algn="tl">
                    <a:srgbClr val="000000">
                      <a:alpha val="43137"/>
                    </a:srgbClr>
                  </a:outerShdw>
                </a:effectLst>
                <a:cs typeface="Akhbar MT" pitchFamily="2" charset="-78"/>
              </a:rPr>
              <a:t>هو درجة بين الموسع والمختصر، وهو </a:t>
            </a:r>
            <a:r>
              <a:rPr lang="ar-SA" b="1" dirty="0" err="1" smtClean="0">
                <a:solidFill>
                  <a:schemeClr val="accent2"/>
                </a:solidFill>
                <a:effectLst>
                  <a:outerShdw blurRad="38100" dist="38100" dir="2700000" algn="tl">
                    <a:srgbClr val="000000">
                      <a:alpha val="43137"/>
                    </a:srgbClr>
                  </a:outerShdw>
                </a:effectLst>
                <a:cs typeface="Akhbar MT" pitchFamily="2" charset="-78"/>
              </a:rPr>
              <a:t>مازاد</a:t>
            </a:r>
            <a:r>
              <a:rPr lang="ar-SA" b="1" dirty="0" smtClean="0">
                <a:solidFill>
                  <a:schemeClr val="accent2"/>
                </a:solidFill>
                <a:effectLst>
                  <a:outerShdw blurRad="38100" dist="38100" dir="2700000" algn="tl">
                    <a:srgbClr val="000000">
                      <a:alpha val="43137"/>
                    </a:srgbClr>
                  </a:outerShdw>
                </a:effectLst>
                <a:cs typeface="Akhbar MT" pitchFamily="2" charset="-78"/>
              </a:rPr>
              <a:t> على</a:t>
            </a:r>
          </a:p>
          <a:p>
            <a:pPr>
              <a:lnSpc>
                <a:spcPct val="90000"/>
              </a:lnSpc>
            </a:pPr>
            <a:r>
              <a:rPr lang="ar-SA" b="1" dirty="0" smtClean="0">
                <a:solidFill>
                  <a:schemeClr val="accent2"/>
                </a:solidFill>
                <a:effectLst>
                  <a:outerShdw blurRad="38100" dist="38100" dir="2700000" algn="tl">
                    <a:srgbClr val="000000">
                      <a:alpha val="43137"/>
                    </a:srgbClr>
                  </a:outerShdw>
                </a:effectLst>
                <a:cs typeface="Akhbar MT" pitchFamily="2" charset="-78"/>
              </a:rPr>
              <a:t>المختصر بإضافة بعض الجوانب التي ذكرناها في التخريج </a:t>
            </a:r>
          </a:p>
          <a:p>
            <a:pPr>
              <a:lnSpc>
                <a:spcPct val="90000"/>
              </a:lnSpc>
            </a:pPr>
            <a:r>
              <a:rPr lang="ar-SA" b="1" dirty="0" smtClean="0">
                <a:solidFill>
                  <a:schemeClr val="accent2"/>
                </a:solidFill>
                <a:effectLst>
                  <a:outerShdw blurRad="38100" dist="38100" dir="2700000" algn="tl">
                    <a:srgbClr val="000000">
                      <a:alpha val="43137"/>
                    </a:srgbClr>
                  </a:outerShdw>
                </a:effectLst>
                <a:cs typeface="Akhbar MT" pitchFamily="2" charset="-78"/>
              </a:rPr>
              <a:t>الموسع، كالتوسع في ذكر المصادر قليلا، وذكر عنوان الكتاب</a:t>
            </a:r>
          </a:p>
          <a:p>
            <a:pPr>
              <a:lnSpc>
                <a:spcPct val="90000"/>
              </a:lnSpc>
            </a:pPr>
            <a:r>
              <a:rPr lang="ar-SA" b="1" dirty="0" smtClean="0">
                <a:solidFill>
                  <a:schemeClr val="accent2"/>
                </a:solidFill>
                <a:effectLst>
                  <a:outerShdw blurRad="38100" dist="38100" dir="2700000" algn="tl">
                    <a:srgbClr val="000000">
                      <a:alpha val="43137"/>
                    </a:srgbClr>
                  </a:outerShdw>
                </a:effectLst>
                <a:cs typeface="Akhbar MT" pitchFamily="2" charset="-78"/>
              </a:rPr>
              <a:t>والباب ما لم يبلغ حد الموسع.</a:t>
            </a:r>
          </a:p>
          <a:p>
            <a:pPr>
              <a:lnSpc>
                <a:spcPct val="90000"/>
              </a:lnSpc>
            </a:pPr>
            <a:endParaRPr lang="ar-SA" b="1" dirty="0" smtClean="0">
              <a:solidFill>
                <a:schemeClr val="accent2"/>
              </a:solidFill>
              <a:effectLst>
                <a:outerShdw blurRad="38100" dist="38100" dir="2700000" algn="tl">
                  <a:srgbClr val="000000">
                    <a:alpha val="43137"/>
                  </a:srgbClr>
                </a:outerShdw>
              </a:effectLst>
              <a:cs typeface="Akhbar MT" pitchFamily="2" charset="-78"/>
            </a:endParaRPr>
          </a:p>
          <a:p>
            <a:pPr>
              <a:lnSpc>
                <a:spcPct val="90000"/>
              </a:lnSpc>
            </a:pPr>
            <a:r>
              <a:rPr lang="ar-SA" b="1" dirty="0" smtClean="0">
                <a:solidFill>
                  <a:srgbClr val="FF99CC"/>
                </a:solidFill>
                <a:effectLst>
                  <a:outerShdw blurRad="38100" dist="38100" dir="2700000" algn="tl">
                    <a:srgbClr val="000000">
                      <a:alpha val="43137"/>
                    </a:srgbClr>
                  </a:outerShdw>
                </a:effectLst>
                <a:cs typeface="Akhbar MT" pitchFamily="2" charset="-78"/>
              </a:rPr>
              <a:t>*أهم المؤلفات في هذا النوع:</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1ـ </a:t>
            </a:r>
            <a:r>
              <a:rPr lang="ar-SA" b="1" dirty="0" smtClean="0">
                <a:effectLst>
                  <a:outerShdw blurRad="38100" dist="38100" dir="2700000" algn="tl">
                    <a:srgbClr val="000000">
                      <a:alpha val="43137"/>
                    </a:srgbClr>
                  </a:outerShdw>
                </a:effectLst>
                <a:cs typeface="Akhbar MT" pitchFamily="2" charset="-78"/>
              </a:rPr>
              <a:t>التلخيص </a:t>
            </a:r>
            <a:r>
              <a:rPr lang="ar-SA" b="1" dirty="0" err="1" smtClean="0">
                <a:effectLst>
                  <a:outerShdw blurRad="38100" dist="38100" dir="2700000" algn="tl">
                    <a:srgbClr val="000000">
                      <a:alpha val="43137"/>
                    </a:srgbClr>
                  </a:outerShdw>
                </a:effectLst>
                <a:cs typeface="Akhbar MT" pitchFamily="2" charset="-78"/>
              </a:rPr>
              <a:t>الحبير</a:t>
            </a:r>
            <a:r>
              <a:rPr lang="ar-SA" b="1" dirty="0" smtClean="0">
                <a:effectLst>
                  <a:outerShdw blurRad="38100" dist="38100" dir="2700000" algn="tl">
                    <a:srgbClr val="000000">
                      <a:alpha val="43137"/>
                    </a:srgbClr>
                  </a:outerShdw>
                </a:effectLst>
                <a:cs typeface="Akhbar MT" pitchFamily="2" charset="-78"/>
              </a:rPr>
              <a:t> في تخريج أحاديث الشرح الكبير/ </a:t>
            </a:r>
            <a:r>
              <a:rPr lang="ar-SA" b="1" dirty="0" smtClean="0">
                <a:solidFill>
                  <a:srgbClr val="006600"/>
                </a:solidFill>
                <a:effectLst>
                  <a:outerShdw blurRad="38100" dist="38100" dir="2700000" algn="tl">
                    <a:srgbClr val="000000">
                      <a:alpha val="43137"/>
                    </a:srgbClr>
                  </a:outerShdw>
                </a:effectLst>
                <a:cs typeface="Akhbar MT" pitchFamily="2" charset="-78"/>
              </a:rPr>
              <a:t>لابن حجر.</a:t>
            </a:r>
          </a:p>
          <a:p>
            <a:pPr>
              <a:lnSpc>
                <a:spcPct val="90000"/>
              </a:lnSpc>
            </a:pPr>
            <a:r>
              <a:rPr lang="ar-SA" b="1" dirty="0" smtClean="0">
                <a:solidFill>
                  <a:srgbClr val="A50021"/>
                </a:solidFill>
                <a:effectLst>
                  <a:outerShdw blurRad="38100" dist="38100" dir="2700000" algn="tl">
                    <a:srgbClr val="000000">
                      <a:alpha val="43137"/>
                    </a:srgbClr>
                  </a:outerShdw>
                </a:effectLst>
                <a:cs typeface="Akhbar MT" pitchFamily="2" charset="-78"/>
              </a:rPr>
              <a:t>2ـ </a:t>
            </a:r>
            <a:r>
              <a:rPr lang="ar-SA" b="1" dirty="0" smtClean="0">
                <a:effectLst>
                  <a:outerShdw blurRad="38100" dist="38100" dir="2700000" algn="tl">
                    <a:srgbClr val="000000">
                      <a:alpha val="43137"/>
                    </a:srgbClr>
                  </a:outerShdw>
                </a:effectLst>
                <a:cs typeface="Akhbar MT" pitchFamily="2" charset="-78"/>
              </a:rPr>
              <a:t>الدراية في تخريج أحاديث الهداية /</a:t>
            </a:r>
            <a:r>
              <a:rPr lang="ar-SA" b="1" dirty="0" smtClean="0">
                <a:solidFill>
                  <a:srgbClr val="006600"/>
                </a:solidFill>
                <a:effectLst>
                  <a:outerShdw blurRad="38100" dist="38100" dir="2700000" algn="tl">
                    <a:srgbClr val="000000">
                      <a:alpha val="43137"/>
                    </a:srgbClr>
                  </a:outerShdw>
                </a:effectLst>
                <a:cs typeface="Akhbar MT" pitchFamily="2" charset="-78"/>
              </a:rPr>
              <a:t>لابن حجر.</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eaLnBrk="1" hangingPunct="1"/>
            <a:r>
              <a:rPr lang="ar-SA" b="1" dirty="0" smtClean="0">
                <a:solidFill>
                  <a:srgbClr val="FF0000"/>
                </a:solidFill>
                <a:cs typeface="Arial" pitchFamily="34" charset="0"/>
              </a:rPr>
              <a:t>المراحل التي مرّ </a:t>
            </a:r>
            <a:r>
              <a:rPr lang="ar-SA" b="1" dirty="0" err="1" smtClean="0">
                <a:solidFill>
                  <a:srgbClr val="FF0000"/>
                </a:solidFill>
                <a:cs typeface="Arial" pitchFamily="34" charset="0"/>
              </a:rPr>
              <a:t>بها</a:t>
            </a:r>
            <a:r>
              <a:rPr lang="ar-SA" b="1" dirty="0" smtClean="0">
                <a:solidFill>
                  <a:srgbClr val="FF0000"/>
                </a:solidFill>
                <a:cs typeface="Arial" pitchFamily="34" charset="0"/>
              </a:rPr>
              <a:t> التخريـــج</a:t>
            </a:r>
            <a:endParaRPr lang="en-US" b="1" dirty="0" smtClean="0">
              <a:solidFill>
                <a:srgbClr val="FF0000"/>
              </a:solidFill>
              <a:cs typeface="Arial" pitchFamily="34" charset="0"/>
            </a:endParaRPr>
          </a:p>
        </p:txBody>
      </p:sp>
      <p:sp>
        <p:nvSpPr>
          <p:cNvPr id="3" name="عنصر نائب للمحتوى 2"/>
          <p:cNvSpPr>
            <a:spLocks noGrp="1"/>
          </p:cNvSpPr>
          <p:nvPr>
            <p:ph idx="1"/>
          </p:nvPr>
        </p:nvSpPr>
        <p:spPr>
          <a:xfrm>
            <a:off x="304800" y="1600200"/>
            <a:ext cx="9105900" cy="4525963"/>
          </a:xfrm>
        </p:spPr>
        <p:txBody>
          <a:bodyPr/>
          <a:lstStyle/>
          <a:p>
            <a:pPr rtl="1"/>
            <a:r>
              <a:rPr lang="ar-SA" dirty="0" smtClean="0"/>
              <a:t>لقد مر التخريج بثلاثة مراحل:</a:t>
            </a:r>
            <a:endParaRPr lang="en-US" dirty="0" smtClean="0"/>
          </a:p>
          <a:p>
            <a:pPr rtl="1"/>
            <a:r>
              <a:rPr lang="ar-SA" b="1" dirty="0" smtClean="0"/>
              <a:t>المرحلة الأولى:</a:t>
            </a:r>
            <a:r>
              <a:rPr lang="ar-SA" dirty="0" smtClean="0"/>
              <a:t> (الرواية بالإسناد)</a:t>
            </a:r>
            <a:endParaRPr lang="en-US" dirty="0" smtClean="0"/>
          </a:p>
          <a:p>
            <a:r>
              <a:rPr lang="ar-SA" b="1" dirty="0" smtClean="0"/>
              <a:t>التخريج عند المتقدمين:</a:t>
            </a:r>
            <a:r>
              <a:rPr lang="ar-SA" dirty="0" smtClean="0"/>
              <a:t> كان التخريج عندهم يعني رواية الحديث بسنده (أي سلسلة الرواة ......)؛ وظل التخريج بهذا المعنى سائداً طوال قرون عديدة ابتداءً من الصدر الأول ومروراً بفترة التدوين </a:t>
            </a:r>
            <a:r>
              <a:rPr lang="en-US" dirty="0" smtClean="0"/>
              <a:t>.</a:t>
            </a:r>
            <a:r>
              <a:rPr lang="ar-SA" dirty="0" smtClean="0"/>
              <a:t>إلى حدود القرن الخامس أو قبله بقليل</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تـــــــــــــابع ...</a:t>
            </a:r>
            <a:endParaRPr lang="en-US" dirty="0"/>
          </a:p>
        </p:txBody>
      </p:sp>
      <p:sp>
        <p:nvSpPr>
          <p:cNvPr id="3" name="عنصر نائب للمحتوى 2"/>
          <p:cNvSpPr>
            <a:spLocks noGrp="1"/>
          </p:cNvSpPr>
          <p:nvPr>
            <p:ph idx="1"/>
          </p:nvPr>
        </p:nvSpPr>
        <p:spPr/>
        <p:txBody>
          <a:bodyPr/>
          <a:lstStyle/>
          <a:p>
            <a:pPr rtl="1"/>
            <a:r>
              <a:rPr lang="ar-SA" b="1" dirty="0" smtClean="0"/>
              <a:t>المرحلة الثانية: </a:t>
            </a:r>
            <a:r>
              <a:rPr lang="ar-SA" b="1" dirty="0" err="1" smtClean="0"/>
              <a:t>عـَزْوُ</a:t>
            </a:r>
            <a:r>
              <a:rPr lang="ar-SA" b="1" dirty="0" smtClean="0"/>
              <a:t> المتأخرين:</a:t>
            </a:r>
            <a:endParaRPr lang="en-US" dirty="0" smtClean="0"/>
          </a:p>
          <a:p>
            <a:pPr rtl="1"/>
            <a:r>
              <a:rPr lang="ar-SA" dirty="0" smtClean="0"/>
              <a:t>وتشتمل هذه على طورين متمايزين:</a:t>
            </a:r>
            <a:endParaRPr lang="en-US" dirty="0" smtClean="0"/>
          </a:p>
          <a:p>
            <a:r>
              <a:rPr lang="ar-SA" b="1" dirty="0" smtClean="0"/>
              <a:t>الطور الأول:</a:t>
            </a:r>
            <a:r>
              <a:rPr lang="ar-SA" dirty="0" smtClean="0"/>
              <a:t> </a:t>
            </a:r>
            <a:r>
              <a:rPr lang="ar-SA" dirty="0" smtClean="0">
                <a:solidFill>
                  <a:srgbClr val="FF0000"/>
                </a:solidFill>
              </a:rPr>
              <a:t>التخريج بالإسناد </a:t>
            </a:r>
            <a:r>
              <a:rPr lang="ar-SA" dirty="0" err="1" smtClean="0">
                <a:solidFill>
                  <a:srgbClr val="FF0000"/>
                </a:solidFill>
              </a:rPr>
              <a:t>والعَزْو</a:t>
            </a:r>
            <a:r>
              <a:rPr lang="ar-SA" dirty="0" smtClean="0">
                <a:solidFill>
                  <a:srgbClr val="FF0000"/>
                </a:solidFill>
              </a:rPr>
              <a:t> معاً والإسناد أكثر</a:t>
            </a:r>
            <a:endParaRPr lang="en-US" dirty="0" smtClean="0"/>
          </a:p>
          <a:p>
            <a:r>
              <a:rPr lang="ar-SA" dirty="0" smtClean="0"/>
              <a:t> ظلت الرواية بالإسناد هي السائدة إلى حدود القرن الخامس حيث جد عامل جديد وهو انصراف كل طائفة لعلم معين </a:t>
            </a:r>
            <a:r>
              <a:rPr lang="ar-SA" dirty="0" err="1" smtClean="0"/>
              <a:t>وتمحض</a:t>
            </a:r>
            <a:r>
              <a:rPr lang="ar-SA" dirty="0" smtClean="0"/>
              <a:t> جهدها لذلك، فالفقهاء اعتنوا بالفقه، والمحدثون بالحديث والإسناد، والأصوليون بالقواعد الأصولية</a:t>
            </a:r>
            <a:r>
              <a:rPr lang="ar-SA" smtClean="0"/>
              <a:t>، والنحويون </a:t>
            </a:r>
            <a:r>
              <a:rPr lang="ar-SA" dirty="0" smtClean="0"/>
              <a:t>بالنحو، وهكذا...</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تـــــــــــــابع ...</a:t>
            </a:r>
            <a:endParaRPr lang="en-US" dirty="0"/>
          </a:p>
        </p:txBody>
      </p:sp>
      <p:sp>
        <p:nvSpPr>
          <p:cNvPr id="3" name="عنصر نائب للمحتوى 2"/>
          <p:cNvSpPr>
            <a:spLocks noGrp="1"/>
          </p:cNvSpPr>
          <p:nvPr>
            <p:ph idx="1"/>
          </p:nvPr>
        </p:nvSpPr>
        <p:spPr/>
        <p:txBody>
          <a:bodyPr/>
          <a:lstStyle/>
          <a:p>
            <a:pPr rtl="1"/>
            <a:r>
              <a:rPr lang="ar-SA" b="1" dirty="0" smtClean="0"/>
              <a:t>الطور الثاني: التخريج بالإسناد </a:t>
            </a:r>
            <a:r>
              <a:rPr lang="ar-SA" b="1" dirty="0" err="1" smtClean="0"/>
              <a:t>والعزو</a:t>
            </a:r>
            <a:r>
              <a:rPr lang="ar-SA" b="1" dirty="0" smtClean="0"/>
              <a:t> معاً </a:t>
            </a:r>
            <a:r>
              <a:rPr lang="ar-SA" b="1" dirty="0" err="1" smtClean="0"/>
              <a:t>والعزو</a:t>
            </a:r>
            <a:r>
              <a:rPr lang="ar-SA" b="1" dirty="0" smtClean="0"/>
              <a:t> وأكثر:</a:t>
            </a:r>
            <a:endParaRPr lang="en-US" dirty="0" smtClean="0"/>
          </a:p>
          <a:p>
            <a:r>
              <a:rPr lang="ar-SA" dirty="0" smtClean="0"/>
              <a:t>ظلت أسباب الفتور في تخريج الأحاديث وإسنادها قائمة بل زادت دائرة اتساع العلوم وأصبح التخصص أعمق والانفصال بين العلوم أكثر فنشأ في ظل هذه الظروف جماعة من المحدثين تركوا للفقهاء إنتاجهم الفقهي واهتموا بتخريج تلك المتون من الناحية </a:t>
            </a:r>
            <a:r>
              <a:rPr lang="ar-SA" dirty="0" err="1" smtClean="0"/>
              <a:t>الحديثية</a:t>
            </a:r>
            <a:r>
              <a:rPr lang="ar-SA" dirty="0" smtClean="0"/>
              <a:t>. </a:t>
            </a:r>
          </a:p>
          <a:p>
            <a:r>
              <a:rPr lang="ar-SA" dirty="0" smtClean="0">
                <a:solidFill>
                  <a:srgbClr val="009900"/>
                </a:solidFill>
              </a:rPr>
              <a:t>ومن العلماء الذين يمثلون هذه المرحلة: الإمام </a:t>
            </a:r>
            <a:r>
              <a:rPr lang="ar-SA" dirty="0" err="1" smtClean="0">
                <a:solidFill>
                  <a:srgbClr val="009900"/>
                </a:solidFill>
              </a:rPr>
              <a:t>الزيلعي</a:t>
            </a:r>
            <a:r>
              <a:rPr lang="ar-SA" dirty="0" smtClean="0">
                <a:solidFill>
                  <a:srgbClr val="009900"/>
                </a:solidFill>
              </a:rPr>
              <a:t>، والعراقي، وابن كثير، والسيوطي، وابن حجر، وغيرهم.</a:t>
            </a:r>
            <a:endParaRPr lang="en-US" dirty="0">
              <a:solidFill>
                <a:srgbClr val="0099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تـــــــــــــابع ...</a:t>
            </a:r>
            <a:endParaRPr lang="en-US" dirty="0"/>
          </a:p>
        </p:txBody>
      </p:sp>
      <p:sp>
        <p:nvSpPr>
          <p:cNvPr id="3" name="عنصر نائب للمحتوى 2"/>
          <p:cNvSpPr>
            <a:spLocks noGrp="1"/>
          </p:cNvSpPr>
          <p:nvPr>
            <p:ph idx="1"/>
          </p:nvPr>
        </p:nvSpPr>
        <p:spPr/>
        <p:txBody>
          <a:bodyPr/>
          <a:lstStyle/>
          <a:p>
            <a:pPr rtl="1"/>
            <a:r>
              <a:rPr lang="ar-SA" b="1" dirty="0" smtClean="0"/>
              <a:t>المرحلة الثالثة: مرحلة </a:t>
            </a:r>
            <a:r>
              <a:rPr lang="ar-SA" b="1" dirty="0" err="1" smtClean="0"/>
              <a:t>العزو</a:t>
            </a:r>
            <a:r>
              <a:rPr lang="ar-SA" b="1" dirty="0" smtClean="0"/>
              <a:t> فقط: </a:t>
            </a:r>
            <a:endParaRPr lang="en-US" dirty="0" smtClean="0"/>
          </a:p>
          <a:p>
            <a:pPr algn="just" rtl="1"/>
            <a:r>
              <a:rPr lang="ar-SA" dirty="0" smtClean="0"/>
              <a:t>في هذه المرحلة اقتصر المخرجون على </a:t>
            </a:r>
            <a:r>
              <a:rPr lang="ar-SA" dirty="0" err="1" smtClean="0"/>
              <a:t>عزو</a:t>
            </a:r>
            <a:r>
              <a:rPr lang="ar-SA" dirty="0" smtClean="0"/>
              <a:t> الأحاديث إلى السابقين بدون ذكر أسانيد إليهم، وقد بدأت هذه المرحلة بانتهاء القرن العاشر (أي بالإمام السيوطي) ؛ وأئمة هذا النوع منهم: المناوي في تخريج أحاديث تفسير البيضاوي والغماري في تخريج أحاديث اللمع للشيرازي والألباني في إرواء الغليل.</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عوامل وأسباب ظهور التخريج بمعنى الرواية </a:t>
            </a:r>
            <a:r>
              <a:rPr lang="ar-SA" sz="3600" b="1" dirty="0" err="1" smtClean="0"/>
              <a:t>والعزو</a:t>
            </a:r>
            <a:r>
              <a:rPr lang="ar-SA" sz="3600" b="1" dirty="0" smtClean="0"/>
              <a:t> </a:t>
            </a:r>
            <a:endParaRPr lang="en-US" sz="3600" dirty="0"/>
          </a:p>
        </p:txBody>
      </p:sp>
      <p:sp>
        <p:nvSpPr>
          <p:cNvPr id="3" name="عنصر نائب للمحتوى 2"/>
          <p:cNvSpPr>
            <a:spLocks noGrp="1"/>
          </p:cNvSpPr>
          <p:nvPr>
            <p:ph idx="1"/>
          </p:nvPr>
        </p:nvSpPr>
        <p:spPr/>
        <p:txBody>
          <a:bodyPr/>
          <a:lstStyle/>
          <a:p>
            <a:pPr algn="r"/>
            <a:r>
              <a:rPr lang="ar-SA" dirty="0" smtClean="0"/>
              <a:t>تتلخص أسباب نشوء علم التخريج في مرحلته الأولى وتطوره في المرحلة الثانية والثالثة في أربعة نقاط:</a:t>
            </a:r>
            <a:endParaRPr lang="en-US" dirty="0" smtClean="0"/>
          </a:p>
          <a:p>
            <a:r>
              <a:rPr lang="ar-SA" sz="2800" b="1" dirty="0" smtClean="0"/>
              <a:t>(1)الحرص على السنة وحفظها من الضياع.</a:t>
            </a:r>
          </a:p>
          <a:p>
            <a:r>
              <a:rPr lang="ar-SA" b="1" dirty="0" smtClean="0"/>
              <a:t>(2) اتساع دائرة العلوم الإسلامية ونشوء التخصص.</a:t>
            </a:r>
            <a:endParaRPr lang="en-US" dirty="0" smtClean="0"/>
          </a:p>
          <a:p>
            <a:r>
              <a:rPr lang="ar-SA" b="1" dirty="0" smtClean="0"/>
              <a:t>(3) رغبة المحدثين في جعل كل متخصص له صلة بكتب السنة.</a:t>
            </a:r>
            <a:endParaRPr lang="en-US" dirty="0" smtClean="0"/>
          </a:p>
          <a:p>
            <a:r>
              <a:rPr lang="ar-SA" b="1" dirty="0" smtClean="0"/>
              <a:t>(4) ضعف الهمم عند المتأخرين.</a:t>
            </a:r>
            <a:r>
              <a:rPr lang="ar-SA"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1922</TotalTime>
  <Words>846</Words>
  <Application>Microsoft Office PowerPoint</Application>
  <PresentationFormat>A4 Paper (210x297 mm)‎</PresentationFormat>
  <Paragraphs>113</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الثانية</vt:lpstr>
      <vt:lpstr>عناصر المحاضرة</vt:lpstr>
      <vt:lpstr>فوائد التخريـــــــــج</vt:lpstr>
      <vt:lpstr>تـــــــــــــابع ... </vt:lpstr>
      <vt:lpstr>الغاية من التخريــج</vt:lpstr>
      <vt:lpstr>أنواع التخريــــــج (أقسامه)</vt:lpstr>
      <vt:lpstr>أولا: التخريج المختصر (الإجمالي)</vt:lpstr>
      <vt:lpstr>ما هي الكتب التي تمثل التخريج المختصر؟</vt:lpstr>
      <vt:lpstr>ثانيا: التخريج الموسع (التفصيلي)</vt:lpstr>
      <vt:lpstr>ما هي الكتب التي تمثل التخريج الموسع؟</vt:lpstr>
      <vt:lpstr>ثالثا: التخريج الوسط </vt:lpstr>
      <vt:lpstr>المراحل التي مرّ بها التخريـــج</vt:lpstr>
      <vt:lpstr>تـــــــــــــابع ...</vt:lpstr>
      <vt:lpstr>تـــــــــــــابع ...</vt:lpstr>
      <vt:lpstr>تـــــــــــــابع ...</vt:lpstr>
      <vt:lpstr>عوامل وأسباب ظهور التخريج بمعنى الرواية والعزو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140</cp:revision>
  <dcterms:created xsi:type="dcterms:W3CDTF">2009-10-14T19:14:34Z</dcterms:created>
  <dcterms:modified xsi:type="dcterms:W3CDTF">2011-09-27T14:55:02Z</dcterms:modified>
</cp:coreProperties>
</file>