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5" r:id="rId19"/>
    <p:sldId id="284" r:id="rId20"/>
    <p:sldId id="286" r:id="rId21"/>
    <p:sldId id="268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54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المحاضرة الثامنة</a:t>
            </a:r>
            <a:endParaRPr lang="ar-SA" b="1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6000" b="1" dirty="0" smtClean="0"/>
              <a:t>قول الصحابي</a:t>
            </a:r>
            <a:endParaRPr lang="ar-SA" sz="6000" b="1" dirty="0"/>
          </a:p>
        </p:txBody>
      </p:sp>
    </p:spTree>
    <p:extLst>
      <p:ext uri="{BB962C8B-B14F-4D97-AF65-F5344CB8AC3E}">
        <p14:creationId xmlns:p14="http://schemas.microsoft.com/office/powerpoint/2010/main" val="16832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19100" y="4482405"/>
            <a:ext cx="9029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فهل </a:t>
            </a:r>
            <a:r>
              <a:rPr lang="ar-SA" sz="2800" b="1" dirty="0"/>
              <a:t>يصح أن نعتبر هذه الفتاوى والأقضية مصدراً من مصادر الفقه يلتزم بها المجتهد ، ولا يتعداها إذا لم يجد للمسألة حكماً ، لا في الكتاب ، ولا في السنة ، ولا في الإجماع ؟ </a:t>
            </a:r>
            <a:r>
              <a:rPr lang="ar-SA" sz="2800" b="1" dirty="0" smtClean="0"/>
              <a:t>		هذا </a:t>
            </a:r>
            <a:r>
              <a:rPr lang="ar-SA" sz="2800" b="1" dirty="0"/>
              <a:t>ما اختلف </a:t>
            </a:r>
            <a:r>
              <a:rPr lang="ar-SA" sz="2800" b="1" dirty="0" smtClean="0"/>
              <a:t>فيه </a:t>
            </a:r>
            <a:r>
              <a:rPr lang="ar-SA" sz="2800" b="1" dirty="0"/>
              <a:t>العلماء .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858000" y="457200"/>
            <a:ext cx="22860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/>
            <a:r>
              <a:rPr lang="ar-SA" sz="3600" b="1" dirty="0"/>
              <a:t>تمهيد : </a:t>
            </a:r>
            <a:endParaRPr lang="en-US" sz="3600" b="1" dirty="0"/>
          </a:p>
        </p:txBody>
      </p:sp>
      <p:sp>
        <p:nvSpPr>
          <p:cNvPr id="6" name="مستطيل 5"/>
          <p:cNvSpPr/>
          <p:nvPr/>
        </p:nvSpPr>
        <p:spPr>
          <a:xfrm>
            <a:off x="457200" y="13716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◄الصحابي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عند جمهور علماء الأصول</a:t>
            </a:r>
            <a:r>
              <a:rPr lang="ar-SA" sz="2800" dirty="0">
                <a:solidFill>
                  <a:schemeClr val="bg2">
                    <a:lumMod val="50000"/>
                  </a:schemeClr>
                </a:solidFill>
              </a:rPr>
              <a:t> : </a:t>
            </a:r>
            <a:r>
              <a:rPr lang="ar-SA" sz="2800" dirty="0"/>
              <a:t>من شاهد النبي </a:t>
            </a:r>
            <a:r>
              <a:rPr lang="ar-SA" sz="2800" dirty="0" smtClean="0"/>
              <a:t>صلى الله عليه وسلم </a:t>
            </a:r>
            <a:r>
              <a:rPr lang="ar-SA" sz="2800" dirty="0"/>
              <a:t>وآمن به ، ولازمه مدة </a:t>
            </a:r>
            <a:r>
              <a:rPr lang="ar-SA" sz="2800" dirty="0" smtClean="0"/>
              <a:t>تكفي لإطلاق </a:t>
            </a:r>
            <a:r>
              <a:rPr lang="ar-SA" sz="2800" dirty="0"/>
              <a:t>كلمة الصاحب عليه عرفاً </a:t>
            </a:r>
            <a:r>
              <a:rPr lang="ar-SA" sz="2800" dirty="0" smtClean="0"/>
              <a:t>. 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304800" y="2362200"/>
            <a:ext cx="91177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مثل </a:t>
            </a:r>
            <a:r>
              <a:rPr lang="ar-SA" sz="2800" b="1" dirty="0"/>
              <a:t>الخلفاء الراشدين ، وعبد الله بن عباس ، وعبد الله بن مسعود ، وغيرهم ممن آمن بالنبي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، ونصره وسمع منه ، واهتدى بهديه .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419100" y="3389293"/>
            <a:ext cx="9029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وبعد وفاة النبي </a:t>
            </a:r>
            <a:r>
              <a:rPr lang="ar-SA" sz="2800" b="1" dirty="0" smtClean="0"/>
              <a:t>صلى الله عليه وسلم  </a:t>
            </a:r>
            <a:r>
              <a:rPr lang="ar-SA" sz="2800" b="1" dirty="0"/>
              <a:t>قام أصحابه الكرام – ممن عرفوا بالعلم والفقه بالإفتاء والقضاء بين الناس ، وقد نقلت إلينا فتاواهم وأقضيتهم . </a:t>
            </a:r>
          </a:p>
        </p:txBody>
      </p:sp>
    </p:spTree>
    <p:extLst>
      <p:ext uri="{BB962C8B-B14F-4D97-AF65-F5344CB8AC3E}">
        <p14:creationId xmlns:p14="http://schemas.microsoft.com/office/powerpoint/2010/main" val="28914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7086600" y="533400"/>
            <a:ext cx="21336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محل الخلاف :  </a:t>
            </a:r>
            <a:endParaRPr lang="en-US" sz="3200" b="1" dirty="0"/>
          </a:p>
        </p:txBody>
      </p:sp>
      <p:sp>
        <p:nvSpPr>
          <p:cNvPr id="6" name="مستطيل 5"/>
          <p:cNvSpPr/>
          <p:nvPr/>
        </p:nvSpPr>
        <p:spPr>
          <a:xfrm>
            <a:off x="228600" y="161038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ومحل اختلاف العلماء في حجية قول الصحابي ليس على إطلاقه ، بل فيه تفصيل :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0" y="2855893"/>
            <a:ext cx="9525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◄أولاً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ar-SA" sz="2800" b="1" dirty="0"/>
              <a:t>قول الصحابي فيما لا يدرك بالرأي والاجتهاد ، حجة عند العلماء ، لأنه محمول على السماع من النبي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فيكون من قبيل السنة ، والسنة مصدر للتشريع . 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228600" y="4267200"/>
            <a:ext cx="9296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وقد </a:t>
            </a:r>
            <a:r>
              <a:rPr lang="ar-SA" sz="2800" b="1" dirty="0"/>
              <a:t>مثل الحنفية لهذا النوع ، بما روي عن عبد الله بن مسعود أنه قال : إن أقل الحيض ثلاثة أيام . وبما ثبت عندهم من قول بعض الصحابة في أن أقل المهر عشرة دراهم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264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990600" y="4760893"/>
            <a:ext cx="853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◄رابعاً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</a:t>
            </a:r>
            <a:r>
              <a:rPr lang="ar-SA" sz="2800" b="1" dirty="0"/>
              <a:t> قول الصحابي الصادر عن رأي واجتهاد . وهذا هو الذي حصل فيه اختلاف ، هل يكون حجة على من جاء بعدهم أم لا ؟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04800" y="346549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◄ثالثاً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ar-SA" sz="2800" b="1" dirty="0"/>
              <a:t>قول الصحابي لا يعتبر حجة ملزمة على صحابي مثله ، فقد رأينا الصحابة يختلفون فيما بينهم ، ولم يلزم أحدهم الآخر بما ذهب إليه .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173421" y="1739205"/>
            <a:ext cx="9372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◄ثانياً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ar-SA" sz="2800" b="1" dirty="0"/>
              <a:t>قول الصحابي الذي حصل عليه الاتفاق يعتبر حجة شرعية ، لأنه يكون إجماعاً . وكذلك قول الصحابي الذي لا يعرف له مخالف يكون من قبيل الإجماع السكوتي ، وهو أيضاً حجة شرعية عند القائلين بالإجماع السكوتي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2671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09903" y="13716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ذهب </a:t>
            </a:r>
            <a:r>
              <a:rPr lang="ar-SA" sz="2800" b="1" dirty="0"/>
              <a:t>بعض العلماء إلى أنه </a:t>
            </a:r>
            <a:r>
              <a:rPr lang="ar-SA" sz="2800" b="1" dirty="0">
                <a:solidFill>
                  <a:srgbClr val="FF0000"/>
                </a:solidFill>
              </a:rPr>
              <a:t>حجة شرعية </a:t>
            </a:r>
            <a:r>
              <a:rPr lang="ar-SA" sz="2800" b="1" dirty="0"/>
              <a:t>، وعلى المجتهد أن يأخذ بقول الصحابي إذا لم يجد الحكم في الكتاب ولا في السنة ولا في الإجماع . </a:t>
            </a:r>
            <a:r>
              <a:rPr lang="ar-SA" sz="2800" b="1" dirty="0" smtClean="0"/>
              <a:t>	    وإذا </a:t>
            </a:r>
            <a:r>
              <a:rPr lang="ar-SA" sz="2800" b="1" dirty="0"/>
              <a:t>اختلف الصحابة ، فعليه أن يتخير من أقوالهم . 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7620000" y="2743200"/>
            <a:ext cx="17526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tx1"/>
                </a:solidFill>
              </a:rPr>
              <a:t>وحجتهم :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0" y="3441918"/>
            <a:ext cx="9753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 smtClean="0"/>
              <a:t>احتمال </a:t>
            </a:r>
            <a:r>
              <a:rPr lang="ar-SA" sz="2800" b="1" u="sng" dirty="0"/>
              <a:t>الصواب </a:t>
            </a:r>
            <a:r>
              <a:rPr lang="ar-SA" sz="2800" b="1" dirty="0"/>
              <a:t>في اجتهاد الصحابي كثير جداً ، </a:t>
            </a:r>
            <a:r>
              <a:rPr lang="ar-SA" sz="2800" b="1" u="sng" dirty="0"/>
              <a:t>واحتمال الخطأ </a:t>
            </a:r>
            <a:r>
              <a:rPr lang="ar-SA" sz="2800" b="1" dirty="0"/>
              <a:t>قليل جداً . لأن الصحابي شاهد التنزيل ووقف على حكمة التشريع وأسباب النزول ، ولازم </a:t>
            </a:r>
            <a:r>
              <a:rPr lang="ar-SA" sz="2800" b="1" dirty="0" smtClean="0"/>
              <a:t>النبي صلى الله عليه وسلم  ملازمة </a:t>
            </a:r>
            <a:r>
              <a:rPr lang="ar-SA" sz="2800" b="1" dirty="0"/>
              <a:t>طويلة </a:t>
            </a:r>
            <a:r>
              <a:rPr lang="ar-SA" sz="2800" b="1" dirty="0" smtClean="0"/>
              <a:t>أكسبته </a:t>
            </a:r>
            <a:r>
              <a:rPr lang="ar-SA" sz="2800" b="1" dirty="0"/>
              <a:t>معرفة بالشريعة </a:t>
            </a:r>
            <a:r>
              <a:rPr lang="ar-SA" sz="2800" b="1" dirty="0" smtClean="0"/>
              <a:t>،وذوقاً </a:t>
            </a:r>
            <a:r>
              <a:rPr lang="ar-SA" sz="2800" b="1" dirty="0"/>
              <a:t>لمعانيها </a:t>
            </a:r>
            <a:r>
              <a:rPr lang="ar-SA" sz="2800" b="1" dirty="0" smtClean="0"/>
              <a:t>،وكل </a:t>
            </a:r>
            <a:r>
              <a:rPr lang="ar-SA" sz="2800" b="1" dirty="0"/>
              <a:t>هذا يجعل لآرائهم منزلة أكبر من آراء غيرهم ، ويجعل اجتهادهم أقرب إلى الصواب من اجتهاد غيرهم . 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409903" y="228600"/>
            <a:ext cx="8810297" cy="990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" y="304800"/>
            <a:ext cx="89364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/>
              <a:t>قول الصحابي الصادر عن رأي واجتهاد . وهذا هو الذي حصل فيه اختلاف ، هل يكون حجة على من جاء بعدهم أم لا ؟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82211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1636693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وذهب </a:t>
            </a:r>
            <a:r>
              <a:rPr lang="ar-SA" sz="2800" b="1" dirty="0"/>
              <a:t>البعض الآخر من العلماء إلى أنه </a:t>
            </a:r>
            <a:r>
              <a:rPr lang="ar-SA" sz="2800" b="1" dirty="0">
                <a:solidFill>
                  <a:srgbClr val="FF0000"/>
                </a:solidFill>
              </a:rPr>
              <a:t>ليس بحجة شرعية </a:t>
            </a:r>
            <a:r>
              <a:rPr lang="ar-SA" sz="2800" b="1" dirty="0"/>
              <a:t>، ولا يلزم المجتهد أن يأخذ بقول الصحابي ، بل عليه أن يأخذ بمقتضى الدليل الشرعي . 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7620000" y="2895600"/>
            <a:ext cx="17526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tx1"/>
                </a:solidFill>
              </a:rPr>
              <a:t>وحجتهم :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81000" y="3886200"/>
            <a:ext cx="89968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احتجوا </a:t>
            </a:r>
            <a:r>
              <a:rPr lang="ar-SA" sz="2800" b="1" dirty="0" smtClean="0">
                <a:solidFill>
                  <a:srgbClr val="FF0000"/>
                </a:solidFill>
              </a:rPr>
              <a:t>: </a:t>
            </a:r>
            <a:r>
              <a:rPr lang="ar-SA" sz="2800" b="1" dirty="0" smtClean="0"/>
              <a:t>بأننا </a:t>
            </a:r>
            <a:r>
              <a:rPr lang="ar-SA" sz="2800" b="1" dirty="0"/>
              <a:t>ملزمون بإتباع الكتاب والسنة , وما أرشدت إليه نصوصهما من أدلة ، وليس قول الصحابي واحداً منها ، والاجتهاد بالرأي عرضة للخطأ والصواب ، لا فرق في هذا بين صحابي وغيره ، وإن كان احتمال الخطأ بالنسبة للصحابي أقل .</a:t>
            </a:r>
          </a:p>
        </p:txBody>
      </p:sp>
    </p:spTree>
    <p:extLst>
      <p:ext uri="{BB962C8B-B14F-4D97-AF65-F5344CB8AC3E}">
        <p14:creationId xmlns:p14="http://schemas.microsoft.com/office/powerpoint/2010/main" val="329187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25146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والذي نرجحه </a:t>
            </a:r>
            <a:r>
              <a:rPr lang="ar-SA" sz="2800" b="1" dirty="0"/>
              <a:t>: أن قول الصحابي </a:t>
            </a:r>
            <a:r>
              <a:rPr lang="ar-SA" sz="2800" b="1" dirty="0" smtClean="0"/>
              <a:t>(</a:t>
            </a:r>
            <a:r>
              <a:rPr lang="ar-SA" sz="2800" b="1" u="sng" dirty="0" smtClean="0">
                <a:solidFill>
                  <a:srgbClr val="FF0000"/>
                </a:solidFill>
              </a:rPr>
              <a:t>ليس </a:t>
            </a:r>
            <a:r>
              <a:rPr lang="ar-SA" sz="2800" b="1" u="sng" dirty="0">
                <a:solidFill>
                  <a:srgbClr val="FF0000"/>
                </a:solidFill>
              </a:rPr>
              <a:t>حجة ملزمة </a:t>
            </a:r>
            <a:r>
              <a:rPr lang="ar-SA" sz="2800" b="1" dirty="0" smtClean="0"/>
              <a:t>)، </a:t>
            </a:r>
            <a:r>
              <a:rPr lang="ar-SA" sz="2800" b="1" dirty="0"/>
              <a:t>ولكن نميل إلى الأخذ به حيث لا نص في الكتاب ولا في السنة ولا في الإجماع ، ولا يوجد في المسألة دليل آخر معتبر , ففي هذه الحالة نرى أن الأخذ بقول الصحابي أولى . 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934200" y="381000"/>
            <a:ext cx="19812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الراجح :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62532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شرع من قبلنا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637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4191000"/>
            <a:ext cx="91439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وقبل </a:t>
            </a:r>
            <a:r>
              <a:rPr lang="ar-SA" sz="2800" b="1" dirty="0"/>
              <a:t>ذكر أقوالهم ، لا بد من بيان موضع </a:t>
            </a:r>
            <a:r>
              <a:rPr lang="ar-SA" sz="2800" b="1" dirty="0" smtClean="0"/>
              <a:t>الخلاف، </a:t>
            </a:r>
            <a:r>
              <a:rPr lang="ar-SA" sz="2800" b="1" dirty="0"/>
              <a:t>لأن شرع من قبلنا أنواع : منها المتفق على حجيته بالنسبة إلينا ، ومنها المتفق على نسخه في حقنا ، ومنها ما هو مختلف فيه . 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867400" y="457200"/>
            <a:ext cx="33528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المقصود بشرع من قبلنا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81000" y="19812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◄المقصود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بشرع من قبلنا : </a:t>
            </a:r>
            <a:r>
              <a:rPr lang="ar-SA" sz="2800" b="1" dirty="0"/>
              <a:t>الأحكام التي شرعها الله تعالى لمن سبقنا من الأمم ، وأنزلها على أنبيائه ورسله لتبليغها لتلك الأمم . 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381000" y="3276600"/>
            <a:ext cx="8975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وقد اختلف العلماء في علاقتها بشريعتنا ومدى حجيتها بالنسبة إلينا . </a:t>
            </a:r>
          </a:p>
        </p:txBody>
      </p:sp>
    </p:spTree>
    <p:extLst>
      <p:ext uri="{BB962C8B-B14F-4D97-AF65-F5344CB8AC3E}">
        <p14:creationId xmlns:p14="http://schemas.microsoft.com/office/powerpoint/2010/main" val="2656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23194" y="3657600"/>
            <a:ext cx="91729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 smtClean="0"/>
              <a:t>وهذا </a:t>
            </a:r>
            <a:r>
              <a:rPr lang="ar-SA" sz="2800" b="1" dirty="0"/>
              <a:t>النوع هو </a:t>
            </a:r>
            <a:r>
              <a:rPr lang="ar-SA" sz="2800" b="1" dirty="0">
                <a:solidFill>
                  <a:srgbClr val="FF0000"/>
                </a:solidFill>
              </a:rPr>
              <a:t>نفس نصوص شريعتنا </a:t>
            </a:r>
            <a:r>
              <a:rPr lang="ar-SA" sz="2800" b="1" dirty="0"/>
              <a:t>، من ذلك : فريضة الصيام ، </a:t>
            </a:r>
            <a:r>
              <a:rPr lang="ar-SA" sz="2800" b="1" dirty="0" smtClean="0"/>
              <a:t>	      قال </a:t>
            </a:r>
            <a:r>
              <a:rPr lang="ar-SA" sz="2800" b="1" dirty="0"/>
              <a:t>تعالى : { يا أيها الذين آمنوا كتب عليكم الصيام كما كتب على الذين من قبلكم لعلكم تتقون </a:t>
            </a:r>
            <a:r>
              <a:rPr lang="ar-SA" sz="2800" b="1" dirty="0" smtClean="0"/>
              <a:t>}.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867400" y="457200"/>
            <a:ext cx="33528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أنواع شرع من قبلنا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04800" y="2044005"/>
            <a:ext cx="91912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◄النوع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الأول : </a:t>
            </a:r>
            <a:r>
              <a:rPr lang="ar-SA" sz="2800" b="1" dirty="0"/>
              <a:t>أحكام جاءت في القرآن أو في السنة ، وقام الدليل في شريعتنا على أنها مفروضة علينا كما كانت مفروضة على من سبقنا من الأمم والأقوام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64443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3628" y="1636693"/>
            <a:ext cx="92175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◄النوع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الثاني : </a:t>
            </a:r>
            <a:r>
              <a:rPr lang="ar-SA" sz="2800" b="1" dirty="0"/>
              <a:t>أحكام قصها الله في قرآنه ، أو بينها الرسول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في سنته ،وقام الدليل من شريعتنا على نسخها في حقنا ، أي أنها خاصة بالأمم السابقة .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83628" y="3113544"/>
            <a:ext cx="91413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فهذا النوع لا خلاف في أنه </a:t>
            </a:r>
            <a:r>
              <a:rPr lang="ar-SA" sz="2800" b="1" dirty="0">
                <a:solidFill>
                  <a:srgbClr val="FF0000"/>
                </a:solidFill>
              </a:rPr>
              <a:t>غير مشروع في حقنا </a:t>
            </a:r>
            <a:r>
              <a:rPr lang="ar-SA" sz="2800" b="1" dirty="0"/>
              <a:t>. من ذلك : ما جاء في قوله تعالى : { قل لا أجد فيما </a:t>
            </a:r>
            <a:r>
              <a:rPr lang="ar-SA" sz="2800" b="1" dirty="0" smtClean="0"/>
              <a:t>أوحي إلي </a:t>
            </a:r>
            <a:r>
              <a:rPr lang="ar-SA" sz="2800" b="1" dirty="0"/>
              <a:t>محرماً على طاعم يطعمه إلا أن يكون ميتةً أو دماً مسفوحاً أو لحم خنزير فإنه رجس أو فسقاً أهل لغير الله به ، فمن اضطر غير باغ ولا عاد فإن ربك غفور رحيم . وعلى الذين هادوا حرمنا كل ذي ظفر ومن البقر والغنم حرمنا عليهم شحومهما إلا ما حملت </a:t>
            </a:r>
            <a:r>
              <a:rPr lang="ar-SA" sz="2800" b="1" dirty="0" smtClean="0"/>
              <a:t>ظهورهما </a:t>
            </a:r>
            <a:r>
              <a:rPr lang="ar-SA" sz="2800" b="1" dirty="0"/>
              <a:t>أو الحوايا أو ما اختلط بعظم ، ذلك </a:t>
            </a:r>
            <a:r>
              <a:rPr lang="ar-SA" sz="2800" b="1" dirty="0" err="1"/>
              <a:t>جزيناهم</a:t>
            </a:r>
            <a:r>
              <a:rPr lang="ar-SA" sz="2800" b="1" dirty="0"/>
              <a:t> ببغيهم وإنا لصادقون } </a:t>
            </a:r>
          </a:p>
        </p:txBody>
      </p:sp>
    </p:spTree>
    <p:extLst>
      <p:ext uri="{BB962C8B-B14F-4D97-AF65-F5344CB8AC3E}">
        <p14:creationId xmlns:p14="http://schemas.microsoft.com/office/powerpoint/2010/main" val="269341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33400" y="1815405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 smtClean="0"/>
              <a:t>وقول </a:t>
            </a:r>
            <a:r>
              <a:rPr lang="ar-SA" sz="2800" b="1" dirty="0"/>
              <a:t>النبي </a:t>
            </a:r>
            <a:r>
              <a:rPr lang="ar-SA" sz="2800" b="1" dirty="0" smtClean="0"/>
              <a:t>صلى الله عليه وسلم :( </a:t>
            </a:r>
            <a:r>
              <a:rPr lang="ar-SA" sz="2800" b="1" dirty="0"/>
              <a:t>وأحلت لي الغنائم ، ولم تحل لأحد قبلي </a:t>
            </a:r>
            <a:r>
              <a:rPr lang="ar-SA" sz="2800" b="1" dirty="0" smtClean="0"/>
              <a:t>) </a:t>
            </a:r>
            <a:r>
              <a:rPr lang="ar-SA" sz="2800" b="1" dirty="0"/>
              <a:t>. فالآية دلت على تحريم أشياء لم تحرم علينا بل أحلت لنا . والحديث دل على حل الغنائم للمسلمين ، وما كانت حلالاً للأمم السابقة .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81000" y="3922693"/>
            <a:ext cx="9182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◄النوع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الثالث : </a:t>
            </a:r>
            <a:r>
              <a:rPr lang="ar-SA" sz="2800" b="1" dirty="0"/>
              <a:t>أحكام لم يرد لها ذكر في كتابنا ، ولا في سنة نبينا صلى الله عليه وسلم ، وهذا النوع لا يكون شرعاً لنا بلا خلاف بين العلماء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184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37645" y="2133600"/>
            <a:ext cx="9220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◄النوع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الرابع : </a:t>
            </a:r>
            <a:r>
              <a:rPr lang="ar-SA" sz="2800" b="1" dirty="0"/>
              <a:t>أحكام جاءت بها نصوص الكتاب أو السنة </a:t>
            </a:r>
            <a:r>
              <a:rPr lang="ar-SA" sz="2800" b="1" dirty="0" smtClean="0"/>
              <a:t>،ولم </a:t>
            </a:r>
            <a:r>
              <a:rPr lang="ar-SA" sz="2800" b="1" dirty="0"/>
              <a:t>يقم دليل من سياق هذه النصوص على بقاء الحكم أو عدم بقائه بالنسبة </a:t>
            </a:r>
            <a:r>
              <a:rPr lang="ar-SA" sz="2800" b="1" dirty="0" smtClean="0"/>
              <a:t>لنا، </a:t>
            </a:r>
            <a:r>
              <a:rPr lang="ar-SA" sz="2800" b="1" dirty="0"/>
              <a:t>مثل قوله تعالى : { وكتبنا عليهم فيها أن النفس بالنفس والعين بالعين والأنف بالأنف والأذن بالأذن والسن بالسن والجروح قصاص </a:t>
            </a:r>
            <a:r>
              <a:rPr lang="ar-SA" sz="2800" b="1" dirty="0" smtClean="0"/>
              <a:t>}.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998483" y="4605010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b="1" dirty="0"/>
              <a:t>فهذا النوع هو الذي وقع الخلاف فيه ، واختلف في حجيته بالنسبة إلينا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4663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36331" y="3733800"/>
            <a:ext cx="90152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فما </a:t>
            </a:r>
            <a:r>
              <a:rPr lang="ar-SA" sz="2800" b="1" dirty="0"/>
              <a:t>من حكم من أحكام الشرائع السابقة ، قصة  الله تعالى علينا ، أو بينه الرسول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لنا ، إلا وفي شريعتنا ما يدل على نسخه أو بقائه في حقنا ، سواء  جاء دليل الإبقاء أو النسخ في سياق النص الذي حكى لنا حكم الشرائع السابقة ، أو جاء ذلك الدليل في مكان آخر من نصوص الكتاب </a:t>
            </a:r>
            <a:r>
              <a:rPr lang="ar-SA" sz="2800" b="1" dirty="0" smtClean="0"/>
              <a:t>	والسنة </a:t>
            </a:r>
            <a:r>
              <a:rPr lang="ar-SA" sz="2800" b="1" dirty="0"/>
              <a:t>. </a:t>
            </a:r>
            <a:endParaRPr lang="en-US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304800" y="13716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◄فذهب </a:t>
            </a:r>
            <a:r>
              <a:rPr lang="ar-SA" sz="2800" b="1" dirty="0"/>
              <a:t>بعض العلماء كالحنفية إلى حجيته ، وأنه يعتبر كالجزء من شريعتنا . 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735724" y="2093893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◄وذهب </a:t>
            </a:r>
            <a:r>
              <a:rPr lang="ar-SA" sz="2800" b="1" dirty="0"/>
              <a:t>الآخرون إلى أنه ليس بشرع لنا . واستدل كل فريق بجملة أدلة تأييداً لمذهبه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04800" y="3124200"/>
            <a:ext cx="9038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والحق إن هذا الخلاف غير مهم ،  لأنه لا يترتب عليه اختلاف في العمل ، </a:t>
            </a:r>
          </a:p>
        </p:txBody>
      </p:sp>
    </p:spTree>
    <p:extLst>
      <p:ext uri="{BB962C8B-B14F-4D97-AF65-F5344CB8AC3E}">
        <p14:creationId xmlns:p14="http://schemas.microsoft.com/office/powerpoint/2010/main" val="367495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4393581"/>
            <a:ext cx="9525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فلا </a:t>
            </a:r>
            <a:r>
              <a:rPr lang="ar-SA" sz="2800" b="1" dirty="0"/>
              <a:t>خلاف بين العلماء في أن أحكام هذه الآية ثابتة في حقنا ، وأنها جزء من شريعتنا ، ومن يطلع على كتب الفقهاء من مختلف المدارس الفقهية يجد باباً خاصاً للقصاص في النفس وفي </a:t>
            </a:r>
            <a:r>
              <a:rPr lang="ar-SA" sz="2800" b="1" dirty="0" err="1"/>
              <a:t>مادون</a:t>
            </a:r>
            <a:r>
              <a:rPr lang="ar-SA" sz="2800" b="1" dirty="0"/>
              <a:t> النفس ، فهو حكم ثابت في حقنا بلا خلاف 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81000" y="1676400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ونذكر </a:t>
            </a:r>
            <a:r>
              <a:rPr lang="ar-SA" sz="2800" b="1" dirty="0"/>
              <a:t>هنا ، تأييداً لقولنا ، ثبوت أحكام الآية السابقة في حقنا { وكتبنا عليهم فيها أن النفس بالنفس ... } الخ بدلائل من شريعتنا ،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81000" y="29718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لأن بعض الناس يدّعي أن القصاص في الجروح والأعضاء ، ليس شرعاً لنا ، وإنما هو شرع من قبلنا فلا يلزمنا ، وهذا وهم محض لا يقوم على حجة أو برهان . </a:t>
            </a:r>
          </a:p>
        </p:txBody>
      </p:sp>
    </p:spTree>
    <p:extLst>
      <p:ext uri="{BB962C8B-B14F-4D97-AF65-F5344CB8AC3E}">
        <p14:creationId xmlns:p14="http://schemas.microsoft.com/office/powerpoint/2010/main" val="12871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31379" y="5344180"/>
            <a:ext cx="9241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وحكى </a:t>
            </a:r>
            <a:r>
              <a:rPr lang="ar-SA" sz="2800" b="1" dirty="0">
                <a:solidFill>
                  <a:srgbClr val="FF0000"/>
                </a:solidFill>
              </a:rPr>
              <a:t>ابن كثير </a:t>
            </a:r>
            <a:r>
              <a:rPr lang="ar-SA" sz="2800" b="1" dirty="0"/>
              <a:t>في تفسيره الإجماع أيضاً على العمل بموجب الآية 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81000" y="1360944"/>
            <a:ext cx="9067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قال الشافعي </a:t>
            </a:r>
            <a:r>
              <a:rPr lang="ar-SA" sz="2800" b="1" dirty="0"/>
              <a:t>في صدد هذه الآية : (( ذكر الله تعالى ما فرض على أهل التوراة فقال : { وكتبنا عليهم فيها أن النفس بالنفس ... } الخ الآية . ولم أعلم خلافاً في أن القصاص في هذه الأمة كما حكى الله عز وجل أنه حكم بين أهل التوراة . ولم أعلم خلافاً في أن القصاص بين </a:t>
            </a:r>
            <a:r>
              <a:rPr lang="ar-SA" sz="2800" b="1" dirty="0" smtClean="0"/>
              <a:t>الحرَّيْن المسلميْن </a:t>
            </a:r>
            <a:r>
              <a:rPr lang="ar-SA" sz="2800" b="1" dirty="0"/>
              <a:t>في النفس وما دونها من الجراح التي يستطاع فيها القصاص بلا تلف يخاف على </a:t>
            </a:r>
            <a:r>
              <a:rPr lang="ar-SA" sz="2800" b="1" dirty="0" err="1"/>
              <a:t>المستقاد</a:t>
            </a:r>
            <a:r>
              <a:rPr lang="ar-SA" sz="2800" b="1" dirty="0"/>
              <a:t> منه من موضع القود )) .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228600" y="4151293"/>
            <a:ext cx="92149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وجاء في المغني</a:t>
            </a:r>
            <a:r>
              <a:rPr lang="ar-SA" sz="2800" b="1" dirty="0">
                <a:solidFill>
                  <a:srgbClr val="FF0000"/>
                </a:solidFill>
              </a:rPr>
              <a:t> لابن قدامة </a:t>
            </a:r>
            <a:r>
              <a:rPr lang="ar-SA" sz="2800" b="1" dirty="0"/>
              <a:t>:(( وأجمع المسلمون على جريان القصاص فيما دون النفس إذا أمكن ))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366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-152400" y="4800600"/>
            <a:ext cx="922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/>
              <a:t>لأن </a:t>
            </a:r>
            <a:r>
              <a:rPr lang="ar-SA" sz="3200" b="1" dirty="0"/>
              <a:t>الدلائل من شريعتنا قامت على شرعيتها بالنسبة </a:t>
            </a:r>
            <a:r>
              <a:rPr lang="ar-SA" sz="3200" b="1" dirty="0" smtClean="0"/>
              <a:t>إلينا .</a:t>
            </a:r>
            <a:endParaRPr lang="en-US" sz="3200" b="1" dirty="0"/>
          </a:p>
        </p:txBody>
      </p:sp>
      <p:sp>
        <p:nvSpPr>
          <p:cNvPr id="2" name="مستطيل 1"/>
          <p:cNvSpPr/>
          <p:nvPr/>
        </p:nvSpPr>
        <p:spPr>
          <a:xfrm>
            <a:off x="533400" y="1981200"/>
            <a:ext cx="8839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/>
              <a:t>فأحكام هذه الآية معمول بها في حقنا على رأي كلا الفريقين القائلين بشرع من قبلنا ، والمخالفين لهم في ذلك . </a:t>
            </a:r>
            <a:endParaRPr lang="ar-SA" sz="3200" dirty="0"/>
          </a:p>
        </p:txBody>
      </p:sp>
      <p:sp>
        <p:nvSpPr>
          <p:cNvPr id="3" name="مستطيل 2"/>
          <p:cNvSpPr/>
          <p:nvPr/>
        </p:nvSpPr>
        <p:spPr>
          <a:xfrm>
            <a:off x="3818990" y="3429000"/>
            <a:ext cx="52549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- الأولون </a:t>
            </a:r>
            <a:r>
              <a:rPr lang="ar-SA" sz="3200" b="1" dirty="0"/>
              <a:t>يحتجون بها وفقاً لمذهبهم </a:t>
            </a:r>
            <a:r>
              <a:rPr lang="ar-SA" sz="3200" b="1" dirty="0" smtClean="0"/>
              <a:t>. </a:t>
            </a:r>
            <a:endParaRPr lang="ar-SA" sz="3200" dirty="0"/>
          </a:p>
        </p:txBody>
      </p:sp>
      <p:sp>
        <p:nvSpPr>
          <p:cNvPr id="5" name="مستطيل 4"/>
          <p:cNvSpPr/>
          <p:nvPr/>
        </p:nvSpPr>
        <p:spPr>
          <a:xfrm>
            <a:off x="5306834" y="4114800"/>
            <a:ext cx="37609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- والآخرون </a:t>
            </a:r>
            <a:r>
              <a:rPr lang="ar-SA" sz="3200" b="1" dirty="0"/>
              <a:t>يحتجون بها </a:t>
            </a:r>
            <a:r>
              <a:rPr lang="ar-SA" sz="3200" b="1" dirty="0" smtClean="0"/>
              <a:t>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04878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4227493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فهذه </a:t>
            </a:r>
            <a:r>
              <a:rPr lang="ar-SA" sz="2800" b="1" dirty="0"/>
              <a:t>النصوص تدل بصراحة على وجوب القصاص في القتل العمد . والقصاص في القتل بعض ما جاءت به الآية التي نحن بصدد الكلام عنها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04800" y="1676400"/>
            <a:ext cx="922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◄أولاً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dirty="0"/>
              <a:t>قوله تعالى : { كتب عليكم القصاص في </a:t>
            </a:r>
            <a:r>
              <a:rPr lang="ar-SA" sz="2800" b="1" dirty="0" smtClean="0"/>
              <a:t>القتلى </a:t>
            </a:r>
            <a:r>
              <a:rPr lang="ar-SA" sz="2800" b="1" dirty="0"/>
              <a:t>} 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480848" y="2703493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وفي السنة : (( والعمد قود إلا أن يعفو ولي القتيل )) وفي الحديث </a:t>
            </a:r>
            <a:r>
              <a:rPr lang="ar-SA" sz="2800" b="1" dirty="0" smtClean="0"/>
              <a:t>الآخر :  (( </a:t>
            </a:r>
            <a:r>
              <a:rPr lang="ar-SA" sz="2800" b="1" dirty="0"/>
              <a:t>من قتل له قتيل فهو بخير النظرين : إما أن يفتدي ، وإما أن يقتل )) </a:t>
            </a:r>
          </a:p>
        </p:txBody>
      </p:sp>
    </p:spTree>
    <p:extLst>
      <p:ext uri="{BB962C8B-B14F-4D97-AF65-F5344CB8AC3E}">
        <p14:creationId xmlns:p14="http://schemas.microsoft.com/office/powerpoint/2010/main" val="145440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1000" y="2170093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◄ثانياً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dirty="0"/>
              <a:t>قضى النبي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بالقصاص في الجروح </a:t>
            </a:r>
            <a:r>
              <a:rPr lang="ar-SA" sz="2800" b="1" dirty="0" smtClean="0"/>
              <a:t>، وفي </a:t>
            </a:r>
            <a:r>
              <a:rPr lang="ar-SA" sz="2800" b="1" dirty="0"/>
              <a:t>السن </a:t>
            </a:r>
            <a:r>
              <a:rPr lang="ar-SA" sz="2800" b="1" dirty="0" smtClean="0"/>
              <a:t>، ولكن </a:t>
            </a:r>
            <a:r>
              <a:rPr lang="ar-SA" sz="2800" b="1" dirty="0"/>
              <a:t>المجني عليه عفا عن القصاص.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81000" y="3720405"/>
            <a:ext cx="90415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◄ثالثاً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dirty="0"/>
              <a:t>وعن النبي صلى الله عليه وسلم ، أنه قال : (( من أصيب بدم أو خبل – أي جراح فهو بالخيار بين إحدى ثلاث : إما أن يقتص أو يأخذ العقل – أي الدية – أو يعفو ))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8114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4267200"/>
            <a:ext cx="9029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ومن </a:t>
            </a:r>
            <a:r>
              <a:rPr lang="ar-SA" sz="2800" b="1" dirty="0"/>
              <a:t>هذا كله يتبين أن أحكام آية القصاص التي شرعت لمن كان قبلنا </a:t>
            </a:r>
            <a:r>
              <a:rPr lang="ar-SA" sz="2800" b="1"/>
              <a:t>، </a:t>
            </a:r>
            <a:r>
              <a:rPr lang="ar-SA" sz="2800" b="1" smtClean="0"/>
              <a:t>ثابتة </a:t>
            </a:r>
            <a:r>
              <a:rPr lang="ar-SA" sz="2800" b="1" dirty="0"/>
              <a:t>في حقنا أيضاً بالدلائل التي جاءت في شريعتنا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228600" y="2819400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وقال العلماء : إن هذه الآية يندرج فيها القصاص في النفس وفيها دون النفس الواردة في الآية : { وكتبنا عليهم فيها أن النفس بالنفس } .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228600" y="1676400"/>
            <a:ext cx="922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◄رابعاً :</a:t>
            </a:r>
            <a:r>
              <a:rPr lang="ar-SA" sz="2800" b="1" dirty="0" smtClean="0"/>
              <a:t>قال </a:t>
            </a:r>
            <a:r>
              <a:rPr lang="ar-SA" sz="2800" b="1" dirty="0"/>
              <a:t>تعالى </a:t>
            </a:r>
            <a:r>
              <a:rPr lang="ar-SA" sz="2800" b="1" dirty="0" smtClean="0"/>
              <a:t>:{ </a:t>
            </a:r>
            <a:r>
              <a:rPr lang="ar-SA" sz="2800" b="1" dirty="0"/>
              <a:t>فمن اعتدى عليكم فاعتدوا عليه بمثل ما اعتدى عليكم </a:t>
            </a:r>
            <a:r>
              <a:rPr lang="ar-SA" sz="2800" b="1" dirty="0" smtClean="0"/>
              <a:t>}.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60234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2049</TotalTime>
  <Words>1528</Words>
  <Application>Microsoft Office PowerPoint</Application>
  <PresentationFormat>A4 Paper (210x297 mm)</PresentationFormat>
  <Paragraphs>67</Paragraphs>
  <Slides>22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عرض تقديمي في PowerPoint</vt:lpstr>
      <vt:lpstr>المحاضرة الثامنة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شرع من قبلنا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173</cp:revision>
  <dcterms:created xsi:type="dcterms:W3CDTF">2009-10-14T19:14:34Z</dcterms:created>
  <dcterms:modified xsi:type="dcterms:W3CDTF">2011-10-18T18:39:44Z</dcterms:modified>
</cp:coreProperties>
</file>