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474" r:id="rId3"/>
    <p:sldId id="355" r:id="rId4"/>
    <p:sldId id="361" r:id="rId5"/>
    <p:sldId id="362" r:id="rId6"/>
    <p:sldId id="363" r:id="rId7"/>
    <p:sldId id="352" r:id="rId8"/>
    <p:sldId id="364" r:id="rId9"/>
    <p:sldId id="365" r:id="rId10"/>
    <p:sldId id="366" r:id="rId11"/>
    <p:sldId id="367" r:id="rId12"/>
    <p:sldId id="368" r:id="rId13"/>
    <p:sldId id="369" r:id="rId14"/>
    <p:sldId id="370" r:id="rId15"/>
    <p:sldId id="372" r:id="rId16"/>
    <p:sldId id="371" r:id="rId17"/>
    <p:sldId id="463"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4" d="100"/>
          <a:sy n="64" d="100"/>
        </p:scale>
        <p:origin x="-552" y="-23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9320923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844048" cy="338554"/>
          </a:xfrm>
          <a:prstGeom prst="rect">
            <a:avLst/>
          </a:prstGeom>
        </p:spPr>
        <p:txBody>
          <a:bodyPr wrap="none">
            <a:spAutoFit/>
          </a:bodyPr>
          <a:lstStyle/>
          <a:p>
            <a:pPr algn="l" rtl="0" fontAlgn="auto">
              <a:spcBef>
                <a:spcPts val="0"/>
              </a:spcBef>
              <a:spcAft>
                <a:spcPts val="0"/>
              </a:spcAft>
              <a:defRPr/>
            </a:pPr>
            <a:r>
              <a:rPr lang="ar-SA" sz="1600" b="1" kern="1200" dirty="0" smtClean="0">
                <a:solidFill>
                  <a:schemeClr val="bg1"/>
                </a:solidFill>
                <a:latin typeface="Arial" pitchFamily="34" charset="0"/>
                <a:ea typeface="+mn-ea"/>
                <a:cs typeface="Arial" pitchFamily="34" charset="0"/>
              </a:rPr>
              <a:t>عمادة التعلم</a:t>
            </a:r>
            <a:r>
              <a:rPr lang="ar-SA" sz="1600" b="1" kern="1200" baseline="0" dirty="0" smtClean="0">
                <a:solidFill>
                  <a:schemeClr val="bg1"/>
                </a:solidFill>
                <a:latin typeface="Arial" pitchFamily="34" charset="0"/>
                <a:ea typeface="+mn-ea"/>
                <a:cs typeface="Arial" pitchFamily="34" charset="0"/>
              </a:rPr>
              <a:t> الإل</a:t>
            </a:r>
            <a:r>
              <a:rPr lang="ar-EG" sz="1600" b="1" kern="1200" baseline="0" dirty="0" smtClean="0">
                <a:solidFill>
                  <a:schemeClr val="bg1"/>
                </a:solidFill>
                <a:latin typeface="Arial" pitchFamily="34" charset="0"/>
                <a:ea typeface="+mn-ea"/>
                <a:cs typeface="Arial" pitchFamily="34" charset="0"/>
              </a:rPr>
              <a:t>ك</a:t>
            </a:r>
            <a:r>
              <a:rPr lang="ar-SA" sz="1600" b="1" kern="1200" baseline="0" dirty="0" smtClean="0">
                <a:solidFill>
                  <a:schemeClr val="bg1"/>
                </a:solidFill>
                <a:latin typeface="Arial" pitchFamily="34" charset="0"/>
                <a:ea typeface="+mn-ea"/>
                <a:cs typeface="Arial" pitchFamily="34" charset="0"/>
              </a:rPr>
              <a:t>تروني والتعل</a:t>
            </a:r>
            <a:r>
              <a:rPr lang="ar-EG" sz="1600" b="1" kern="1200" baseline="0" dirty="0" smtClean="0">
                <a:solidFill>
                  <a:schemeClr val="bg1"/>
                </a:solidFill>
                <a:latin typeface="Arial" pitchFamily="34" charset="0"/>
                <a:ea typeface="+mn-ea"/>
                <a:cs typeface="Arial" pitchFamily="34" charset="0"/>
              </a:rPr>
              <a:t>ي</a:t>
            </a:r>
            <a:r>
              <a:rPr lang="ar-SA" sz="1600" b="1" kern="1200" baseline="0" dirty="0" smtClean="0">
                <a:solidFill>
                  <a:schemeClr val="bg1"/>
                </a:solidFill>
                <a:latin typeface="Arial" pitchFamily="34" charset="0"/>
                <a:ea typeface="+mn-ea"/>
                <a:cs typeface="Arial" pitchFamily="34" charset="0"/>
              </a:rPr>
              <a:t>م عن بعد</a:t>
            </a:r>
            <a:endParaRPr lang="en-US" sz="1600" b="1" kern="1200" dirty="0">
              <a:solidFill>
                <a:schemeClr val="bg1"/>
              </a:solidFill>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file:///C:\AASSERVERHAFIZATA$IslamMFQHTak\Hits444.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fontAlgn="auto">
              <a:spcAft>
                <a:spcPts val="0"/>
              </a:spcAft>
              <a:defRPr/>
            </a:pPr>
            <a:r>
              <a:rPr lang="ar-EG" sz="4000" dirty="0" smtClean="0">
                <a:solidFill>
                  <a:schemeClr val="accent1">
                    <a:lumMod val="75000"/>
                  </a:schemeClr>
                </a:solidFill>
                <a:latin typeface="AYM Wadiy S_U normal." pitchFamily="2" charset="0"/>
                <a:cs typeface="mohammad bold art 1" pitchFamily="2" charset="-78"/>
              </a:rPr>
              <a:t>فقه المعاملات (1)</a:t>
            </a:r>
          </a:p>
          <a:p>
            <a:pPr algn="ctr" fontAlgn="auto">
              <a:spcAft>
                <a:spcPts val="0"/>
              </a:spcAft>
              <a:defRPr/>
            </a:pPr>
            <a:r>
              <a:rPr lang="ar-EG" sz="4000" dirty="0" smtClean="0">
                <a:solidFill>
                  <a:schemeClr val="accent1">
                    <a:lumMod val="75000"/>
                  </a:schemeClr>
                </a:solidFill>
                <a:latin typeface="AYM Wadiy S_U normal." pitchFamily="2" charset="0"/>
                <a:cs typeface="mohammad bold art 1" pitchFamily="2" charset="-78"/>
              </a:rPr>
              <a:t>رقم المقرر : سلم 01310 </a:t>
            </a:r>
            <a:endParaRPr lang="ar-SA" sz="4000" dirty="0" smtClean="0">
              <a:solidFill>
                <a:schemeClr val="accent1">
                  <a:lumMod val="75000"/>
                </a:schemeClr>
              </a:solidFill>
              <a:latin typeface="AYM Wadiy S_U normal." pitchFamily="2" charset="0"/>
              <a:cs typeface="mohammad bold art 1" pitchFamily="2" charset="-78"/>
            </a:endParaRPr>
          </a:p>
          <a:p>
            <a:pPr algn="ctr" fontAlgn="auto">
              <a:spcAft>
                <a:spcPts val="0"/>
              </a:spcAft>
              <a:defRPr/>
            </a:pPr>
            <a:r>
              <a:rPr lang="ar-SA" sz="4000" dirty="0" smtClean="0">
                <a:solidFill>
                  <a:schemeClr val="accent1">
                    <a:lumMod val="75000"/>
                  </a:schemeClr>
                </a:solidFill>
                <a:latin typeface="AYM Wadiy S_U normal." pitchFamily="2" charset="0"/>
                <a:cs typeface="mohammad bold art 1" pitchFamily="2" charset="-78"/>
              </a:rPr>
              <a:t>د. </a:t>
            </a:r>
            <a:r>
              <a:rPr lang="ar-EG" sz="4000" dirty="0" smtClean="0">
                <a:solidFill>
                  <a:schemeClr val="accent1">
                    <a:lumMod val="75000"/>
                  </a:schemeClr>
                </a:solidFill>
                <a:latin typeface="AYM Wadiy S_U normal." pitchFamily="2" charset="0"/>
                <a:cs typeface="mohammad bold art 1" pitchFamily="2" charset="-78"/>
              </a:rPr>
              <a:t>عزت شحاتة كرار</a:t>
            </a:r>
            <a:endParaRPr lang="en-US" sz="4400" dirty="0">
              <a:solidFill>
                <a:schemeClr val="accent1"/>
              </a:solidFill>
              <a:cs typeface="mohammad bold art 1"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السادسة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fontAlgn="auto">
              <a:spcAft>
                <a:spcPts val="0"/>
              </a:spcAft>
              <a:defRPr/>
            </a:pPr>
            <a:r>
              <a:rPr lang="ar-EG" dirty="0" smtClean="0">
                <a:solidFill>
                  <a:schemeClr val="accent1">
                    <a:lumMod val="75000"/>
                  </a:schemeClr>
                </a:solidFill>
                <a:latin typeface="AYM Wadiy S_U normal." pitchFamily="2" charset="0"/>
                <a:cs typeface="mohammad bold art 1" pitchFamily="2" charset="-78"/>
              </a:rPr>
              <a:t>فقه المعاملات (1)</a:t>
            </a:r>
          </a:p>
        </p:txBody>
      </p:sp>
    </p:spTree>
    <p:extLst>
      <p:ext uri="{BB962C8B-B14F-4D97-AF65-F5344CB8AC3E}">
        <p14:creationId xmlns:p14="http://schemas.microsoft.com/office/powerpoint/2010/main" xmlns="" val="3810415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3</a:t>
            </a:fld>
            <a:endParaRPr lang="en-US" dirty="0"/>
          </a:p>
        </p:txBody>
      </p:sp>
      <p:sp>
        <p:nvSpPr>
          <p:cNvPr id="3" name="Title 1"/>
          <p:cNvSpPr>
            <a:spLocks noGrp="1"/>
          </p:cNvSpPr>
          <p:nvPr>
            <p:ph type="title"/>
          </p:nvPr>
        </p:nvSpPr>
        <p:spPr>
          <a:xfrm>
            <a:off x="1143000" y="76200"/>
            <a:ext cx="8229600" cy="1143000"/>
          </a:xfrm>
        </p:spPr>
        <p:txBody>
          <a:bodyPr/>
          <a:lstStyle/>
          <a:p>
            <a:r>
              <a:rPr lang="ar-EG" sz="3200" dirty="0" smtClean="0">
                <a:solidFill>
                  <a:schemeClr val="accent4">
                    <a:lumMod val="75000"/>
                  </a:schemeClr>
                </a:solidFill>
                <a:cs typeface="AdvertisingBold" pitchFamily="2" charset="-78"/>
              </a:rPr>
              <a:t>أحكام التصرف في الب</a:t>
            </a:r>
            <a:r>
              <a:rPr lang="ar-SA" sz="3200" dirty="0" smtClean="0">
                <a:solidFill>
                  <a:schemeClr val="accent4">
                    <a:lumMod val="75000"/>
                  </a:schemeClr>
                </a:solidFill>
                <a:cs typeface="AdvertisingBold" pitchFamily="2" charset="-78"/>
              </a:rPr>
              <a:t>ي</a:t>
            </a:r>
            <a:r>
              <a:rPr lang="ar-EG" sz="3200" dirty="0" smtClean="0">
                <a:solidFill>
                  <a:schemeClr val="accent4">
                    <a:lumMod val="75000"/>
                  </a:schemeClr>
                </a:solidFill>
                <a:cs typeface="AdvertisingBold" pitchFamily="2" charset="-78"/>
              </a:rPr>
              <a:t>ع قبل قبضه و الإقالة</a:t>
            </a:r>
            <a:endParaRPr lang="en-US" sz="3200" dirty="0">
              <a:solidFill>
                <a:schemeClr val="accent4">
                  <a:lumMod val="75000"/>
                </a:schemeClr>
              </a:solidFill>
              <a:cs typeface="AdvertisingBold" pitchFamily="2" charset="-78"/>
            </a:endParaRPr>
          </a:p>
        </p:txBody>
      </p:sp>
      <p:sp>
        <p:nvSpPr>
          <p:cNvPr id="5" name="TextBox 4"/>
          <p:cNvSpPr txBox="1"/>
          <p:nvPr/>
        </p:nvSpPr>
        <p:spPr>
          <a:xfrm>
            <a:off x="457200" y="1447800"/>
            <a:ext cx="8763000" cy="3785652"/>
          </a:xfrm>
          <a:prstGeom prst="rect">
            <a:avLst/>
          </a:prstGeom>
          <a:noFill/>
        </p:spPr>
        <p:txBody>
          <a:bodyPr wrap="square" rtlCol="0">
            <a:spAutoFit/>
          </a:bodyPr>
          <a:lstStyle/>
          <a:p>
            <a:pPr algn="r" rtl="1">
              <a:lnSpc>
                <a:spcPct val="150000"/>
              </a:lnSpc>
              <a:buFont typeface="Arial" pitchFamily="34" charset="0"/>
              <a:buChar char="•"/>
            </a:pPr>
            <a:r>
              <a:rPr lang="ar-SA" sz="1600" b="1" dirty="0" smtClean="0">
                <a:cs typeface="mohammad bold art 1" pitchFamily="2" charset="-78"/>
              </a:rPr>
              <a:t>لا </a:t>
            </a:r>
            <a:r>
              <a:rPr lang="ar-SA" sz="1600" b="1" dirty="0">
                <a:cs typeface="mohammad bold art 1" pitchFamily="2" charset="-78"/>
              </a:rPr>
              <a:t>يصح التصرف في المبيع قبل قبضه إذا كان مكيلا أو موزونا أو معدودا أو مذروعا باتفاق الأئمة </a:t>
            </a:r>
          </a:p>
          <a:p>
            <a:pPr algn="r" rtl="1">
              <a:lnSpc>
                <a:spcPct val="150000"/>
              </a:lnSpc>
              <a:buFont typeface="Arial" pitchFamily="34" charset="0"/>
              <a:buChar char="•"/>
            </a:pPr>
            <a:r>
              <a:rPr lang="ar-SA" sz="1600" dirty="0" smtClean="0">
                <a:cs typeface="mohammad bold art 1" pitchFamily="2" charset="-78"/>
              </a:rPr>
              <a:t> </a:t>
            </a:r>
            <a:r>
              <a:rPr lang="ar-SA" sz="1600" b="1" dirty="0" smtClean="0">
                <a:cs typeface="mohammad bold art 1" pitchFamily="2" charset="-78"/>
              </a:rPr>
              <a:t>وإذا </a:t>
            </a:r>
            <a:r>
              <a:rPr lang="ar-SA" sz="1600" b="1" dirty="0">
                <a:cs typeface="mohammad bold art 1" pitchFamily="2" charset="-78"/>
              </a:rPr>
              <a:t>كان غير ذلك على الصحيح الراجح من قولي العلماء رحمهم الله </a:t>
            </a:r>
            <a:r>
              <a:rPr lang="ar-SA" sz="1600" dirty="0" smtClean="0">
                <a:cs typeface="mohammad bold art 1" pitchFamily="2" charset="-78"/>
              </a:rPr>
              <a:t>,كالثياب والحيوانات والسيارات </a:t>
            </a:r>
            <a:r>
              <a:rPr lang="ar-SA" sz="1600" dirty="0">
                <a:cs typeface="mohammad bold art 1" pitchFamily="2" charset="-78"/>
              </a:rPr>
              <a:t>لقول النبي صلى الله عليه وسلم :</a:t>
            </a:r>
            <a:r>
              <a:rPr lang="ar-SA" sz="1600" b="1" dirty="0">
                <a:cs typeface="mohammad bold art 1" pitchFamily="2" charset="-78"/>
              </a:rPr>
              <a:t> من ابتاع طعاما , فلا يبعه حتى يستوفيه </a:t>
            </a:r>
            <a:r>
              <a:rPr lang="ar-SA" sz="1600" dirty="0">
                <a:cs typeface="mohammad bold art 1" pitchFamily="2" charset="-78"/>
              </a:rPr>
              <a:t>متفق عليه , وفي لفظ : </a:t>
            </a:r>
            <a:r>
              <a:rPr lang="ar-SA" sz="1600" b="1" dirty="0">
                <a:cs typeface="mohammad bold art 1" pitchFamily="2" charset="-78"/>
                <a:hlinkClick r:id="rId2" tooltip="تخريج الحديث"/>
              </a:rPr>
              <a:t>حتى يقبضه</a:t>
            </a:r>
            <a:r>
              <a:rPr lang="ar-SA" sz="1600" b="1" dirty="0">
                <a:cs typeface="mohammad bold art 1" pitchFamily="2" charset="-78"/>
              </a:rPr>
              <a:t> </a:t>
            </a:r>
            <a:r>
              <a:rPr lang="ar-SA" sz="1600" dirty="0">
                <a:cs typeface="mohammad bold art 1" pitchFamily="2" charset="-78"/>
              </a:rPr>
              <a:t>ولمسلم : حتى يكتاله . </a:t>
            </a:r>
            <a:endParaRPr lang="en-US" sz="1600" dirty="0">
              <a:cs typeface="mohammad bold art 1" pitchFamily="2" charset="-78"/>
            </a:endParaRPr>
          </a:p>
          <a:p>
            <a:pPr algn="r" rtl="1">
              <a:lnSpc>
                <a:spcPct val="150000"/>
              </a:lnSpc>
            </a:pPr>
            <a:r>
              <a:rPr lang="ar-SA" sz="1600" dirty="0">
                <a:cs typeface="mohammad bold art 1" pitchFamily="2" charset="-78"/>
              </a:rPr>
              <a:t>قال ابن عباس رضي الله عنهما : " </a:t>
            </a:r>
            <a:r>
              <a:rPr lang="ar-SA" sz="1600" b="1" dirty="0">
                <a:cs typeface="mohammad bold art 1" pitchFamily="2" charset="-78"/>
              </a:rPr>
              <a:t>ولا أحسب غيره إلا مثله </a:t>
            </a:r>
            <a:r>
              <a:rPr lang="ar-SA" sz="1600" dirty="0">
                <a:cs typeface="mohammad bold art 1" pitchFamily="2" charset="-78"/>
              </a:rPr>
              <a:t>" , أي غير الطعام , بل ورد ذلك صريحا كما روى الإمام أحمد : إذا اشتريت شيئا , فلا تبعه حتى تقبضه وروى أبو داود : نهى أن تباع السلع حيث تبتاع حتى يحوزها التاجر إلى رحالهم </a:t>
            </a:r>
            <a:endParaRPr lang="en-US" sz="1600" dirty="0">
              <a:cs typeface="mohammad bold art 1" pitchFamily="2" charset="-78"/>
            </a:endParaRPr>
          </a:p>
          <a:p>
            <a:pPr algn="r" rtl="1">
              <a:lnSpc>
                <a:spcPct val="150000"/>
              </a:lnSpc>
            </a:pPr>
            <a:r>
              <a:rPr lang="ar-SA" sz="1600" dirty="0">
                <a:cs typeface="mohammad bold art 1" pitchFamily="2" charset="-78"/>
              </a:rPr>
              <a:t>قال شيخ الإسلام ابن تيمية وتلميذه ابن القيم رحمهما الله </a:t>
            </a:r>
            <a:r>
              <a:rPr lang="ar-SA" sz="1600" b="1" dirty="0">
                <a:cs typeface="mohammad bold art 1" pitchFamily="2" charset="-78"/>
              </a:rPr>
              <a:t>: " علة النهي عن البيع قبل القبض </a:t>
            </a:r>
            <a:r>
              <a:rPr lang="ar-SA" sz="1600" dirty="0">
                <a:cs typeface="mohammad bold art 1" pitchFamily="2" charset="-78"/>
              </a:rPr>
              <a:t>عجز المشتري عن تسلمه ; لأن البائع قد يسلمه وقد لا يسلمه , </a:t>
            </a:r>
            <a:r>
              <a:rPr lang="ar-SA" sz="1600" b="1" dirty="0">
                <a:cs typeface="mohammad bold art 1" pitchFamily="2" charset="-78"/>
              </a:rPr>
              <a:t>لا سيما إذا رأى المشتري قد ربح , فإنه يسعى في رد البيع ; إما بجحد أو احتيال على الفسخ </a:t>
            </a:r>
            <a:r>
              <a:rPr lang="ar-SA" sz="1600" dirty="0">
                <a:cs typeface="mohammad bold art 1" pitchFamily="2" charset="-78"/>
              </a:rPr>
              <a:t>, وتأكد ذلك بالنهي عن ربح ما لم يضمن " انتهى . </a:t>
            </a:r>
            <a:endParaRPr lang="en-US" sz="1600" dirty="0">
              <a:cs typeface="mohammad bold art 1"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4</a:t>
            </a:fld>
            <a:endParaRPr lang="en-US" dirty="0"/>
          </a:p>
        </p:txBody>
      </p:sp>
      <p:sp>
        <p:nvSpPr>
          <p:cNvPr id="3" name="Title 1"/>
          <p:cNvSpPr>
            <a:spLocks noGrp="1"/>
          </p:cNvSpPr>
          <p:nvPr>
            <p:ph type="title"/>
          </p:nvPr>
        </p:nvSpPr>
        <p:spPr>
          <a:xfrm>
            <a:off x="1143000" y="76200"/>
            <a:ext cx="8229600" cy="1143000"/>
          </a:xfrm>
        </p:spPr>
        <p:txBody>
          <a:bodyPr/>
          <a:lstStyle/>
          <a:p>
            <a:r>
              <a:rPr lang="ar-EG" sz="3200" dirty="0" smtClean="0">
                <a:solidFill>
                  <a:schemeClr val="accent4">
                    <a:lumMod val="75000"/>
                  </a:schemeClr>
                </a:solidFill>
                <a:cs typeface="AdvertisingBold" pitchFamily="2" charset="-78"/>
              </a:rPr>
              <a:t>أحكام التصرف في الب</a:t>
            </a:r>
            <a:r>
              <a:rPr lang="ar-SA" sz="3200" dirty="0" smtClean="0">
                <a:solidFill>
                  <a:schemeClr val="accent4">
                    <a:lumMod val="75000"/>
                  </a:schemeClr>
                </a:solidFill>
                <a:cs typeface="AdvertisingBold" pitchFamily="2" charset="-78"/>
              </a:rPr>
              <a:t>ي</a:t>
            </a:r>
            <a:r>
              <a:rPr lang="ar-EG" sz="3200" dirty="0" smtClean="0">
                <a:solidFill>
                  <a:schemeClr val="accent4">
                    <a:lumMod val="75000"/>
                  </a:schemeClr>
                </a:solidFill>
                <a:cs typeface="AdvertisingBold" pitchFamily="2" charset="-78"/>
              </a:rPr>
              <a:t>ع قبل قبضه و الإقالة</a:t>
            </a:r>
            <a:endParaRPr lang="en-US" sz="3200" dirty="0">
              <a:solidFill>
                <a:schemeClr val="accent4">
                  <a:lumMod val="75000"/>
                </a:schemeClr>
              </a:solidFill>
              <a:cs typeface="AdvertisingBold" pitchFamily="2" charset="-78"/>
            </a:endParaRPr>
          </a:p>
        </p:txBody>
      </p:sp>
      <p:sp>
        <p:nvSpPr>
          <p:cNvPr id="5" name="TextBox 4"/>
          <p:cNvSpPr txBox="1"/>
          <p:nvPr/>
        </p:nvSpPr>
        <p:spPr>
          <a:xfrm>
            <a:off x="457200" y="1676400"/>
            <a:ext cx="8763000" cy="2135200"/>
          </a:xfrm>
          <a:prstGeom prst="rect">
            <a:avLst/>
          </a:prstGeom>
          <a:noFill/>
        </p:spPr>
        <p:txBody>
          <a:bodyPr wrap="square" rtlCol="0">
            <a:spAutoFit/>
          </a:bodyPr>
          <a:lstStyle/>
          <a:p>
            <a:pPr algn="r" rtl="1">
              <a:lnSpc>
                <a:spcPct val="150000"/>
              </a:lnSpc>
            </a:pPr>
            <a:r>
              <a:rPr lang="ar-SA" dirty="0" smtClean="0">
                <a:cs typeface="mohammad bold art 1" pitchFamily="2" charset="-78"/>
              </a:rPr>
              <a:t>فيجب </a:t>
            </a:r>
            <a:r>
              <a:rPr lang="ar-SA" dirty="0">
                <a:cs typeface="mohammad bold art 1" pitchFamily="2" charset="-78"/>
              </a:rPr>
              <a:t>على المسلمين أن يتقيدوا بذلك , فإذا اشترى المسلم سلعة , لم يقدم على التصرف فيها ببيع أو غيره حتى يقبضها قبضا تاما , وهذا مما يتساهل فيه كثير من الناس أو يتجاهلونه , فيشترون السلع ثم يبيعونها وهم لم يقبضوها من البائع أصلا أو قبضوها قبضا ناقصا لا يعد قبضا صحيحا , كأن يعد الأكياس أو الطرود أو الصناديق وهي في محل البائع , ثم يذهب ويبيعها على آخر , وهذا لا يعد قبضا صحيحا , يترتب علية جواز تصرف المشتري فيها . </a:t>
            </a:r>
            <a:endParaRPr lang="en-US" dirty="0">
              <a:cs typeface="mohammad bold art 1"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5</a:t>
            </a:fld>
            <a:endParaRPr lang="en-US" dirty="0"/>
          </a:p>
        </p:txBody>
      </p:sp>
      <p:sp>
        <p:nvSpPr>
          <p:cNvPr id="3" name="Title 1"/>
          <p:cNvSpPr>
            <a:spLocks noGrp="1"/>
          </p:cNvSpPr>
          <p:nvPr>
            <p:ph type="title"/>
          </p:nvPr>
        </p:nvSpPr>
        <p:spPr>
          <a:xfrm>
            <a:off x="1143000" y="76200"/>
            <a:ext cx="8229600" cy="1143000"/>
          </a:xfrm>
        </p:spPr>
        <p:txBody>
          <a:bodyPr/>
          <a:lstStyle/>
          <a:p>
            <a:r>
              <a:rPr lang="ar-EG" sz="3200" dirty="0" smtClean="0">
                <a:solidFill>
                  <a:schemeClr val="accent4">
                    <a:lumMod val="75000"/>
                  </a:schemeClr>
                </a:solidFill>
                <a:cs typeface="AdvertisingBold" pitchFamily="2" charset="-78"/>
              </a:rPr>
              <a:t>أحكام التصرف في الب</a:t>
            </a:r>
            <a:r>
              <a:rPr lang="ar-SA" sz="3200" dirty="0" smtClean="0">
                <a:solidFill>
                  <a:schemeClr val="accent4">
                    <a:lumMod val="75000"/>
                  </a:schemeClr>
                </a:solidFill>
                <a:cs typeface="AdvertisingBold" pitchFamily="2" charset="-78"/>
              </a:rPr>
              <a:t>ي</a:t>
            </a:r>
            <a:r>
              <a:rPr lang="ar-EG" sz="3200" dirty="0" smtClean="0">
                <a:solidFill>
                  <a:schemeClr val="accent4">
                    <a:lumMod val="75000"/>
                  </a:schemeClr>
                </a:solidFill>
                <a:cs typeface="AdvertisingBold" pitchFamily="2" charset="-78"/>
              </a:rPr>
              <a:t>ع قبل قبضه و الإقالة</a:t>
            </a:r>
            <a:endParaRPr lang="en-US" sz="3200" dirty="0">
              <a:solidFill>
                <a:schemeClr val="accent4">
                  <a:lumMod val="75000"/>
                </a:schemeClr>
              </a:solidFill>
              <a:cs typeface="AdvertisingBold" pitchFamily="2" charset="-78"/>
            </a:endParaRPr>
          </a:p>
        </p:txBody>
      </p:sp>
      <p:sp>
        <p:nvSpPr>
          <p:cNvPr id="5" name="TextBox 4"/>
          <p:cNvSpPr txBox="1"/>
          <p:nvPr/>
        </p:nvSpPr>
        <p:spPr>
          <a:xfrm>
            <a:off x="304800" y="1447800"/>
            <a:ext cx="8763000" cy="3877985"/>
          </a:xfrm>
          <a:prstGeom prst="rect">
            <a:avLst/>
          </a:prstGeom>
          <a:noFill/>
        </p:spPr>
        <p:txBody>
          <a:bodyPr wrap="square" rtlCol="0">
            <a:spAutoFit/>
          </a:bodyPr>
          <a:lstStyle/>
          <a:p>
            <a:pPr algn="ctr" rtl="1">
              <a:lnSpc>
                <a:spcPct val="150000"/>
              </a:lnSpc>
            </a:pPr>
            <a:r>
              <a:rPr lang="ar-SA" sz="2000" b="1" dirty="0" smtClean="0">
                <a:cs typeface="mohammad bold art 1" pitchFamily="2" charset="-78"/>
              </a:rPr>
              <a:t>القبض </a:t>
            </a:r>
            <a:r>
              <a:rPr lang="ar-SA" sz="2000" b="1" dirty="0">
                <a:cs typeface="mohammad bold art 1" pitchFamily="2" charset="-78"/>
              </a:rPr>
              <a:t>الصحيح الذي يسوغ للمشتري التصرف في </a:t>
            </a:r>
            <a:r>
              <a:rPr lang="ar-SA" sz="2000" b="1" dirty="0" smtClean="0">
                <a:cs typeface="mohammad bold art 1" pitchFamily="2" charset="-78"/>
              </a:rPr>
              <a:t>السلعة</a:t>
            </a:r>
          </a:p>
          <a:p>
            <a:pPr algn="r" rtl="1">
              <a:lnSpc>
                <a:spcPct val="150000"/>
              </a:lnSpc>
            </a:pPr>
            <a:r>
              <a:rPr lang="ar-SA" dirty="0" smtClean="0">
                <a:cs typeface="mohammad bold art 1" pitchFamily="2" charset="-78"/>
              </a:rPr>
              <a:t>قبض </a:t>
            </a:r>
            <a:r>
              <a:rPr lang="ar-SA" dirty="0">
                <a:cs typeface="mohammad bold art 1" pitchFamily="2" charset="-78"/>
              </a:rPr>
              <a:t>السلع يختلف باختلاف نوعيتها , وكل نوع له قبض يناسبه , فإذا كان </a:t>
            </a:r>
            <a:r>
              <a:rPr lang="ar-SA" b="1" dirty="0">
                <a:cs typeface="mohammad bold art 1" pitchFamily="2" charset="-78"/>
              </a:rPr>
              <a:t>المبيع مكيلا </a:t>
            </a:r>
            <a:r>
              <a:rPr lang="ar-SA" dirty="0">
                <a:cs typeface="mohammad bold art 1" pitchFamily="2" charset="-78"/>
              </a:rPr>
              <a:t>فقبضه بالكيل , وإن كان </a:t>
            </a:r>
            <a:r>
              <a:rPr lang="ar-SA" b="1" dirty="0">
                <a:cs typeface="mohammad bold art 1" pitchFamily="2" charset="-78"/>
              </a:rPr>
              <a:t>موزونا </a:t>
            </a:r>
            <a:r>
              <a:rPr lang="ar-SA" dirty="0">
                <a:cs typeface="mohammad bold art 1" pitchFamily="2" charset="-78"/>
              </a:rPr>
              <a:t>فقبضه بالوزن , وإن كان </a:t>
            </a:r>
            <a:r>
              <a:rPr lang="ar-SA" b="1" dirty="0">
                <a:cs typeface="mohammad bold art 1" pitchFamily="2" charset="-78"/>
              </a:rPr>
              <a:t>معدودا </a:t>
            </a:r>
            <a:r>
              <a:rPr lang="ar-SA" dirty="0">
                <a:cs typeface="mohammad bold art 1" pitchFamily="2" charset="-78"/>
              </a:rPr>
              <a:t>فقبضه بالعد , وإن كان </a:t>
            </a:r>
            <a:r>
              <a:rPr lang="ar-SA" b="1" dirty="0">
                <a:cs typeface="mohammad bold art 1" pitchFamily="2" charset="-78"/>
              </a:rPr>
              <a:t>مذروعا </a:t>
            </a:r>
            <a:r>
              <a:rPr lang="ar-SA" dirty="0">
                <a:cs typeface="mohammad bold art 1" pitchFamily="2" charset="-78"/>
              </a:rPr>
              <a:t>فقبضه بالذرع , </a:t>
            </a:r>
            <a:r>
              <a:rPr lang="ar-SA" b="1" dirty="0">
                <a:cs typeface="mohammad bold art 1" pitchFamily="2" charset="-78"/>
              </a:rPr>
              <a:t>مع حيازة هذه الأشياء إلى مكان المشتري </a:t>
            </a:r>
            <a:r>
              <a:rPr lang="ar-SA" dirty="0">
                <a:cs typeface="mohammad bold art 1" pitchFamily="2" charset="-78"/>
              </a:rPr>
              <a:t>, وما كان كالثياب والحيوانات والسيارات </a:t>
            </a:r>
            <a:r>
              <a:rPr lang="ar-SA" b="1" dirty="0">
                <a:cs typeface="mohammad bold art 1" pitchFamily="2" charset="-78"/>
              </a:rPr>
              <a:t>فقبضه بنقله إلى مكان المشتري </a:t>
            </a:r>
            <a:r>
              <a:rPr lang="ar-SA" dirty="0">
                <a:cs typeface="mohammad bold art 1" pitchFamily="2" charset="-78"/>
              </a:rPr>
              <a:t>, وإن كان المبيع مما </a:t>
            </a:r>
            <a:r>
              <a:rPr lang="ar-SA" b="1" dirty="0">
                <a:cs typeface="mohammad bold art 1" pitchFamily="2" charset="-78"/>
              </a:rPr>
              <a:t>يتناول باليد </a:t>
            </a:r>
            <a:r>
              <a:rPr lang="ar-SA" dirty="0">
                <a:cs typeface="mohammad bold art 1" pitchFamily="2" charset="-78"/>
              </a:rPr>
              <a:t>كالجواهر والكتب ونحوها </a:t>
            </a:r>
            <a:r>
              <a:rPr lang="ar-SA" b="1" dirty="0">
                <a:cs typeface="mohammad bold art 1" pitchFamily="2" charset="-78"/>
              </a:rPr>
              <a:t>فقبضه يحصل بتناول المشتري له بيده وحيازته </a:t>
            </a:r>
            <a:r>
              <a:rPr lang="ar-SA" dirty="0">
                <a:cs typeface="mohammad bold art 1" pitchFamily="2" charset="-78"/>
              </a:rPr>
              <a:t>, وإن كان المبيع مما لا يمكن نقله من مكانه ; كالبيوت والأراضي والثمر على رءوس الشجر , فقبضه يحصل بالتخلية , بأن يمكن منه المشتري , ويخلى بينه وبينه ليتصرف فيه تصرف المالك , وتسليم الدار ونحوها بأن يفتح له بابها أو يسلمه مفتاحها . </a:t>
            </a:r>
            <a:endParaRPr lang="en-US" dirty="0">
              <a:cs typeface="mohammad bold art 1" pitchFamily="2" charset="-78"/>
            </a:endParaRPr>
          </a:p>
          <a:p>
            <a:pPr algn="r" rtl="1">
              <a:lnSpc>
                <a:spcPct val="150000"/>
              </a:lnSpc>
            </a:pPr>
            <a:endParaRPr lang="en-US" dirty="0">
              <a:cs typeface="mohammad bold art 1"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6</a:t>
            </a:fld>
            <a:endParaRPr lang="en-US" dirty="0"/>
          </a:p>
        </p:txBody>
      </p:sp>
      <p:sp>
        <p:nvSpPr>
          <p:cNvPr id="3" name="Title 1"/>
          <p:cNvSpPr>
            <a:spLocks noGrp="1"/>
          </p:cNvSpPr>
          <p:nvPr>
            <p:ph type="title"/>
          </p:nvPr>
        </p:nvSpPr>
        <p:spPr>
          <a:xfrm>
            <a:off x="1143000" y="76200"/>
            <a:ext cx="8229600" cy="1143000"/>
          </a:xfrm>
        </p:spPr>
        <p:txBody>
          <a:bodyPr/>
          <a:lstStyle/>
          <a:p>
            <a:r>
              <a:rPr lang="ar-EG" sz="3200" dirty="0" smtClean="0">
                <a:solidFill>
                  <a:schemeClr val="accent4">
                    <a:lumMod val="75000"/>
                  </a:schemeClr>
                </a:solidFill>
                <a:cs typeface="AdvertisingBold" pitchFamily="2" charset="-78"/>
              </a:rPr>
              <a:t>أحكام التصرف في الب</a:t>
            </a:r>
            <a:r>
              <a:rPr lang="ar-SA" sz="3200" dirty="0" smtClean="0">
                <a:solidFill>
                  <a:schemeClr val="accent4">
                    <a:lumMod val="75000"/>
                  </a:schemeClr>
                </a:solidFill>
                <a:cs typeface="AdvertisingBold" pitchFamily="2" charset="-78"/>
              </a:rPr>
              <a:t>ي</a:t>
            </a:r>
            <a:r>
              <a:rPr lang="ar-EG" sz="3200" dirty="0" smtClean="0">
                <a:solidFill>
                  <a:schemeClr val="accent4">
                    <a:lumMod val="75000"/>
                  </a:schemeClr>
                </a:solidFill>
                <a:cs typeface="AdvertisingBold" pitchFamily="2" charset="-78"/>
              </a:rPr>
              <a:t>ع قبل قبضه و الإقالة</a:t>
            </a:r>
            <a:endParaRPr lang="en-US" sz="3200" dirty="0">
              <a:solidFill>
                <a:schemeClr val="accent4">
                  <a:lumMod val="75000"/>
                </a:schemeClr>
              </a:solidFill>
              <a:cs typeface="AdvertisingBold" pitchFamily="2" charset="-78"/>
            </a:endParaRPr>
          </a:p>
        </p:txBody>
      </p:sp>
      <p:sp>
        <p:nvSpPr>
          <p:cNvPr id="5" name="TextBox 4"/>
          <p:cNvSpPr txBox="1"/>
          <p:nvPr/>
        </p:nvSpPr>
        <p:spPr>
          <a:xfrm>
            <a:off x="228600" y="1600200"/>
            <a:ext cx="8763000" cy="2135200"/>
          </a:xfrm>
          <a:prstGeom prst="rect">
            <a:avLst/>
          </a:prstGeom>
          <a:noFill/>
        </p:spPr>
        <p:txBody>
          <a:bodyPr wrap="square" rtlCol="0">
            <a:spAutoFit/>
          </a:bodyPr>
          <a:lstStyle/>
          <a:p>
            <a:pPr algn="r" rtl="1">
              <a:lnSpc>
                <a:spcPct val="150000"/>
              </a:lnSpc>
            </a:pPr>
            <a:r>
              <a:rPr lang="ar-SA" dirty="0" smtClean="0">
                <a:cs typeface="mohammad bold art 1" pitchFamily="2" charset="-78"/>
              </a:rPr>
              <a:t>* </a:t>
            </a:r>
            <a:r>
              <a:rPr lang="ar-SA" dirty="0">
                <a:cs typeface="mohammad bold art 1" pitchFamily="2" charset="-78"/>
              </a:rPr>
              <a:t>ومما حث عليه الرسول صلى الله عليه وسلم ورغب فيه : إقالة أحد المتعاقدين للآخر بفسخ البيع عندما يندم على العقد أو تزول حاجته بالسلعة أو يعسر بالثمن , قال النبي صلى الله عليه وسلم : من أقال مسلما أقال الله عثرته يوم القيامة والإقالة معناها : رفع العقد , ورجوع كل من المتعاقدين بما كان له من غير زيادة ولا نقص , وهي من حق المسلم على أخيه المسلم عندما يحتاج إليها , وهي من حسن المعاملة , ومن مقتضى الأخوة الإيمانية . </a:t>
            </a:r>
            <a:endParaRPr lang="en-US" dirty="0">
              <a:cs typeface="mohammad bold art 1"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7</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457200" y="1524000"/>
            <a:ext cx="8763000" cy="3797193"/>
          </a:xfrm>
          <a:prstGeom prst="rect">
            <a:avLst/>
          </a:prstGeom>
          <a:noFill/>
        </p:spPr>
        <p:txBody>
          <a:bodyPr wrap="square" rtlCol="0">
            <a:spAutoFit/>
          </a:bodyPr>
          <a:lstStyle/>
          <a:p>
            <a:pPr algn="r" rtl="1">
              <a:lnSpc>
                <a:spcPct val="150000"/>
              </a:lnSpc>
            </a:pPr>
            <a:r>
              <a:rPr lang="ar-SA" dirty="0" smtClean="0">
                <a:cs typeface="mohammad bold art 1" pitchFamily="2" charset="-78"/>
              </a:rPr>
              <a:t>* </a:t>
            </a:r>
            <a:r>
              <a:rPr lang="ar-SA" dirty="0" smtClean="0">
                <a:solidFill>
                  <a:srgbClr val="FF0000"/>
                </a:solidFill>
                <a:cs typeface="mohammad bold art 1" pitchFamily="2" charset="-78"/>
              </a:rPr>
              <a:t>والربا في اللغة </a:t>
            </a:r>
            <a:r>
              <a:rPr lang="ar-SA" dirty="0" smtClean="0">
                <a:cs typeface="mohammad bold art 1" pitchFamily="2" charset="-78"/>
              </a:rPr>
              <a:t>معناه الزيادة , وهو في الشرع زيادة في أشياء مخصوصة ,</a:t>
            </a:r>
            <a:endParaRPr lang="ar-SA" b="1" u="sng" dirty="0" smtClean="0">
              <a:cs typeface="mohammad bold art 1" pitchFamily="2" charset="-78"/>
            </a:endParaRPr>
          </a:p>
          <a:p>
            <a:pPr algn="r" rtl="1">
              <a:lnSpc>
                <a:spcPct val="150000"/>
              </a:lnSpc>
            </a:pPr>
            <a:r>
              <a:rPr lang="ar-SA" b="1" u="sng" dirty="0" smtClean="0">
                <a:cs typeface="mohammad bold art 1" pitchFamily="2" charset="-78"/>
              </a:rPr>
              <a:t>أدلة تحريم الربا:</a:t>
            </a:r>
          </a:p>
          <a:p>
            <a:pPr algn="r" rtl="1">
              <a:lnSpc>
                <a:spcPct val="150000"/>
              </a:lnSpc>
            </a:pPr>
            <a:r>
              <a:rPr lang="ar-EG" dirty="0" smtClean="0">
                <a:cs typeface="mohammad bold art 1" pitchFamily="2" charset="-78"/>
              </a:rPr>
              <a:t>الربا </a:t>
            </a:r>
            <a:r>
              <a:rPr lang="ar-SA" dirty="0" smtClean="0">
                <a:cs typeface="mohammad bold art 1" pitchFamily="2" charset="-78"/>
              </a:rPr>
              <a:t>من أخطر المواضيع , وهو موضوع الربا الذي أجمعت الشرائع على تحريمه وتوعد الله المتعامل به بأشد الوعيد : قال تعالى : </a:t>
            </a:r>
            <a:r>
              <a:rPr lang="en-US" b="1" dirty="0" smtClean="0">
                <a:cs typeface="mohammad bold art 1" pitchFamily="2" charset="-78"/>
              </a:rPr>
              <a:t>)</a:t>
            </a:r>
            <a:r>
              <a:rPr lang="ar-SA" b="1" dirty="0" smtClean="0">
                <a:cs typeface="mohammad bold art 1" pitchFamily="2" charset="-78"/>
              </a:rPr>
              <a:t>الَّذِينَ يَأْكُلُونَ الرِّبَا لَا يَقُومُونَ إِلَّا كَمَا يَقُومُ الَّذِي يَتَخَبَّطُهُ الشَّيْطَانُ مِنَ الْمَسِّ</a:t>
            </a:r>
            <a:r>
              <a:rPr lang="en-US" dirty="0" smtClean="0">
                <a:cs typeface="mohammad bold art 1" pitchFamily="2" charset="-78"/>
              </a:rPr>
              <a:t>(</a:t>
            </a:r>
            <a:r>
              <a:rPr lang="ar-SA" dirty="0" smtClean="0">
                <a:cs typeface="mohammad bold art 1" pitchFamily="2" charset="-78"/>
              </a:rPr>
              <a:t> فأخبر سبحانه أن الذين يتعاملون بالربا ( لا يقومون ) أي من قبورهم عند البعث ( إلا كما يقوم الذي يتخبطه الشيطان من المس ) أي إلا كما يقوم المصروع حال صرعه , وذلك لتضخم بطونهم بسبب أكلهم الربا في الدنيا . </a:t>
            </a:r>
            <a:endParaRPr lang="en-US" dirty="0" smtClean="0">
              <a:cs typeface="mohammad bold art 1" pitchFamily="2" charset="-78"/>
            </a:endParaRPr>
          </a:p>
          <a:p>
            <a:pPr algn="r" rtl="1">
              <a:lnSpc>
                <a:spcPct val="150000"/>
              </a:lnSpc>
            </a:pPr>
            <a:r>
              <a:rPr lang="ar-SA" dirty="0" smtClean="0">
                <a:cs typeface="mohammad bold art 1" pitchFamily="2" charset="-78"/>
              </a:rPr>
              <a:t>كما </a:t>
            </a:r>
            <a:r>
              <a:rPr lang="ar-SA" b="1" dirty="0" smtClean="0">
                <a:cs typeface="mohammad bold art 1" pitchFamily="2" charset="-78"/>
              </a:rPr>
              <a:t>توعد الله </a:t>
            </a:r>
            <a:r>
              <a:rPr lang="ar-SA" dirty="0" smtClean="0">
                <a:cs typeface="mohammad bold art 1" pitchFamily="2" charset="-78"/>
              </a:rPr>
              <a:t>سبحانه الذي يعود إلى أكل الربا بعد معرفة تحريمه بأنه من أصحاب النار الخالدين فيها , قال تعالى : </a:t>
            </a:r>
            <a:r>
              <a:rPr lang="en-US" dirty="0" smtClean="0">
                <a:cs typeface="mohammad bold art 1" pitchFamily="2" charset="-78"/>
              </a:rPr>
              <a:t>)</a:t>
            </a:r>
            <a:r>
              <a:rPr lang="ar-SA" b="1" dirty="0" smtClean="0">
                <a:cs typeface="mohammad bold art 1" pitchFamily="2" charset="-78"/>
              </a:rPr>
              <a:t>وَمَنْ عَادَ فَأُولَئِكَ أَصْحَابُ النَّارِ هُمْ فِيهَا خَالِدُونَ </a:t>
            </a:r>
            <a:r>
              <a:rPr lang="en-US" b="1" dirty="0" smtClean="0">
                <a:cs typeface="mohammad bold art 1" pitchFamily="2" charset="-78"/>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8</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381000" y="1371600"/>
            <a:ext cx="8763000" cy="4196020"/>
          </a:xfrm>
          <a:prstGeom prst="rect">
            <a:avLst/>
          </a:prstGeom>
          <a:noFill/>
        </p:spPr>
        <p:txBody>
          <a:bodyPr wrap="square" rtlCol="0">
            <a:spAutoFit/>
          </a:bodyPr>
          <a:lstStyle/>
          <a:p>
            <a:pPr algn="r" rtl="1">
              <a:lnSpc>
                <a:spcPct val="150000"/>
              </a:lnSpc>
            </a:pPr>
            <a:r>
              <a:rPr lang="ar-SA" dirty="0" smtClean="0">
                <a:cs typeface="mohammad bold art 1" pitchFamily="2" charset="-78"/>
              </a:rPr>
              <a:t>كما أخبر الله سبحانه أنه </a:t>
            </a:r>
            <a:r>
              <a:rPr lang="ar-SA" b="1" dirty="0" smtClean="0">
                <a:cs typeface="mohammad bold art 1" pitchFamily="2" charset="-78"/>
              </a:rPr>
              <a:t>يمحق بركة الربا </a:t>
            </a:r>
            <a:r>
              <a:rPr lang="ar-SA" dirty="0" smtClean="0">
                <a:cs typeface="mohammad bold art 1" pitchFamily="2" charset="-78"/>
              </a:rPr>
              <a:t>, قال تعالى </a:t>
            </a:r>
            <a:r>
              <a:rPr lang="ar-SA" b="1" dirty="0" smtClean="0">
                <a:cs typeface="mohammad bold art 1" pitchFamily="2" charset="-78"/>
              </a:rPr>
              <a:t>: يَمْحَقُ اللَّهُ الرِّبَا </a:t>
            </a:r>
            <a:r>
              <a:rPr lang="ar-SA" dirty="0" smtClean="0">
                <a:cs typeface="mohammad bold art 1" pitchFamily="2" charset="-78"/>
              </a:rPr>
              <a:t>أي يمحق بركة المال الذي خالطه الربا فمهما كثرت أموال المرابي وتضخمت فهي ممحوقة البركة لا خير فيها , وإنما هي وبال على صاحبها , تعب في الدنيا وعذاب في الآخرة , ولا يستفيد منها . وقد وصف الله المرابي بأنه كفار أثيم , قال تعالى : يَمْحَقُ اللَّهُ الرِّبَا وَيُرْبِي الصَّدَقَاتِ وَاللَّهُ لَا يُحِبُّ كُلَّ كَفَّارٍ أَثِيمٍ فأخبر الله سبحانه أنه لا يحب المرابي , وحرمانه من محبة الله يستلزم أن الله يبغضه ويمقته , وتسميته كَفّارا , أي : مبالغا في كفر النعمة , وهو الكفر الذي لا يخرج من الملة ; فهو كفار لنعمة الله ; لأنه لا يرحم العاجز , ولا يساعد الفقير , ولا ينظر المعسر , أو المراد أنه كَفّار الكفرَ المخرج من الملة إذا كان يستحل الربا , وقد وصفه الله في هذه الآية بأنه أثيم ; أي : مبالغ في الإثم , منغمس في الأضرار المادية والخلقية . </a:t>
            </a:r>
            <a:endParaRPr lang="en-US" dirty="0" smtClean="0">
              <a:cs typeface="mohammad bold art 1" pitchFamily="2" charset="-78"/>
            </a:endParaRPr>
          </a:p>
          <a:p>
            <a:pPr algn="r" rtl="1">
              <a:lnSpc>
                <a:spcPct val="150000"/>
              </a:lnSpc>
            </a:pPr>
            <a:endParaRPr lang="en-US" dirty="0">
              <a:cs typeface="mohammad bold art 1"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9</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457200" y="1447800"/>
            <a:ext cx="8763000" cy="2677656"/>
          </a:xfrm>
          <a:prstGeom prst="rect">
            <a:avLst/>
          </a:prstGeom>
          <a:noFill/>
        </p:spPr>
        <p:txBody>
          <a:bodyPr wrap="square" rtlCol="0">
            <a:spAutoFit/>
          </a:bodyPr>
          <a:lstStyle/>
          <a:p>
            <a:pPr algn="r" rtl="1">
              <a:lnSpc>
                <a:spcPct val="150000"/>
              </a:lnSpc>
            </a:pPr>
            <a:r>
              <a:rPr lang="ar-SA" sz="1600" b="1" dirty="0" smtClean="0">
                <a:cs typeface="mohammad bold art 1" pitchFamily="2" charset="-78"/>
              </a:rPr>
              <a:t>وقد أعلن الله الحرب </a:t>
            </a:r>
            <a:r>
              <a:rPr lang="ar-SA" sz="1600" dirty="0" smtClean="0">
                <a:cs typeface="mohammad bold art 1" pitchFamily="2" charset="-78"/>
              </a:rPr>
              <a:t>منه ومن رسوله على المرابي لأنه عدو لهما إن لم يترك الربا , ووصفه بأنه ظالم , قال تعالى : </a:t>
            </a:r>
            <a:r>
              <a:rPr lang="ar-EG" sz="1600" b="1" dirty="0" smtClean="0">
                <a:cs typeface="mohammad bold art 1" pitchFamily="2" charset="-78"/>
              </a:rPr>
              <a:t>(</a:t>
            </a:r>
            <a:r>
              <a:rPr lang="ar-SA" sz="1600" b="1" dirty="0" smtClean="0">
                <a:cs typeface="mohammad bold art 1" pitchFamily="2" charset="-78"/>
              </a:rPr>
              <a:t>يَا أَيُّهَا الَّذِينَ آمَنُوا اتَّقُوا اللَّهَ وَذَرُوا مَا بَقِيَ مِنَ الرِّبَا إِنْ كُنْتُمْ مُؤْمِنِينَ فَإِنْ لَمْ تَفْعَلُوا فَأْذَنُوا بِحَرْبٍ مِنَ اللَّهِ وَرَسُولِهِ وَإِنْ تُبْتُمْ فَلَكُمْ رُءُوسُ أَمْوَالِكُمْ لَا تَظْلِمُونَ وَلَا تُظْلَمُونَ</a:t>
            </a:r>
            <a:r>
              <a:rPr lang="ar-EG" sz="1600" b="1" dirty="0" smtClean="0">
                <a:cs typeface="mohammad bold art 1" pitchFamily="2" charset="-78"/>
              </a:rPr>
              <a:t>)</a:t>
            </a:r>
            <a:r>
              <a:rPr lang="ar-SA" sz="1600" b="1" dirty="0" smtClean="0">
                <a:cs typeface="mohammad bold art 1" pitchFamily="2" charset="-78"/>
              </a:rPr>
              <a:t> </a:t>
            </a:r>
            <a:r>
              <a:rPr lang="ar-SA" sz="1600" dirty="0" smtClean="0">
                <a:cs typeface="mohammad bold art 1" pitchFamily="2" charset="-78"/>
              </a:rPr>
              <a:t>وإلى جانب هذه الزواجر القرآنية عن التعامل بالربا جاءت زواجر في سنة الرسول صلى الله عليه وسلم ; </a:t>
            </a:r>
            <a:r>
              <a:rPr lang="ar-SA" sz="1600" b="1" dirty="0" smtClean="0">
                <a:cs typeface="mohammad bold art 1" pitchFamily="2" charset="-78"/>
              </a:rPr>
              <a:t>فقد عده النبي صلى الله عليه وسلم من الكبائر الموبقة </a:t>
            </a:r>
            <a:r>
              <a:rPr lang="ar-SA" sz="1600" dirty="0" smtClean="0">
                <a:cs typeface="mohammad bold art 1" pitchFamily="2" charset="-78"/>
              </a:rPr>
              <a:t>; أي المهلكة , </a:t>
            </a:r>
            <a:r>
              <a:rPr lang="ar-SA" sz="1600" b="1" dirty="0" smtClean="0">
                <a:cs typeface="mohammad bold art 1" pitchFamily="2" charset="-78"/>
              </a:rPr>
              <a:t>ولعن صلى الله عليه وسلم آكل الربا وموكله وشاهديه وكاتبه ,</a:t>
            </a:r>
            <a:r>
              <a:rPr lang="ar-SA" sz="1600" dirty="0" smtClean="0">
                <a:cs typeface="mohammad bold art 1" pitchFamily="2" charset="-78"/>
              </a:rPr>
              <a:t> كما أخبر صلى الله عليه وسلم أن درهما واحدا من الربا أشد من ثلاث وثلاثين زنية في الإسلام , أو ست وثلاثين زنية وأخبر أن الربا اثنان وسبعون بابا , أدناها مثل إتيان الرجل أمه </a:t>
            </a:r>
            <a:endParaRPr lang="en-US" sz="1600" dirty="0" smtClean="0">
              <a:cs typeface="mohammad bold art 1" pitchFamily="2" charset="-78"/>
            </a:endParaRPr>
          </a:p>
          <a:p>
            <a:pPr algn="r">
              <a:lnSpc>
                <a:spcPct val="150000"/>
              </a:lnSpc>
            </a:pPr>
            <a:r>
              <a:rPr lang="ar-SA" sz="1600" dirty="0" smtClean="0">
                <a:cs typeface="mohammad bold art 1" pitchFamily="2" charset="-78"/>
              </a:rPr>
              <a:t>قال شيخ الإسلام ابن تيمية رحمه الله : </a:t>
            </a:r>
            <a:r>
              <a:rPr lang="ar-SA" sz="1600" b="1" dirty="0" smtClean="0">
                <a:cs typeface="mohammad bold art 1" pitchFamily="2" charset="-78"/>
              </a:rPr>
              <a:t>" وتحريم الربا أشد من تحريم الميسر , وهو القمار </a:t>
            </a:r>
            <a:r>
              <a:rPr lang="ar-SA" sz="1600" dirty="0" smtClean="0">
                <a:cs typeface="mohammad bold art 1" pitchFamily="2" charset="-78"/>
              </a:rPr>
              <a:t>, لأن المرابي قد أخذ فضلا محققا من محتاج , والمقامر قد يحصل له فضل وقد لا يحصل له فضل ; فالربا ظلم محقق , لأن فيه تسليط الغني على الفقير ; بخلاف القمار فإنه قد يأخذ فيه الفقير من الغني , وقد يكون المتقامران متساويين في الغنى والفقر ; فهو وإن كان أكلا للمال بالباطل , وهو محرم ; فليس فيه من ظلم المحتاج وضرره ما في الربا , ومعلوم أن ظلم المحتاج أعظم من ظلم غير المحتاج "</a:t>
            </a:r>
            <a:endParaRPr lang="en-US" sz="1600" dirty="0">
              <a:cs typeface="mohammad bold art 1"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10</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304800" y="1447800"/>
            <a:ext cx="8763000" cy="3046988"/>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وأكل الربا من صفات اليهود التي استحقوا عليها اللعنة الخالدة والمتواصلة , قال الله تعالى : </a:t>
            </a:r>
            <a:r>
              <a:rPr lang="ar-EG" sz="1600" b="1" dirty="0" smtClean="0">
                <a:cs typeface="mohammad bold art 1" pitchFamily="2" charset="-78"/>
              </a:rPr>
              <a:t>(</a:t>
            </a:r>
            <a:r>
              <a:rPr lang="ar-SA" sz="1600" b="1" dirty="0" smtClean="0">
                <a:cs typeface="mohammad bold art 1" pitchFamily="2" charset="-78"/>
              </a:rPr>
              <a:t>فَبِظُلْمٍ مِنَ الَّذِينَ هَادُوا حَرَّمْنَا عَلَيْهِمْ طَيِّبَاتٍ أُحِلَّتْ لَهُمْ وَبِصَدِّهِمْ عَنْ سَبِيلِ اللَّهِ كَثِيرًا وَأَخْذِهِمُ الرِّبَا وَقَدْ نُهُوا عَنْهُ وَأَكْلِهِمْ أَمْوَالَ النَّاسِ بِالْبَاطِلِ وَأَعْتَدْنَا لِلْكَافِرِينَ مِنْهُمْ عَذَابًا أَلِيمًا </a:t>
            </a:r>
            <a:r>
              <a:rPr lang="ar-EG" sz="1600" b="1" dirty="0" smtClean="0">
                <a:cs typeface="mohammad bold art 1" pitchFamily="2" charset="-78"/>
              </a:rPr>
              <a:t>)</a:t>
            </a:r>
          </a:p>
          <a:p>
            <a:pPr algn="r" rtl="1">
              <a:lnSpc>
                <a:spcPct val="150000"/>
              </a:lnSpc>
            </a:pPr>
            <a:endParaRPr lang="en-US" sz="1600" dirty="0" smtClean="0">
              <a:cs typeface="mohammad bold art 1" pitchFamily="2" charset="-78"/>
            </a:endParaRPr>
          </a:p>
          <a:p>
            <a:pPr algn="r" rtl="1">
              <a:lnSpc>
                <a:spcPct val="150000"/>
              </a:lnSpc>
            </a:pPr>
            <a:r>
              <a:rPr lang="ar-SA" sz="1600" dirty="0" smtClean="0">
                <a:cs typeface="mohammad bold art 1" pitchFamily="2" charset="-78"/>
              </a:rPr>
              <a:t>* </a:t>
            </a:r>
            <a:r>
              <a:rPr lang="ar-SA" sz="1600" b="1" dirty="0" smtClean="0">
                <a:cs typeface="mohammad bold art 1" pitchFamily="2" charset="-78"/>
              </a:rPr>
              <a:t>والحكمة في تحريم الربا </a:t>
            </a:r>
            <a:r>
              <a:rPr lang="ar-SA" sz="1600" dirty="0" smtClean="0">
                <a:cs typeface="mohammad bold art 1" pitchFamily="2" charset="-78"/>
              </a:rPr>
              <a:t>: أن فيه أكلا لأموال الناس بغير حق , لأن المرابي يأخذ منهم الربا من غير أن يستفيدوا شيئا في مقابله , وأن فيه إضرارا  بالفقراء والمحتاجين بمضاعفة الديون عليهم عند عجزهم عن تسديدها , وأن فيه قطعا للمعروف بين الناس , وسدا لباب القرض الحسن , وفتحا لباب القرض بالفائدة التي تثقل كاهل الفقير , وفيه تعطيل للمكاسب والتجارات والحرف والصناعات التي لا تنتظم مصالح العالم إلا بها , لأن المرابي إذا تحصل على زيادة ماله بواسطة الربا بدون تعب ; فلن يلتمس طرقا أخرى للكسب الشاق , والله تعالى جعل طريق تعامل الناس في معايشهم قائما على أن تكون استفادة كل واحد من الآخر في مقابل عمل يقوم به نحوه أو عين يدفعها إليه , والربا خال عن ذلك ; لأنه عبارة عن إعطاء المال مضاعفا من طرف لآخر بدون مقابلة من عين ولا عمل . </a:t>
            </a:r>
            <a:endParaRPr lang="en-US" sz="1600" dirty="0">
              <a:cs typeface="mohammad bold art 1"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11</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457200" y="1447800"/>
            <a:ext cx="8763000" cy="3046988"/>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
            </a:r>
            <a:br>
              <a:rPr lang="ar-SA" sz="1600" dirty="0" smtClean="0">
                <a:cs typeface="mohammad bold art 1" pitchFamily="2" charset="-78"/>
              </a:rPr>
            </a:br>
            <a:r>
              <a:rPr lang="ar-SA" sz="1600" dirty="0" smtClean="0">
                <a:cs typeface="mohammad bold art 1" pitchFamily="2" charset="-78"/>
              </a:rPr>
              <a:t>وينقسم إلى نوعين : </a:t>
            </a:r>
            <a:r>
              <a:rPr lang="ar-SA" sz="1600" u="sng" dirty="0" smtClean="0">
                <a:solidFill>
                  <a:srgbClr val="FF0000"/>
                </a:solidFill>
                <a:cs typeface="mohammad bold art 1" pitchFamily="2" charset="-78"/>
              </a:rPr>
              <a:t>ربا النسيئة </a:t>
            </a:r>
            <a:r>
              <a:rPr lang="ar-SA" sz="1600" dirty="0" smtClean="0">
                <a:solidFill>
                  <a:srgbClr val="FF0000"/>
                </a:solidFill>
                <a:cs typeface="mohammad bold art 1" pitchFamily="2" charset="-78"/>
              </a:rPr>
              <a:t>, </a:t>
            </a:r>
            <a:r>
              <a:rPr lang="ar-SA" sz="1600" u="sng" dirty="0" smtClean="0">
                <a:solidFill>
                  <a:srgbClr val="FF0000"/>
                </a:solidFill>
                <a:cs typeface="mohammad bold art 1" pitchFamily="2" charset="-78"/>
              </a:rPr>
              <a:t>وربا الفضل </a:t>
            </a:r>
            <a:r>
              <a:rPr lang="ar-SA" sz="1600" dirty="0" smtClean="0">
                <a:cs typeface="mohammad bold art 1" pitchFamily="2" charset="-78"/>
              </a:rPr>
              <a:t>.</a:t>
            </a:r>
          </a:p>
          <a:p>
            <a:pPr algn="r" rtl="1">
              <a:lnSpc>
                <a:spcPct val="150000"/>
              </a:lnSpc>
            </a:pPr>
            <a:r>
              <a:rPr lang="ar-SA" sz="1600" dirty="0" smtClean="0">
                <a:cs typeface="mohammad bold art 1" pitchFamily="2" charset="-78"/>
              </a:rPr>
              <a:t>أولاً : بيان ربا النسيئة:</a:t>
            </a:r>
            <a:endParaRPr lang="en-US" sz="1600" dirty="0" smtClean="0">
              <a:cs typeface="mohammad bold art 1" pitchFamily="2" charset="-78"/>
            </a:endParaRPr>
          </a:p>
          <a:p>
            <a:pPr algn="r" rtl="1">
              <a:lnSpc>
                <a:spcPct val="150000"/>
              </a:lnSpc>
            </a:pPr>
            <a:r>
              <a:rPr lang="ar-SA" sz="1600" dirty="0" smtClean="0">
                <a:cs typeface="mohammad bold art 1" pitchFamily="2" charset="-78"/>
              </a:rPr>
              <a:t>* مأخوذ من النسء , وهو التأخير , </a:t>
            </a:r>
            <a:r>
              <a:rPr lang="ar-SA" sz="1600" b="1" dirty="0" smtClean="0">
                <a:solidFill>
                  <a:schemeClr val="tx1">
                    <a:lumMod val="65000"/>
                    <a:lumOff val="35000"/>
                  </a:schemeClr>
                </a:solidFill>
                <a:cs typeface="mohammad bold art 1" pitchFamily="2" charset="-78"/>
              </a:rPr>
              <a:t>وهو نوعان : أحدهما </a:t>
            </a:r>
            <a:r>
              <a:rPr lang="ar-SA" sz="1600" dirty="0" smtClean="0">
                <a:cs typeface="mohammad bold art 1" pitchFamily="2" charset="-78"/>
              </a:rPr>
              <a:t>: قلب الدين على المعسر , وهذا هو أصل الربا في الجاهلية أن الرجل يكون له على الرجل المال المؤجل , فإذا حل الأجل ; قال له : أتقضي أم تربي ؟ فإن وفاه وإلا زاد هذا في الأجل وزاد هذا في المال , فيتضاعف المال في ذمة المدين , فحرم الله ذلك بقوله :</a:t>
            </a:r>
            <a:r>
              <a:rPr lang="ar-EG" sz="1600" b="1" dirty="0" smtClean="0">
                <a:cs typeface="mohammad bold art 1" pitchFamily="2" charset="-78"/>
              </a:rPr>
              <a:t>(</a:t>
            </a:r>
            <a:r>
              <a:rPr lang="ar-SA" sz="1600" b="1" dirty="0" smtClean="0">
                <a:cs typeface="mohammad bold art 1" pitchFamily="2" charset="-78"/>
              </a:rPr>
              <a:t> وَإِنْ كَانَ ذُو عُسْرَةٍ فَنَظِرَةٌ إِلَى مَيْسَرَةٍ</a:t>
            </a:r>
            <a:r>
              <a:rPr lang="ar-EG" sz="1600" b="1" dirty="0" smtClean="0">
                <a:cs typeface="mohammad bold art 1" pitchFamily="2" charset="-78"/>
              </a:rPr>
              <a:t>)</a:t>
            </a:r>
            <a:r>
              <a:rPr lang="ar-SA" sz="1600" dirty="0" smtClean="0">
                <a:cs typeface="mohammad bold art 1" pitchFamily="2" charset="-78"/>
              </a:rPr>
              <a:t> فإذا حل الدين , وكان الغريم معسرا , لم يجز أن يقلب الدين عليه , بل يجب إنظاره , وإن كان موسرا كان عليه الوفاء ; فلا حاجة إلى زيادة الدين مع يسر المدين ولا مع عسره .</a:t>
            </a:r>
            <a:br>
              <a:rPr lang="ar-SA" sz="1600" dirty="0" smtClean="0">
                <a:cs typeface="mohammad bold art 1" pitchFamily="2" charset="-78"/>
              </a:rPr>
            </a:br>
            <a:r>
              <a:rPr lang="ar-SA" sz="1600" b="1" dirty="0" smtClean="0">
                <a:cs typeface="mohammad bold art 1" pitchFamily="2" charset="-78"/>
              </a:rPr>
              <a:t>النوع الثاني</a:t>
            </a:r>
            <a:r>
              <a:rPr lang="ar-SA" sz="1600" dirty="0" smtClean="0">
                <a:cs typeface="mohammad bold art 1" pitchFamily="2" charset="-78"/>
              </a:rPr>
              <a:t> من ربا النسيئة : ما كان في بيع كل جنسين اتفقا في علة ربا الفضل مع تأثير قبضهما أو قبض أحدهما ; كبيع الذهب بالذهب , والفضة  بالفضة , والبر بالبر , والشعير بالشعير , والتمر بالتمر , والملح بالملح , وكذا بيع جنس بجنس من هذه المذكورات مؤجلا , وما شارك هذه الأشياء في العلة يجري مجراها وسيأتي بيان ذلك .</a:t>
            </a:r>
            <a:endParaRPr lang="en-US" sz="1600" dirty="0">
              <a:cs typeface="mohammad bold art 1" pitchFamily="2" charset="-78"/>
            </a:endParaRPr>
          </a:p>
        </p:txBody>
      </p:sp>
      <p:sp>
        <p:nvSpPr>
          <p:cNvPr id="6" name="TextBox 5"/>
          <p:cNvSpPr txBox="1"/>
          <p:nvPr/>
        </p:nvSpPr>
        <p:spPr>
          <a:xfrm>
            <a:off x="0" y="1101804"/>
            <a:ext cx="8763000" cy="854080"/>
          </a:xfrm>
          <a:prstGeom prst="rect">
            <a:avLst/>
          </a:prstGeom>
          <a:noFill/>
        </p:spPr>
        <p:txBody>
          <a:bodyPr wrap="square" rtlCol="0">
            <a:spAutoFit/>
          </a:bodyPr>
          <a:lstStyle/>
          <a:p>
            <a:pPr algn="ctr" rtl="1">
              <a:lnSpc>
                <a:spcPct val="150000"/>
              </a:lnSpc>
            </a:pPr>
            <a:r>
              <a:rPr lang="ar-SA" sz="3600" dirty="0" smtClean="0">
                <a:solidFill>
                  <a:srgbClr val="FF0000"/>
                </a:solidFill>
                <a:cs typeface="mohammad bold art 1" pitchFamily="2" charset="-78"/>
              </a:rPr>
              <a:t>أنواع الربا</a:t>
            </a:r>
            <a:endParaRPr lang="en-US" sz="3600" dirty="0">
              <a:solidFill>
                <a:srgbClr val="FF0000"/>
              </a:solidFill>
              <a:cs typeface="mohammad bold art 1"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12</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685800" y="1371600"/>
            <a:ext cx="8763000" cy="3785652"/>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ثانياً: بيان ربا الفضل:</a:t>
            </a:r>
          </a:p>
          <a:p>
            <a:pPr algn="r" rtl="1">
              <a:lnSpc>
                <a:spcPct val="150000"/>
              </a:lnSpc>
            </a:pPr>
            <a:r>
              <a:rPr lang="ar-SA" sz="1600" dirty="0" smtClean="0">
                <a:cs typeface="mohammad bold art 1" pitchFamily="2" charset="-78"/>
              </a:rPr>
              <a:t>مأخوذ من الفضل , وهو عبارة عن الزيادة في أحد العوضين .</a:t>
            </a:r>
            <a:br>
              <a:rPr lang="ar-SA" sz="1600" dirty="0" smtClean="0">
                <a:cs typeface="mohammad bold art 1" pitchFamily="2" charset="-78"/>
              </a:rPr>
            </a:br>
            <a:r>
              <a:rPr lang="ar-SA" sz="1600" dirty="0" smtClean="0">
                <a:cs typeface="mohammad bold art 1" pitchFamily="2" charset="-78"/>
              </a:rPr>
              <a:t>وقد نص الشارع على تحريمه في ستة أشياء هي : </a:t>
            </a:r>
            <a:r>
              <a:rPr lang="ar-SA" sz="1600" b="1" dirty="0" smtClean="0">
                <a:cs typeface="mohammad bold art 1" pitchFamily="2" charset="-78"/>
              </a:rPr>
              <a:t>الذهب , والفضة , والبر , والشعير , والتمر , والملح </a:t>
            </a:r>
            <a:r>
              <a:rPr lang="ar-SA" sz="1600" dirty="0" smtClean="0">
                <a:cs typeface="mohammad bold art 1" pitchFamily="2" charset="-78"/>
              </a:rPr>
              <a:t>, فإذا بيع أحد هذه الأشياء بجنسه , حرم التفاضل بينهما قولا واحدأ ; لحديث عبادة بن الصامت رضي الله عنه مرفوعا : </a:t>
            </a:r>
            <a:r>
              <a:rPr lang="ar-SA" sz="1600" b="1" dirty="0" smtClean="0">
                <a:cs typeface="mohammad bold art 1" pitchFamily="2" charset="-78"/>
              </a:rPr>
              <a:t>" الذهب بالذهب , والفضة بالفضة , والبر بالبر , والشعير بالشعير , والتمر بالتمر , والملح بالملح ; مثلا بمثل , يدا بيد </a:t>
            </a:r>
            <a:r>
              <a:rPr lang="ar-SA" sz="1600" dirty="0" smtClean="0">
                <a:cs typeface="mohammad bold art 1" pitchFamily="2" charset="-78"/>
              </a:rPr>
              <a:t>" رواه الإمام أحمد ومسلم , فدل الحديث على تحريم بيع الذهب بالذهب بجميع أنواعه من مضروب وغيره , وعن بيع الفضة بالفضة بجميع أنواعها ; إلا مثلا بمثل , يدا بيد , سواء بسواء , وعن بيع البر بالبر , والشعير بالشعير , والتمر بالتمر ; بجميع أنواعها , والملح بالملح ; إلا متساوية , مثلا بمثل , سواء بسواء , يدا بيد ,</a:t>
            </a:r>
            <a:br>
              <a:rPr lang="ar-SA" sz="1600" dirty="0" smtClean="0">
                <a:cs typeface="mohammad bold art 1" pitchFamily="2" charset="-78"/>
              </a:rPr>
            </a:br>
            <a:r>
              <a:rPr lang="ar-SA" sz="1600" dirty="0" smtClean="0">
                <a:cs typeface="mohammad bold art 1" pitchFamily="2" charset="-78"/>
              </a:rPr>
              <a:t>ويقاس على هذه الأشياء الستة ما شاركها في العلة ; </a:t>
            </a:r>
            <a:r>
              <a:rPr lang="ar-SA" sz="1600" b="1" dirty="0" smtClean="0">
                <a:cs typeface="mohammad bold art 1" pitchFamily="2" charset="-78"/>
              </a:rPr>
              <a:t>فيحرم فيه التفاضل عند جمهور أهل العلم </a:t>
            </a:r>
            <a:r>
              <a:rPr lang="ar-SA" sz="1600" dirty="0" smtClean="0">
                <a:cs typeface="mohammad bold art 1" pitchFamily="2" charset="-78"/>
              </a:rPr>
              <a:t>; إلا أنهم اختلفوا في </a:t>
            </a:r>
            <a:r>
              <a:rPr lang="ar-SA" sz="1600" b="1" dirty="0" smtClean="0">
                <a:cs typeface="mohammad bold art 1" pitchFamily="2" charset="-78"/>
              </a:rPr>
              <a:t>تحديد العلة </a:t>
            </a:r>
            <a:r>
              <a:rPr lang="ar-SA" sz="1600" dirty="0" smtClean="0">
                <a:cs typeface="mohammad bold art 1" pitchFamily="2" charset="-78"/>
              </a:rPr>
              <a:t>. </a:t>
            </a:r>
            <a:endParaRPr lang="en-US" sz="1600" dirty="0">
              <a:cs typeface="mohammad bold art 1"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13</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685800" y="1371600"/>
            <a:ext cx="8763000" cy="2308324"/>
          </a:xfrm>
          <a:prstGeom prst="rect">
            <a:avLst/>
          </a:prstGeom>
          <a:noFill/>
        </p:spPr>
        <p:txBody>
          <a:bodyPr wrap="square" rtlCol="0">
            <a:spAutoFit/>
          </a:bodyPr>
          <a:lstStyle/>
          <a:p>
            <a:pPr algn="r" rtl="1">
              <a:lnSpc>
                <a:spcPct val="150000"/>
              </a:lnSpc>
              <a:buFont typeface="Arial" pitchFamily="34" charset="0"/>
              <a:buChar char="•"/>
            </a:pPr>
            <a:r>
              <a:rPr lang="ar-SA" sz="1600" b="1" dirty="0" smtClean="0">
                <a:cs typeface="mohammad bold art 1" pitchFamily="2" charset="-78"/>
              </a:rPr>
              <a:t>الصحيح أن العلة في النقدين الثمنية </a:t>
            </a:r>
            <a:r>
              <a:rPr lang="ar-SA" sz="1600" dirty="0" smtClean="0">
                <a:cs typeface="mohammad bold art 1" pitchFamily="2" charset="-78"/>
              </a:rPr>
              <a:t>, فيقاس عليهما كل ما جعل أثمانا ; كالأوراق النقدية المستعملة في هذه الأزمنة , فيحرم فيها التفاضل إذا بيع بعضها ببعض مع اتحاد الجنس بأن تكون صادرة من دولة واحدة .</a:t>
            </a:r>
            <a:endParaRPr lang="en-US" sz="1600" dirty="0" smtClean="0">
              <a:cs typeface="mohammad bold art 1" pitchFamily="2" charset="-78"/>
            </a:endParaRPr>
          </a:p>
          <a:p>
            <a:pPr algn="r" rtl="1">
              <a:lnSpc>
                <a:spcPct val="150000"/>
              </a:lnSpc>
            </a:pPr>
            <a:r>
              <a:rPr lang="ar-SA" sz="1600" b="1" dirty="0" smtClean="0">
                <a:cs typeface="mohammad bold art 1" pitchFamily="2" charset="-78"/>
              </a:rPr>
              <a:t>والصحيح أن العلة في بقية الأصناف الستة </a:t>
            </a:r>
            <a:r>
              <a:rPr lang="ar-SA" sz="1600" dirty="0" smtClean="0">
                <a:cs typeface="mohammad bold art 1" pitchFamily="2" charset="-78"/>
              </a:rPr>
              <a:t>البر والشعير والتمر والملح هي </a:t>
            </a:r>
            <a:r>
              <a:rPr lang="ar-SA" sz="1600" b="1" dirty="0" smtClean="0">
                <a:cs typeface="mohammad bold art 1" pitchFamily="2" charset="-78"/>
              </a:rPr>
              <a:t>الكيل أو الوزن , مع كونها مطعومة </a:t>
            </a:r>
            <a:r>
              <a:rPr lang="ar-SA" sz="1600" dirty="0" smtClean="0">
                <a:cs typeface="mohammad bold art 1" pitchFamily="2" charset="-78"/>
              </a:rPr>
              <a:t>, فيتعدى الحكم إلى ما شاركوا في تلك العلة مما يكال أو يوزن وهو مما يطعم , فيحرم فيه ربا التفاضل .</a:t>
            </a:r>
            <a:endParaRPr lang="en-US" sz="1600" dirty="0" smtClean="0">
              <a:cs typeface="mohammad bold art 1" pitchFamily="2" charset="-78"/>
            </a:endParaRPr>
          </a:p>
          <a:p>
            <a:pPr algn="r" rtl="1">
              <a:lnSpc>
                <a:spcPct val="150000"/>
              </a:lnSpc>
            </a:pPr>
            <a:r>
              <a:rPr lang="ar-SA" sz="1600" dirty="0" smtClean="0">
                <a:cs typeface="mohammad bold art 1" pitchFamily="2" charset="-78"/>
              </a:rPr>
              <a:t>قال شيخ الإسلام ابن تيمية رحمه الله : " والعلة في تحريم ربا الفضل الكيل أو الوزن مع الطعم , وهو رواية عن أحمد ". </a:t>
            </a:r>
            <a:endParaRPr lang="en-US" sz="1600" dirty="0">
              <a:cs typeface="mohammad bold art 1"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14</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381000" y="1371600"/>
            <a:ext cx="8763000" cy="4524315"/>
          </a:xfrm>
          <a:prstGeom prst="rect">
            <a:avLst/>
          </a:prstGeom>
          <a:noFill/>
        </p:spPr>
        <p:txBody>
          <a:bodyPr wrap="square" rtlCol="0">
            <a:spAutoFit/>
          </a:bodyPr>
          <a:lstStyle/>
          <a:p>
            <a:pPr algn="r" rtl="1">
              <a:lnSpc>
                <a:spcPct val="150000"/>
              </a:lnSpc>
            </a:pPr>
            <a:r>
              <a:rPr lang="ar-SA" sz="1600" b="1" dirty="0" smtClean="0">
                <a:cs typeface="mohammad bold art 1" pitchFamily="2" charset="-78"/>
              </a:rPr>
              <a:t>فعلى هذا , كل ما شرك هذه الأشياء الستة المنصوص عليها في تحقق هذه العلة فيه , بأن يكون مكيلا مطعوما أو موزونا مطعوما أو تحققت فيه علة الثمنية إن كان من النقود , فإنه يدخله الربا :</a:t>
            </a:r>
            <a:r>
              <a:rPr lang="ar-SA" sz="1600" dirty="0" smtClean="0">
                <a:cs typeface="mohammad bold art 1" pitchFamily="2" charset="-78"/>
              </a:rPr>
              <a:t> فإن انضاف إلى العلة اتحاد الجنس ; كبيع بر ببر مثلا , حرم فيه التفاضل والتأجيل ; لقوله صلى الله عليه وسلم : الذهب بالذهب , والفضة بالفضة , والبر بالبر , والشعير بالشعير , والتمر بالتمر , والملح بالملح مثلا بمثل يدا بيد </a:t>
            </a:r>
            <a:r>
              <a:rPr lang="ar-SA" sz="1600" b="1" dirty="0" smtClean="0">
                <a:cs typeface="mohammad bold art 1" pitchFamily="2" charset="-78"/>
              </a:rPr>
              <a:t>وإن اتحدت العلة مع اختلاف الجنس , كالبر بالشعير ; حرم فيه التأجيل , وجاز فيه التفاضل </a:t>
            </a:r>
            <a:r>
              <a:rPr lang="ar-SA" sz="1600" dirty="0" smtClean="0">
                <a:cs typeface="mohammad bold art 1" pitchFamily="2" charset="-78"/>
              </a:rPr>
              <a:t>; لقوله صلى الله عليه وسلم : ”</a:t>
            </a:r>
            <a:r>
              <a:rPr lang="ar-SA" sz="1600" b="1" dirty="0" smtClean="0">
                <a:cs typeface="mohammad bold art 1" pitchFamily="2" charset="-78"/>
              </a:rPr>
              <a:t>ىفإذا اختلفت هذه الأشياء فبيعوا كيف شئتم إذا كان يدا بيد“ </a:t>
            </a:r>
            <a:r>
              <a:rPr lang="ar-SA" sz="1600" dirty="0" smtClean="0">
                <a:cs typeface="mohammad bold art 1" pitchFamily="2" charset="-78"/>
              </a:rPr>
              <a:t>رواه مسلم وأبو داود , ومعنى قوله : " يدا بيد " ; أي حالا مقبوضا في المجلس قبل افتراق أحدهما عن الآخر </a:t>
            </a:r>
            <a:endParaRPr lang="en-US" sz="1600" dirty="0" smtClean="0">
              <a:cs typeface="mohammad bold art 1" pitchFamily="2" charset="-78"/>
            </a:endParaRPr>
          </a:p>
          <a:p>
            <a:pPr algn="r" rtl="1">
              <a:lnSpc>
                <a:spcPct val="150000"/>
              </a:lnSpc>
            </a:pPr>
            <a:r>
              <a:rPr lang="ar-SA" sz="1600" b="1" dirty="0" smtClean="0">
                <a:cs typeface="mohammad bold art 1" pitchFamily="2" charset="-78"/>
              </a:rPr>
              <a:t>وإن اختلفت العلة والجنس </a:t>
            </a:r>
            <a:r>
              <a:rPr lang="ar-SA" sz="1600" dirty="0" smtClean="0">
                <a:cs typeface="mohammad bold art 1" pitchFamily="2" charset="-78"/>
              </a:rPr>
              <a:t>; جاز الأمران : التفاضل , والتأجيل ; كالذهب بالبر , والفضة بالشعير . </a:t>
            </a:r>
            <a:r>
              <a:rPr lang="ar-SA" sz="1600" b="1" dirty="0" smtClean="0">
                <a:cs typeface="mohammad bold art 1" pitchFamily="2" charset="-78"/>
              </a:rPr>
              <a:t>ثم لنعلم أنه لا يجوز بيع مكيل بجنسه إلا كيلا ولا موزون بجنسه إلا وزنا </a:t>
            </a:r>
            <a:r>
              <a:rPr lang="ar-SA" sz="1600" dirty="0" smtClean="0">
                <a:cs typeface="mohammad bold art 1" pitchFamily="2" charset="-78"/>
              </a:rPr>
              <a:t>; لقوله صلى الله عليه وسلم : ” الذهب بالذهب وزنا بوزن , والفضة بالفضة وزنا بوزن , والبر بالبر كيلا بكيل , والشعير بالشعير </a:t>
            </a:r>
            <a:r>
              <a:rPr lang="ar-SA" sz="1600" b="1" dirty="0" smtClean="0">
                <a:cs typeface="mohammad bold art 1" pitchFamily="2" charset="-78"/>
              </a:rPr>
              <a:t>كيلا بكيل </a:t>
            </a:r>
            <a:r>
              <a:rPr lang="ar-SA" sz="1600" dirty="0" smtClean="0">
                <a:cs typeface="mohammad bold art 1" pitchFamily="2" charset="-78"/>
              </a:rPr>
              <a:t>”ولأن ما خولف فيه معياره الشرعي لا يتحقق فيه التساوي , فلا يجوز بيع مكيل بجنسه جزافا , ولا بيع موزون بجنسه جزافا ; لعدم العلم بالتساوي , والجهل بالتساوي كالعلم بالتفاضل .</a:t>
            </a:r>
            <a:endParaRPr lang="en-US" sz="1600" dirty="0" smtClean="0">
              <a:cs typeface="mohammad bold art 1"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15</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304800" y="1447800"/>
            <a:ext cx="8763000" cy="2677656"/>
          </a:xfrm>
          <a:prstGeom prst="rect">
            <a:avLst/>
          </a:prstGeom>
          <a:noFill/>
        </p:spPr>
        <p:txBody>
          <a:bodyPr wrap="square" rtlCol="0">
            <a:spAutoFit/>
          </a:bodyPr>
          <a:lstStyle/>
          <a:p>
            <a:pPr algn="ctr" rtl="1">
              <a:lnSpc>
                <a:spcPct val="150000"/>
              </a:lnSpc>
            </a:pPr>
            <a:r>
              <a:rPr lang="ar-SA" sz="2400" dirty="0" smtClean="0">
                <a:solidFill>
                  <a:srgbClr val="FF0000"/>
                </a:solidFill>
                <a:cs typeface="mohammad bold art 1" pitchFamily="2" charset="-78"/>
              </a:rPr>
              <a:t>الصرف </a:t>
            </a:r>
          </a:p>
          <a:p>
            <a:pPr algn="r" rtl="1">
              <a:lnSpc>
                <a:spcPct val="150000"/>
              </a:lnSpc>
            </a:pPr>
            <a:r>
              <a:rPr lang="ar-SA" sz="2400" dirty="0" smtClean="0">
                <a:cs typeface="mohammad bold art 1" pitchFamily="2" charset="-78"/>
              </a:rPr>
              <a:t>تعريفه:</a:t>
            </a:r>
            <a:endParaRPr lang="en-US" sz="2400" dirty="0" smtClean="0">
              <a:cs typeface="mohammad bold art 1" pitchFamily="2" charset="-78"/>
            </a:endParaRPr>
          </a:p>
          <a:p>
            <a:pPr algn="r" rtl="1">
              <a:lnSpc>
                <a:spcPct val="150000"/>
              </a:lnSpc>
            </a:pPr>
            <a:r>
              <a:rPr lang="ar-SA" sz="1600" dirty="0" smtClean="0">
                <a:cs typeface="mohammad bold art 1" pitchFamily="2" charset="-78"/>
              </a:rPr>
              <a:t>هو بيع نقد بنقد سواء اتحد الجنس أو اختلف , وسواء كان النقد من الذهب أو الفضة أو من الأوراق النقدية المتعامل بها في هذا الزمان ; </a:t>
            </a:r>
            <a:r>
              <a:rPr lang="ar-SA" sz="1600" b="1" dirty="0" smtClean="0">
                <a:cs typeface="mohammad bold art 1" pitchFamily="2" charset="-78"/>
              </a:rPr>
              <a:t>فإنها تأخذ حكم الذهب والفضة </a:t>
            </a:r>
            <a:r>
              <a:rPr lang="ar-SA" sz="1600" dirty="0" smtClean="0">
                <a:cs typeface="mohammad bold art 1" pitchFamily="2" charset="-78"/>
              </a:rPr>
              <a:t>; لاشتراكهما معا في علة الربا , وهي الثمنية . - فإذا بيع نقد بجنسه ; كذهب بذهب , أو فضة بفضة , أو ورق نقدي بجنسه ; كدولار بمثله , أو دراهم ورقية سعودية بمثلها ; </a:t>
            </a:r>
            <a:r>
              <a:rPr lang="ar-SA" sz="1600" b="1" dirty="0" smtClean="0">
                <a:cs typeface="mohammad bold art 1" pitchFamily="2" charset="-78"/>
              </a:rPr>
              <a:t>وجب حينئذ التساوي في المقدار والتقابض في المجلس .</a:t>
            </a:r>
            <a:endParaRPr lang="en-US" sz="1600" b="1" dirty="0">
              <a:cs typeface="mohammad bold art 1"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762500" y="6340475"/>
            <a:ext cx="571500" cy="365125"/>
          </a:xfrm>
          <a:prstGeom prst="rect">
            <a:avLst/>
          </a:prstGeom>
        </p:spPr>
        <p:txBody>
          <a:bodyPr/>
          <a:lstStyle/>
          <a:p>
            <a:pPr>
              <a:defRPr/>
            </a:pPr>
            <a:fld id="{0AB8CDBD-3BFA-47C7-A4D2-569A8003AD93}" type="slidenum">
              <a:rPr lang="en-US" smtClean="0"/>
              <a:pPr>
                <a:defRPr/>
              </a:pPr>
              <a:t>16</a:t>
            </a:fld>
            <a:endParaRPr lang="en-US" dirty="0"/>
          </a:p>
        </p:txBody>
      </p:sp>
      <p:sp>
        <p:nvSpPr>
          <p:cNvPr id="3" name="Title 1"/>
          <p:cNvSpPr>
            <a:spLocks noGrp="1"/>
          </p:cNvSpPr>
          <p:nvPr>
            <p:ph type="title"/>
          </p:nvPr>
        </p:nvSpPr>
        <p:spPr>
          <a:xfrm>
            <a:off x="1143000" y="76200"/>
            <a:ext cx="8229600" cy="1143000"/>
          </a:xfrm>
        </p:spPr>
        <p:txBody>
          <a:bodyPr/>
          <a:lstStyle/>
          <a:p>
            <a:r>
              <a:rPr lang="ar-EG" dirty="0" smtClean="0">
                <a:solidFill>
                  <a:schemeClr val="accent4">
                    <a:lumMod val="75000"/>
                  </a:schemeClr>
                </a:solidFill>
                <a:cs typeface="AdvertisingBold" pitchFamily="2" charset="-78"/>
              </a:rPr>
              <a:t>بيان الربا و أحكامه</a:t>
            </a:r>
            <a:endParaRPr lang="en-US" dirty="0">
              <a:solidFill>
                <a:schemeClr val="accent4">
                  <a:lumMod val="75000"/>
                </a:schemeClr>
              </a:solidFill>
              <a:cs typeface="AdvertisingBold" pitchFamily="2" charset="-78"/>
            </a:endParaRPr>
          </a:p>
        </p:txBody>
      </p:sp>
      <p:sp>
        <p:nvSpPr>
          <p:cNvPr id="5" name="TextBox 4"/>
          <p:cNvSpPr txBox="1"/>
          <p:nvPr/>
        </p:nvSpPr>
        <p:spPr>
          <a:xfrm>
            <a:off x="381000" y="1447800"/>
            <a:ext cx="8763000" cy="3046988"/>
          </a:xfrm>
          <a:prstGeom prst="rect">
            <a:avLst/>
          </a:prstGeom>
          <a:noFill/>
        </p:spPr>
        <p:txBody>
          <a:bodyPr wrap="square" rtlCol="0">
            <a:spAutoFit/>
          </a:bodyPr>
          <a:lstStyle/>
          <a:p>
            <a:pPr algn="r" rtl="1">
              <a:lnSpc>
                <a:spcPct val="150000"/>
              </a:lnSpc>
            </a:pPr>
            <a:r>
              <a:rPr lang="ar-SA" sz="1600" dirty="0" smtClean="0">
                <a:cs typeface="mohammad bold art 1" pitchFamily="2" charset="-78"/>
              </a:rPr>
              <a:t>- وإن </a:t>
            </a:r>
            <a:r>
              <a:rPr lang="ar-SA" sz="1600" b="1" dirty="0" smtClean="0">
                <a:cs typeface="mohammad bold art 1" pitchFamily="2" charset="-78"/>
              </a:rPr>
              <a:t>بيع نقد بنقد من غير جنسه </a:t>
            </a:r>
            <a:r>
              <a:rPr lang="ar-SA" sz="1600" dirty="0" smtClean="0">
                <a:cs typeface="mohammad bold art 1" pitchFamily="2" charset="-78"/>
              </a:rPr>
              <a:t>; كدراهم سعودية ورقية بدولارات أمريكية مثلا , وكذهب بفضة ; </a:t>
            </a:r>
            <a:r>
              <a:rPr lang="ar-SA" sz="1600" b="1" dirty="0" smtClean="0">
                <a:cs typeface="mohammad bold art 1" pitchFamily="2" charset="-78"/>
              </a:rPr>
              <a:t>وجب حينئذ شيء واحد , وهو الحلول والتقابض في المجلس </a:t>
            </a:r>
            <a:r>
              <a:rPr lang="ar-SA" sz="1600" dirty="0" smtClean="0">
                <a:cs typeface="mohammad bold art 1" pitchFamily="2" charset="-78"/>
              </a:rPr>
              <a:t>, وجاز التفاضل في المقدار , وكذا إذا بيع حلي من الذهب بدراهم فضة أو بورق نقدي ; وجب الحلول والتقابض في المجلس , وكذا إذا بيع حلي من الفضة بذهب مثلا .</a:t>
            </a:r>
            <a:endParaRPr lang="en-US" sz="1600" dirty="0" smtClean="0">
              <a:cs typeface="mohammad bold art 1" pitchFamily="2" charset="-78"/>
            </a:endParaRPr>
          </a:p>
          <a:p>
            <a:pPr algn="r" rtl="1">
              <a:lnSpc>
                <a:spcPct val="150000"/>
              </a:lnSpc>
              <a:buFontTx/>
              <a:buChar char="-"/>
            </a:pPr>
            <a:r>
              <a:rPr lang="ar-SA" sz="1600" b="1" dirty="0" smtClean="0">
                <a:cs typeface="mohammad bold art 1" pitchFamily="2" charset="-78"/>
              </a:rPr>
              <a:t>أما إذا بيع الحلي من الذهب أو الفضة بحلي أو نقد من جنسه </a:t>
            </a:r>
            <a:r>
              <a:rPr lang="ar-SA" sz="1600" dirty="0" smtClean="0">
                <a:cs typeface="mohammad bold art 1" pitchFamily="2" charset="-78"/>
              </a:rPr>
              <a:t>; كأن يباع الحلي من الذهب بذهب , والحلي من الفضة بفضة ; </a:t>
            </a:r>
            <a:r>
              <a:rPr lang="ar-SA" sz="1600" b="1" dirty="0" smtClean="0">
                <a:cs typeface="mohammad bold art 1" pitchFamily="2" charset="-78"/>
              </a:rPr>
              <a:t>وجب الأمران </a:t>
            </a:r>
            <a:r>
              <a:rPr lang="ar-SA" sz="1600" dirty="0" smtClean="0">
                <a:cs typeface="mohammad bold art 1" pitchFamily="2" charset="-78"/>
              </a:rPr>
              <a:t>: التساوي في الوزن , والحلول والتقابض في المجلس .</a:t>
            </a:r>
          </a:p>
          <a:p>
            <a:pPr algn="r" rtl="1">
              <a:lnSpc>
                <a:spcPct val="150000"/>
              </a:lnSpc>
              <a:buFontTx/>
              <a:buChar char="-"/>
            </a:pPr>
            <a:r>
              <a:rPr lang="ar-SA" sz="1600" b="1" dirty="0" smtClean="0">
                <a:cs typeface="mohammad bold art 1" pitchFamily="2" charset="-78"/>
              </a:rPr>
              <a:t>نخلص من ذلك</a:t>
            </a:r>
            <a:r>
              <a:rPr lang="ar-SA" sz="1600" dirty="0" smtClean="0">
                <a:cs typeface="mohammad bold art 1" pitchFamily="2" charset="-78"/>
              </a:rPr>
              <a:t/>
            </a:r>
            <a:br>
              <a:rPr lang="ar-SA" sz="1600" dirty="0" smtClean="0">
                <a:cs typeface="mohammad bold art 1" pitchFamily="2" charset="-78"/>
              </a:rPr>
            </a:br>
            <a:r>
              <a:rPr lang="ar-SA" sz="1600" dirty="0" smtClean="0">
                <a:cs typeface="mohammad bold art 1" pitchFamily="2" charset="-78"/>
              </a:rPr>
              <a:t>* بأن خطر الربا عظيم , ولا يمكن التحرز منه إلا بمعرفة أحكامه , ومن لم يستطع معرفتها بنفسه ; فعليه أن يسأل أهل العلم عنها , ولا يجوز له أن يقدم على معاملة إلا بعد تأكده من خلوها من الربا ; ليسلم بذلك دينه , وينجو من عذاب الله الذي توعد به المرابين , ولا يجوز تقليد الناس فيما هم عليه من غير بصيرة ; خصوصا في وقتنا هذا الذي كثر فيه عدم المبالاة بنوعية المكاسب , وقد أخبر النبي صلى الله عليه وسلم أنه في آخر الزمان يكثر استعمال الربا , ومن لم يأكله , ناله من غباره .</a:t>
            </a:r>
            <a:endParaRPr lang="en-US" sz="1600" dirty="0">
              <a:cs typeface="mohammad bold art 1"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1875</TotalTime>
  <Words>1748</Words>
  <Application>Microsoft Office PowerPoint</Application>
  <PresentationFormat>A4 Paper (210x297 mm)‎</PresentationFormat>
  <Paragraphs>75</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السادسة</vt:lpstr>
      <vt:lpstr>أحكام التصرف في البيع قبل قبضه و الإقالة</vt:lpstr>
      <vt:lpstr>أحكام التصرف في البيع قبل قبضه و الإقالة</vt:lpstr>
      <vt:lpstr>أحكام التصرف في البيع قبل قبضه و الإقالة</vt:lpstr>
      <vt:lpstr>أحكام التصرف في البيع قبل قبضه و الإقالة</vt:lpstr>
      <vt:lpstr>بيان الربا و أحكامه</vt:lpstr>
      <vt:lpstr>بيان الربا و أحكامه</vt:lpstr>
      <vt:lpstr>بيان الربا و أحكامه</vt:lpstr>
      <vt:lpstr>بيان الربا و أحكامه</vt:lpstr>
      <vt:lpstr>بيان الربا و أحكامه</vt:lpstr>
      <vt:lpstr>بيان الربا و أحكامه</vt:lpstr>
      <vt:lpstr>بيان الربا و أحكامه</vt:lpstr>
      <vt:lpstr>بيان الربا و أحكامه</vt:lpstr>
      <vt:lpstr>بيان الربا و أحكامه</vt:lpstr>
      <vt:lpstr>بيان الربا و أحكامه</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148</cp:revision>
  <dcterms:created xsi:type="dcterms:W3CDTF">2009-10-14T19:14:34Z</dcterms:created>
  <dcterms:modified xsi:type="dcterms:W3CDTF">2011-08-20T07:09:16Z</dcterms:modified>
</cp:coreProperties>
</file>