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78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6" r:id="rId12"/>
    <p:sldId id="417" r:id="rId13"/>
    <p:sldId id="467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092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  <p:extLst>
      <p:ext uri="{BB962C8B-B14F-4D97-AF65-F5344CB8AC3E}">
        <p14:creationId xmlns:p14="http://schemas.microsoft.com/office/powerpoint/2010/main" xmlns="" val="2447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الرهن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763000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(7)  ولا ينفذ تصرف أحد الطرفين المرتهن أو الراهن</a:t>
            </a:r>
            <a:r>
              <a:rPr lang="ar-SA" dirty="0" smtClean="0">
                <a:cs typeface="mohammad bold art 1" pitchFamily="2" charset="-78"/>
              </a:rPr>
              <a:t> في العين المرهونة إلا بإذن الطرف الآخر ; لأنه إذا تصرف فيه بغير إذنه ; فوت عليه حقه ; لأن تصرف الراهن يبطل حق المرتهن في التوثيق , وتصرف المرتهن تصرف في ملك غيره .</a:t>
            </a:r>
            <a:endParaRPr lang="en-US" dirty="0" smtClean="0">
              <a:cs typeface="mohammad bold art 1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(8) وأما الانتفاع بالرهن فحسبما يتفقان عليه </a:t>
            </a:r>
            <a:r>
              <a:rPr lang="ar-SA" dirty="0" smtClean="0">
                <a:cs typeface="mohammad bold art 1" pitchFamily="2" charset="-78"/>
              </a:rPr>
              <a:t>: فإن اتفقا على تأجيره أو غيره , جاز , وإن لم يتفقا ; بقي معطلا حتى يفك الرهن . </a:t>
            </a:r>
            <a:r>
              <a:rPr lang="ar-SA" b="1" dirty="0" smtClean="0">
                <a:cs typeface="mohammad bold art 1" pitchFamily="2" charset="-78"/>
              </a:rPr>
              <a:t>ويمكَّن الراهن </a:t>
            </a:r>
            <a:r>
              <a:rPr lang="ar-SA" dirty="0" smtClean="0">
                <a:cs typeface="mohammad bold art 1" pitchFamily="2" charset="-78"/>
              </a:rPr>
              <a:t>من عمل ما فيه إصلاح للرهن , كسقي الشجر , وتلقيحه , ومداواته , </a:t>
            </a:r>
            <a:r>
              <a:rPr lang="ar-SA" b="1" dirty="0" smtClean="0">
                <a:cs typeface="mohammad bold art 1" pitchFamily="2" charset="-78"/>
              </a:rPr>
              <a:t>لأن ذلك مصلحة للرهن </a:t>
            </a:r>
            <a:r>
              <a:rPr lang="ar-SA" dirty="0" smtClean="0">
                <a:cs typeface="mohammad bold art 1" pitchFamily="2" charset="-78"/>
              </a:rPr>
              <a:t>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(9) </a:t>
            </a:r>
            <a:r>
              <a:rPr lang="ar-SA" b="1" dirty="0" smtClean="0">
                <a:cs typeface="mohammad bold art 1" pitchFamily="2" charset="-78"/>
              </a:rPr>
              <a:t>ونماء الرهن المتصل </a:t>
            </a:r>
            <a:r>
              <a:rPr lang="ar-SA" dirty="0" smtClean="0">
                <a:cs typeface="mohammad bold art 1" pitchFamily="2" charset="-78"/>
              </a:rPr>
              <a:t>كالسمن وتعلم الصنعة , ونماؤه المنفصل كالولد والثمرة والصوف وكسبه </a:t>
            </a:r>
            <a:r>
              <a:rPr lang="ar-SA" b="1" dirty="0" smtClean="0">
                <a:cs typeface="mohammad bold art 1" pitchFamily="2" charset="-78"/>
              </a:rPr>
              <a:t>: ملحق به , يكون رهنا معه , ويباع معه لوفاء الدين </a:t>
            </a:r>
            <a:r>
              <a:rPr lang="ar-SA" dirty="0" smtClean="0">
                <a:cs typeface="mohammad bold art 1" pitchFamily="2" charset="-78"/>
              </a:rPr>
              <a:t>; وكذا سائر غلاته ; لأنها تابعة له , </a:t>
            </a:r>
            <a:r>
              <a:rPr lang="ar-SA" b="1" dirty="0" smtClean="0">
                <a:cs typeface="mohammad bold art 1" pitchFamily="2" charset="-78"/>
              </a:rPr>
              <a:t>وكذا لو جُني عليه ; فأرش الجناية يلحق بالرهن ; لأنه بدل جزء منه .</a:t>
            </a:r>
            <a:br>
              <a:rPr lang="ar-SA" b="1" dirty="0" smtClean="0">
                <a:cs typeface="mohammad bold art 1" pitchFamily="2" charset="-78"/>
              </a:rPr>
            </a:br>
            <a:endParaRPr lang="en-US" b="1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الرهن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8763000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(10)  </a:t>
            </a:r>
            <a:r>
              <a:rPr lang="ar-SA" b="1" dirty="0" smtClean="0">
                <a:cs typeface="mohammad bold art 1" pitchFamily="2" charset="-78"/>
              </a:rPr>
              <a:t>مؤنة الرهن من طعامه وعلف الدواب وعمارته وغير ذلك على الراهن </a:t>
            </a:r>
            <a:r>
              <a:rPr lang="ar-SA" dirty="0" smtClean="0">
                <a:cs typeface="mohammad bold art 1" pitchFamily="2" charset="-78"/>
              </a:rPr>
              <a:t>; لحديث سعيد بن المسيب عن أبي هريرة : أن النبي صلى الله عليه وسلم قال : </a:t>
            </a:r>
            <a:r>
              <a:rPr lang="ar-SA" b="1" dirty="0" smtClean="0">
                <a:cs typeface="mohammad bold art 1" pitchFamily="2" charset="-78"/>
              </a:rPr>
              <a:t>لا يغلق الرهن من صاحبه الذي رهنه , له غنمه , وعليه غرمه </a:t>
            </a:r>
            <a:r>
              <a:rPr lang="ar-SA" dirty="0" smtClean="0">
                <a:cs typeface="mohammad bold art 1" pitchFamily="2" charset="-78"/>
              </a:rPr>
              <a:t>رواه الشافعي , ولأن الرهن ملك للراهن ; فكان عليه نفقته . </a:t>
            </a:r>
            <a:r>
              <a:rPr lang="ar-SA" b="1" dirty="0" smtClean="0">
                <a:cs typeface="mohammad bold art 1" pitchFamily="2" charset="-78"/>
              </a:rPr>
              <a:t>وعلى الراهن أيضا أجرة المخزن الذي يودع فيه المال المرهون وأجرة حراسته </a:t>
            </a:r>
            <a:r>
              <a:rPr lang="ar-SA" dirty="0" smtClean="0">
                <a:cs typeface="mohammad bold art 1" pitchFamily="2" charset="-78"/>
              </a:rPr>
              <a:t>; لأن ذلك يدخل ضمن الإنفاق عليه , وكذا أجرة رعي الماشية المرهونة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(11) </a:t>
            </a:r>
            <a:r>
              <a:rPr lang="ar-SA" b="1" dirty="0" smtClean="0">
                <a:cs typeface="mohammad bold art 1" pitchFamily="2" charset="-78"/>
              </a:rPr>
              <a:t>وإن تلف بعض الرهن وبقي بعضه , فالباقي رهن بجميع الدين</a:t>
            </a:r>
            <a:r>
              <a:rPr lang="ar-SA" dirty="0" smtClean="0">
                <a:cs typeface="mohammad bold art 1" pitchFamily="2" charset="-78"/>
              </a:rPr>
              <a:t> , لأن الدين كله متعلق بجميع أجزاء الرهن , فإذا تلف البعض ; بقي البعض الآخر رهنا بجميع الدين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( 12)  إن وفى بعض الدين , لم ينفك شيء من الرهن حتى يسدده كله , فلا ينفك منه شيء حتى يؤدي جميع الدين .</a:t>
            </a:r>
            <a:br>
              <a:rPr lang="ar-SA" dirty="0" smtClean="0">
                <a:cs typeface="mohammad bold art 1" pitchFamily="2" charset="-78"/>
              </a:rPr>
            </a:b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الرهن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8763000" cy="3381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(13)  </a:t>
            </a:r>
            <a:r>
              <a:rPr lang="ar-SA" b="1" dirty="0" smtClean="0">
                <a:cs typeface="mohammad bold art 1" pitchFamily="2" charset="-78"/>
              </a:rPr>
              <a:t>وإذا حل الدين الذي به رهن وجب على المدين تسديده كالدين الذي لا رهن به </a:t>
            </a:r>
            <a:r>
              <a:rPr lang="ar-SA" dirty="0" smtClean="0">
                <a:cs typeface="mohammad bold art 1" pitchFamily="2" charset="-78"/>
              </a:rPr>
              <a:t>; لأن هذا مقتضى العقد بينهما , قال الله تعالى : فَلْيُؤَدِّ الَّذِي اؤْتُمِنَ أَمَانَتَهُ وَلْيَتَّقِ اللَّهَ رَبَّهُ فإن </a:t>
            </a:r>
            <a:r>
              <a:rPr lang="ar-SA" b="1" dirty="0" smtClean="0">
                <a:cs typeface="mohammad bold art 1" pitchFamily="2" charset="-78"/>
              </a:rPr>
              <a:t>امتنع من الوفاء </a:t>
            </a:r>
            <a:r>
              <a:rPr lang="ar-SA" dirty="0" smtClean="0">
                <a:cs typeface="mohammad bold art 1" pitchFamily="2" charset="-78"/>
              </a:rPr>
              <a:t>; صار مماطلا , وحينئذ يجبره الحاكم على وفاء الدين , </a:t>
            </a:r>
            <a:r>
              <a:rPr lang="ar-SA" b="1" dirty="0" smtClean="0">
                <a:cs typeface="mohammad bold art 1" pitchFamily="2" charset="-78"/>
              </a:rPr>
              <a:t>فإن امتنع </a:t>
            </a:r>
            <a:r>
              <a:rPr lang="ar-SA" dirty="0" smtClean="0">
                <a:cs typeface="mohammad bold art 1" pitchFamily="2" charset="-78"/>
              </a:rPr>
              <a:t>; حبسه وعزره حتى يوفي ما عليه من الدين من عنده , أو يبيع الرهن ويسدد من قيمته , </a:t>
            </a:r>
            <a:r>
              <a:rPr lang="ar-SA" b="1" dirty="0" smtClean="0">
                <a:cs typeface="mohammad bold art 1" pitchFamily="2" charset="-78"/>
              </a:rPr>
              <a:t>فإن امتنع , فإن الحاكم يبيع الرهن </a:t>
            </a:r>
            <a:r>
              <a:rPr lang="ar-SA" dirty="0" smtClean="0">
                <a:cs typeface="mohammad bold art 1" pitchFamily="2" charset="-78"/>
              </a:rPr>
              <a:t>, ويوفي الدين من ثمنه , لأنه حق وجب على المدين , </a:t>
            </a:r>
            <a:r>
              <a:rPr lang="ar-SA" b="1" dirty="0" smtClean="0">
                <a:cs typeface="mohammad bold art 1" pitchFamily="2" charset="-78"/>
              </a:rPr>
              <a:t>فقام الحاكم مقامه عند امتناعه </a:t>
            </a:r>
            <a:r>
              <a:rPr lang="ar-SA" dirty="0" smtClean="0">
                <a:cs typeface="mohammad bold art 1" pitchFamily="2" charset="-78"/>
              </a:rPr>
              <a:t>, ولأن الرهن وثيقة للدين ليباع عند حلوله , وإن فضل من ثمنه شيء عن الدين , فهو لمالكه , يرد عليه , لأنه ماله </a:t>
            </a:r>
            <a:r>
              <a:rPr lang="ar-SA" b="1" dirty="0" smtClean="0">
                <a:cs typeface="mohammad bold art 1" pitchFamily="2" charset="-78"/>
              </a:rPr>
              <a:t>, وإن بقي من الدين شيء لم يغطه ثمن الرهن</a:t>
            </a:r>
            <a:r>
              <a:rPr lang="ar-SA" dirty="0" smtClean="0">
                <a:cs typeface="mohammad bold art 1" pitchFamily="2" charset="-78"/>
              </a:rPr>
              <a:t> ; فهو في ذمة الراهن , يجب عليه تسديده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الرهن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371600"/>
            <a:ext cx="8763000" cy="421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(14) من أحكام الرهن أنه إذا كان حيوانا يحتاج إلى نفقة وكان في قبضة المرتهن ; فإن الشارع الحكيم </a:t>
            </a:r>
            <a:r>
              <a:rPr lang="ar-SA" b="1" dirty="0" smtClean="0">
                <a:cs typeface="mohammad bold art 1" pitchFamily="2" charset="-78"/>
              </a:rPr>
              <a:t>رخص له أن يركبه </a:t>
            </a:r>
            <a:r>
              <a:rPr lang="ar-SA" dirty="0" smtClean="0">
                <a:cs typeface="mohammad bold art 1" pitchFamily="2" charset="-78"/>
              </a:rPr>
              <a:t>وينفق عليه إن كان يصلح للركوب , </a:t>
            </a:r>
            <a:r>
              <a:rPr lang="ar-SA" b="1" dirty="0" smtClean="0">
                <a:cs typeface="mohammad bold art 1" pitchFamily="2" charset="-78"/>
              </a:rPr>
              <a:t>ويحلبه </a:t>
            </a:r>
            <a:r>
              <a:rPr lang="ar-SA" dirty="0" smtClean="0">
                <a:cs typeface="mohammad bold art 1" pitchFamily="2" charset="-78"/>
              </a:rPr>
              <a:t>وينفق عليه إن كان يصلح للحلب , قال النبي صلى الله عليه وسلم : </a:t>
            </a:r>
            <a:r>
              <a:rPr lang="ar-SA" b="1" dirty="0" smtClean="0">
                <a:cs typeface="mohammad bold art 1" pitchFamily="2" charset="-78"/>
              </a:rPr>
              <a:t>الظهر يركب بنفقته إذا كان مرهونا , ولبن الدر يشرب بنفقته إذا كان مرهونا , وعلى الذي يركب ويشرب النفقة </a:t>
            </a:r>
            <a:r>
              <a:rPr lang="ar-SA" dirty="0" smtClean="0">
                <a:cs typeface="mohammad bold art 1" pitchFamily="2" charset="-78"/>
              </a:rPr>
              <a:t>رواه البخاري , أي : ويجب على الذي يركب الظهر ويشرب اللبن النفقة في مقابلة انتفاعه , وما زاد عما يقابل النفقة من المنفعتين يكون لمالكه .</a:t>
            </a:r>
            <a:endParaRPr lang="en-US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قال الإمام ابن القيم رحمه الله : " دل الحديث وقواعد الشريعة وأصولها على أن الحيوان المرهون محترم في نفسه لحق الله تعالى , وللمالك فيه حق الملك , وللمرتهن حق الوثيقة , فإذا كان بيده , فلم يحلبه , ذهب نفعه باطلا , </a:t>
            </a:r>
            <a:r>
              <a:rPr lang="ar-SA" b="1" dirty="0" smtClean="0">
                <a:cs typeface="mohammad bold art 1" pitchFamily="2" charset="-78"/>
              </a:rPr>
              <a:t>فكان مقتضى العدل والقياس ومصلحة الراهن والمرتهن والحيوان أن يستوفي المرتهن منفعة الركوب والحلب ويعوض عنهما بالنفق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الرهن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8763000" cy="342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(15) أقسام الرهن : </a:t>
            </a:r>
            <a:r>
              <a:rPr lang="ar-SA" dirty="0" smtClean="0">
                <a:cs typeface="mohammad bold art 1" pitchFamily="2" charset="-78"/>
              </a:rPr>
              <a:t>قال بعض الفقهاء رحمهم الله : </a:t>
            </a:r>
            <a:r>
              <a:rPr lang="ar-SA" b="1" dirty="0" smtClean="0">
                <a:cs typeface="mohammad bold art 1" pitchFamily="2" charset="-78"/>
              </a:rPr>
              <a:t>الرهن قسمان </a:t>
            </a:r>
            <a:r>
              <a:rPr lang="ar-SA" dirty="0" smtClean="0">
                <a:cs typeface="mohammad bold art 1" pitchFamily="2" charset="-78"/>
              </a:rPr>
              <a:t>: ما يحتاج إلى مؤنة , وما لا يحتاج إلى مؤنة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القسم الأول:  </a:t>
            </a:r>
            <a:r>
              <a:rPr lang="ar-SA" sz="2000" b="1" dirty="0" smtClean="0">
                <a:cs typeface="mohammad bold art 1" pitchFamily="2" charset="-78"/>
              </a:rPr>
              <a:t>ما يحتاج إلى مؤنة نوعان </a:t>
            </a:r>
            <a:r>
              <a:rPr lang="ar-SA" dirty="0" smtClean="0">
                <a:cs typeface="mohammad bold art 1" pitchFamily="2" charset="-78"/>
              </a:rPr>
              <a:t>: ا</a:t>
            </a:r>
            <a:r>
              <a:rPr lang="ar-SA" b="1" dirty="0" smtClean="0">
                <a:cs typeface="mohammad bold art 1" pitchFamily="2" charset="-78"/>
              </a:rPr>
              <a:t>لأول</a:t>
            </a:r>
            <a:r>
              <a:rPr lang="ar-SA" dirty="0" smtClean="0">
                <a:cs typeface="mohammad bold art 1" pitchFamily="2" charset="-78"/>
              </a:rPr>
              <a:t>: حيوان مركوب ومحلوب ; تقدم حكمه . </a:t>
            </a:r>
            <a:r>
              <a:rPr lang="ar-SA" b="1" dirty="0" smtClean="0">
                <a:cs typeface="mohammad bold art 1" pitchFamily="2" charset="-78"/>
              </a:rPr>
              <a:t>الثاني:</a:t>
            </a:r>
            <a:r>
              <a:rPr lang="ar-SA" dirty="0" smtClean="0">
                <a:cs typeface="mohammad bold art 1" pitchFamily="2" charset="-78"/>
              </a:rPr>
              <a:t> </a:t>
            </a:r>
            <a:r>
              <a:rPr lang="ar-SA" b="1" dirty="0" smtClean="0">
                <a:cs typeface="mohammad bold art 1" pitchFamily="2" charset="-78"/>
              </a:rPr>
              <a:t>وما ليس بمركوب ولا محلوب </a:t>
            </a:r>
            <a:r>
              <a:rPr lang="ar-SA" dirty="0" smtClean="0">
                <a:cs typeface="mohammad bold art 1" pitchFamily="2" charset="-78"/>
              </a:rPr>
              <a:t>; كالعبد والأمة ; فهذا النوع </a:t>
            </a:r>
            <a:r>
              <a:rPr lang="ar-SA" b="1" dirty="0" smtClean="0">
                <a:cs typeface="mohammad bold art 1" pitchFamily="2" charset="-78"/>
              </a:rPr>
              <a:t>لا يجوز </a:t>
            </a:r>
            <a:r>
              <a:rPr lang="ar-SA" dirty="0" smtClean="0">
                <a:cs typeface="mohammad bold art 1" pitchFamily="2" charset="-78"/>
              </a:rPr>
              <a:t>للمرتهن أن ينتفع به </a:t>
            </a:r>
            <a:r>
              <a:rPr lang="ar-SA" b="1" dirty="0" smtClean="0">
                <a:cs typeface="mohammad bold art 1" pitchFamily="2" charset="-78"/>
              </a:rPr>
              <a:t>إلا بإذن مالكه</a:t>
            </a:r>
            <a:r>
              <a:rPr lang="ar-SA" dirty="0" smtClean="0">
                <a:cs typeface="mohammad bold art 1" pitchFamily="2" charset="-78"/>
              </a:rPr>
              <a:t> , فإذا أذن له مالكه أن ينفق عليه وينتفع به في مقابلة ذلك , جاز ; لأنه نوع معاوضة . </a:t>
            </a:r>
            <a:endParaRPr lang="en-US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القسم الثاني : ما لا يحتاج إلى مؤنة </a:t>
            </a:r>
            <a:r>
              <a:rPr lang="ar-SA" dirty="0" smtClean="0">
                <a:cs typeface="mohammad bold art 1" pitchFamily="2" charset="-78"/>
              </a:rPr>
              <a:t>, كالدار والمتاع ونحوه , وهذا النوع </a:t>
            </a:r>
            <a:r>
              <a:rPr lang="ar-SA" b="1" dirty="0" smtClean="0">
                <a:cs typeface="mohammad bold art 1" pitchFamily="2" charset="-78"/>
              </a:rPr>
              <a:t>لا يجوز للمرتهن أن ينتفع به </a:t>
            </a:r>
            <a:r>
              <a:rPr lang="ar-SA" dirty="0" smtClean="0">
                <a:cs typeface="mohammad bold art 1" pitchFamily="2" charset="-78"/>
              </a:rPr>
              <a:t>; إلا بإذن الراهن أيضا ; </a:t>
            </a:r>
            <a:r>
              <a:rPr lang="ar-SA" b="1" dirty="0" smtClean="0">
                <a:cs typeface="mohammad bold art 1" pitchFamily="2" charset="-78"/>
              </a:rPr>
              <a:t>إلا إن كان الرهن بدين قرض </a:t>
            </a:r>
            <a:r>
              <a:rPr lang="ar-SA" dirty="0" smtClean="0">
                <a:cs typeface="mohammad bold art 1" pitchFamily="2" charset="-78"/>
              </a:rPr>
              <a:t>; فلا يجوز للمقرض أن ينتفع به كما سبق , لئلا يكون قرضا جر نفعا , فيكون من الربا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الضمان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14478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dvertisingBold" pitchFamily="2" charset="-78"/>
              </a:rPr>
              <a:t>أحكام الضمان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dvertisingBold" pitchFamily="2" charset="-78"/>
              </a:rPr>
              <a:t/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dvertisingBold" pitchFamily="2" charset="-78"/>
              </a:rPr>
            </a:b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dvertisingBold" pitchFamily="2" charset="-78"/>
              </a:rPr>
              <a:t>وهو أحد التوثيقات الشرعية للديون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AdvertisingBold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286000"/>
            <a:ext cx="8763000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تعريغه لغة: </a:t>
            </a:r>
            <a:r>
              <a:rPr lang="ar-SA" dirty="0" smtClean="0">
                <a:cs typeface="mohammad bold art 1" pitchFamily="2" charset="-78"/>
              </a:rPr>
              <a:t> وهو مأخوذ من الضمن ; لأن ذمة الضامن صارت في ضمن ذمة المضمون عنه , وقيل : مشتق من التضمن , لأن ذمة الضامن تتضمن الحق المضمون , وقيل : مشتق من الضم ; لضم ذمة الضامن إلى ذمة المضمون عنه في التزام الحق فيثبت الحق في ذمتيهما جميعا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 الضمان شرعا </a:t>
            </a:r>
            <a:r>
              <a:rPr lang="ar-SA" dirty="0" smtClean="0">
                <a:cs typeface="mohammad bold art 1" pitchFamily="2" charset="-78"/>
              </a:rPr>
              <a:t>: التزام ما وجب على غيره , مع بقائه على مضمون عنه , والتزام ما قد يجب أيضا ; كأن يقول : ما أعطيت فلانا ; فهو عليّ .</a:t>
            </a:r>
          </a:p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حكمه:   جائز </a:t>
            </a:r>
            <a:br>
              <a:rPr lang="ar-SA" dirty="0" smtClean="0">
                <a:cs typeface="mohammad bold art 1" pitchFamily="2" charset="-78"/>
              </a:rPr>
            </a:b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الضمان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600200"/>
            <a:ext cx="8763000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أدلة مشروعيته:  الضمان ثبتت مشروعيته بالكتاب والسنة والإجماع 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أولا الكتاب:    قال تعالى : وَلِمَنْ جَاءَ بِهِ حِمْلُ بَعِيرٍ وَأَنَا بِهِ زَعِيمٌ أي : ضامن .</a:t>
            </a: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-</a:t>
            </a:r>
            <a:r>
              <a:rPr lang="ar-SA" b="1" dirty="0" smtClean="0">
                <a:cs typeface="mohammad bold art 1" pitchFamily="2" charset="-78"/>
              </a:rPr>
              <a:t>ثانيا السنة</a:t>
            </a:r>
            <a:r>
              <a:rPr lang="ar-SA" dirty="0" smtClean="0">
                <a:cs typeface="mohammad bold art 1" pitchFamily="2" charset="-78"/>
              </a:rPr>
              <a:t>:  وروى الإمام الترمذي مرفوعا :</a:t>
            </a:r>
            <a:r>
              <a:rPr lang="ar-SA" b="1" dirty="0" smtClean="0">
                <a:cs typeface="mohammad bold art 1" pitchFamily="2" charset="-78"/>
              </a:rPr>
              <a:t> الزعيم غارم   </a:t>
            </a:r>
            <a:r>
              <a:rPr lang="ar-SA" dirty="0" smtClean="0">
                <a:cs typeface="mohammad bold art 1" pitchFamily="2" charset="-78"/>
              </a:rPr>
              <a:t>أي : ضامن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ثالثا الإجماع:  </a:t>
            </a:r>
            <a:r>
              <a:rPr lang="ar-SA" dirty="0" smtClean="0">
                <a:cs typeface="mohammad bold art 1" pitchFamily="2" charset="-78"/>
              </a:rPr>
              <a:t>أجمع العلماء على جواز الضمان في الجملة . والمصلحة تقتضي ذلك , بل قد تدعو الحاجة والضرورة إليه , وهو من التعاون على البر والتقوى , ومن قضاء حاجة المسلم , وتنفيس كربته .</a:t>
            </a:r>
            <a:br>
              <a:rPr lang="ar-SA" dirty="0" smtClean="0">
                <a:cs typeface="mohammad bold art 1" pitchFamily="2" charset="-78"/>
              </a:rPr>
            </a:b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الضمان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524000"/>
            <a:ext cx="8763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شروط صحة الضمان: (1</a:t>
            </a:r>
            <a:r>
              <a:rPr lang="ar-SA" sz="2000" dirty="0" smtClean="0">
                <a:cs typeface="mohammad bold art 1" pitchFamily="2" charset="-78"/>
              </a:rPr>
              <a:t>) </a:t>
            </a:r>
            <a:r>
              <a:rPr lang="ar-SA" sz="1600" b="1" dirty="0" smtClean="0">
                <a:cs typeface="mohammad bold art 1" pitchFamily="2" charset="-78"/>
              </a:rPr>
              <a:t>أن يكون الضامن جائز التصرف </a:t>
            </a:r>
            <a:r>
              <a:rPr lang="ar-SA" sz="1600" dirty="0" smtClean="0">
                <a:cs typeface="mohammad bold art 1" pitchFamily="2" charset="-78"/>
              </a:rPr>
              <a:t>, لأنه تحمل مال , فلا يصح من صغير ولا سفيه محجور عليه </a:t>
            </a:r>
          </a:p>
          <a:p>
            <a:pPr marL="457200" indent="-457200" algn="r" rtl="1">
              <a:lnSpc>
                <a:spcPct val="150000"/>
              </a:lnSpc>
              <a:buAutoNum type="arabicParenBoth" startAt="2"/>
            </a:pPr>
            <a:r>
              <a:rPr lang="ar-SA" sz="2000" b="1" dirty="0" smtClean="0">
                <a:cs typeface="mohammad bold art 1" pitchFamily="2" charset="-78"/>
              </a:rPr>
              <a:t>الرضا : </a:t>
            </a:r>
            <a:r>
              <a:rPr lang="ar-SA" sz="1600" dirty="0" smtClean="0">
                <a:cs typeface="mohammad bold art 1" pitchFamily="2" charset="-78"/>
              </a:rPr>
              <a:t>فإن أكره على الضمان ; لم يصح ; لأن الضمان تبرع بالتزام الحق , فاعتبر له الرضى كالتبرع بالأموال .</a:t>
            </a:r>
          </a:p>
          <a:p>
            <a:pPr marL="342900" indent="-342900"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بعض أحكام الضمان</a:t>
            </a:r>
            <a:br>
              <a:rPr lang="ar-SA" sz="1600" dirty="0" smtClean="0">
                <a:cs typeface="mohammad bold art 1" pitchFamily="2" charset="-78"/>
              </a:rPr>
            </a:br>
            <a:r>
              <a:rPr lang="ar-SA" sz="1600" dirty="0" smtClean="0">
                <a:cs typeface="mohammad bold art 1" pitchFamily="2" charset="-78"/>
              </a:rPr>
              <a:t>(1)  </a:t>
            </a:r>
            <a:r>
              <a:rPr lang="ar-SA" sz="1600" b="1" dirty="0" smtClean="0">
                <a:cs typeface="mohammad bold art 1" pitchFamily="2" charset="-78"/>
              </a:rPr>
              <a:t>الضمان عقد إرفاق يقصد به نفع المضمون وإعانته </a:t>
            </a:r>
            <a:r>
              <a:rPr lang="ar-SA" sz="1600" dirty="0" smtClean="0">
                <a:cs typeface="mohammad bold art 1" pitchFamily="2" charset="-78"/>
              </a:rPr>
              <a:t>; فلا يجوز أخذ العوض عليه , </a:t>
            </a:r>
            <a:r>
              <a:rPr lang="ar-SA" sz="1600" b="1" dirty="0" smtClean="0">
                <a:cs typeface="mohammad bold art 1" pitchFamily="2" charset="-78"/>
              </a:rPr>
              <a:t>ولأن أخذ العوض على الضمان يكون كالقرض الذي جر نفعا</a:t>
            </a:r>
            <a:r>
              <a:rPr lang="ar-SA" sz="1600" dirty="0" smtClean="0">
                <a:cs typeface="mohammad bold art 1" pitchFamily="2" charset="-78"/>
              </a:rPr>
              <a:t>,  فيجب الابتعاد عن مثل هذا </a:t>
            </a:r>
            <a:br>
              <a:rPr lang="ar-SA" sz="1600" dirty="0" smtClean="0">
                <a:cs typeface="mohammad bold art 1" pitchFamily="2" charset="-78"/>
              </a:rPr>
            </a:br>
            <a:r>
              <a:rPr lang="ar-SA" sz="1600" dirty="0" smtClean="0">
                <a:cs typeface="mohammad bold art 1" pitchFamily="2" charset="-78"/>
              </a:rPr>
              <a:t>وأن يكون الضمان مقصودا به التعاون والإرفاق , لا الاستغلال وإرهاق المحتاج .</a:t>
            </a:r>
            <a:br>
              <a:rPr lang="ar-SA" sz="1600" dirty="0" smtClean="0">
                <a:cs typeface="mohammad bold art 1" pitchFamily="2" charset="-78"/>
              </a:rPr>
            </a:br>
            <a:r>
              <a:rPr lang="ar-SA" sz="1600" dirty="0" smtClean="0">
                <a:cs typeface="mohammad bold art 1" pitchFamily="2" charset="-78"/>
              </a:rPr>
              <a:t>(2)   يصح الضمان بلفظ : أنا ضمين , أو : أنا قبيل , أو : أنا حميل , أو : أنا زعيم , وبلفظ : تحملت دينك , أو : ضمنته , أو : هو عندي , وبكل لفظ يؤدي معنى الضمان , لأن الشارع لم يحد ذلك بعبارة معينة , فيرجع فيه إلى العرف .</a:t>
            </a:r>
            <a:br>
              <a:rPr lang="ar-SA" sz="1600" dirty="0" smtClean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الضمان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524000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AutoNum type="arabicParenBoth" startAt="3"/>
            </a:pPr>
            <a:r>
              <a:rPr lang="ar-SA" sz="1600" b="1" dirty="0" smtClean="0">
                <a:cs typeface="mohammad bold art 1" pitchFamily="2" charset="-78"/>
              </a:rPr>
              <a:t>لصاحب الحق أن يطالب من شاء من الضامن أو المضمون </a:t>
            </a:r>
            <a:r>
              <a:rPr lang="ar-SA" sz="1600" dirty="0" smtClean="0">
                <a:cs typeface="mohammad bold art 1" pitchFamily="2" charset="-78"/>
              </a:rPr>
              <a:t>, لأن حقه ثابت في ذمتهما ; فملك مطالبة من شاء منهما , ولقوله صلى الله عليه وسلم : </a:t>
            </a:r>
            <a:r>
              <a:rPr lang="ar-SA" sz="1600" b="1" dirty="0" smtClean="0">
                <a:cs typeface="mohammad bold art 1" pitchFamily="2" charset="-78"/>
              </a:rPr>
              <a:t>الزعيم غارم </a:t>
            </a:r>
          </a:p>
          <a:p>
            <a:pPr marL="342900" indent="-342900" algn="r" rtl="1">
              <a:lnSpc>
                <a:spcPct val="150000"/>
              </a:lnSpc>
            </a:pPr>
            <a:r>
              <a:rPr lang="ar-SA" sz="1600" b="1" dirty="0" smtClean="0">
                <a:cs typeface="mohammad bold art 1" pitchFamily="2" charset="-78"/>
              </a:rPr>
              <a:t>    </a:t>
            </a:r>
            <a:r>
              <a:rPr lang="ar-SA" sz="1600" dirty="0" smtClean="0">
                <a:cs typeface="mohammad bold art 1" pitchFamily="2" charset="-78"/>
              </a:rPr>
              <a:t>والزعيم : هو الضامن , </a:t>
            </a:r>
            <a:r>
              <a:rPr lang="ar-SA" sz="1600" b="1" dirty="0" smtClean="0">
                <a:cs typeface="mohammad bold art 1" pitchFamily="2" charset="-78"/>
              </a:rPr>
              <a:t>والغارم </a:t>
            </a:r>
            <a:r>
              <a:rPr lang="ar-SA" sz="1600" dirty="0" smtClean="0">
                <a:cs typeface="mohammad bold art 1" pitchFamily="2" charset="-78"/>
              </a:rPr>
              <a:t>:   معناه الذي يؤدي شيئا لزمه , </a:t>
            </a:r>
            <a:r>
              <a:rPr lang="ar-SA" sz="1600" b="1" dirty="0" smtClean="0">
                <a:cs typeface="mohammad bold art 1" pitchFamily="2" charset="-78"/>
              </a:rPr>
              <a:t>وهذا قول الجمهور </a:t>
            </a:r>
            <a:r>
              <a:rPr lang="ar-SA" sz="1600" dirty="0" smtClean="0">
                <a:cs typeface="mohammad bold art 1" pitchFamily="2" charset="-78"/>
              </a:rPr>
              <a:t>.</a:t>
            </a:r>
            <a:br>
              <a:rPr lang="ar-SA" sz="1600" dirty="0" smtClean="0">
                <a:cs typeface="mohammad bold art 1" pitchFamily="2" charset="-78"/>
              </a:rPr>
            </a:br>
            <a:r>
              <a:rPr lang="ar-SA" sz="1600" b="1" dirty="0" smtClean="0">
                <a:cs typeface="mohammad bold art 1" pitchFamily="2" charset="-78"/>
              </a:rPr>
              <a:t>وذهب بعض العلماء : </a:t>
            </a:r>
            <a:r>
              <a:rPr lang="ar-SA" sz="1600" dirty="0" smtClean="0">
                <a:cs typeface="mohammad bold art 1" pitchFamily="2" charset="-78"/>
              </a:rPr>
              <a:t>إلى أن صاحب الحق </a:t>
            </a:r>
            <a:r>
              <a:rPr lang="ar-SA" sz="1600" b="1" dirty="0" smtClean="0">
                <a:cs typeface="mohammad bold art 1" pitchFamily="2" charset="-78"/>
              </a:rPr>
              <a:t>لا يجوز له مطالبة الضامن </a:t>
            </a:r>
            <a:r>
              <a:rPr lang="ar-SA" sz="1600" dirty="0" smtClean="0">
                <a:cs typeface="mohammad bold art 1" pitchFamily="2" charset="-78"/>
              </a:rPr>
              <a:t>, إلا إذا تعذرت مطالبة المضمون عنه </a:t>
            </a:r>
            <a:r>
              <a:rPr lang="ar-SA" sz="1600" b="1" dirty="0" smtClean="0">
                <a:cs typeface="mohammad bold art 1" pitchFamily="2" charset="-78"/>
              </a:rPr>
              <a:t>, لأن الضمان فرع , ولا يصار إليه إلا إذا تعذر الأصل </a:t>
            </a:r>
            <a:r>
              <a:rPr lang="ar-SA" sz="1600" dirty="0" smtClean="0">
                <a:cs typeface="mohammad bold art 1" pitchFamily="2" charset="-78"/>
              </a:rPr>
              <a:t>, ولأن الضمان توثيق للحق كالرهن , </a:t>
            </a:r>
            <a:r>
              <a:rPr lang="ar-SA" sz="1600" b="1" dirty="0" smtClean="0">
                <a:cs typeface="mohammad bold art 1" pitchFamily="2" charset="-78"/>
              </a:rPr>
              <a:t>والرهن لا يستوفى منه الحق إلا عند تعذر الاستيفاء من الراهن ,</a:t>
            </a:r>
            <a:r>
              <a:rPr lang="ar-SA" sz="1600" dirty="0" smtClean="0">
                <a:cs typeface="mohammad bold art 1" pitchFamily="2" charset="-78"/>
              </a:rPr>
              <a:t> ولأن مطالبة الضامن مع وجود المضمون عنه وهو ميسور قادر على السداد فيه استقباح من الناس , لأن المعهود عندهم أنه لا يطالب الضامن إلا عند تعذر مطالبة المضمون عنه أو عجزه عن التسديد , هذا هو المتعارف عند الناس . هذا معنى ما ذكره الإمام </a:t>
            </a:r>
            <a:r>
              <a:rPr lang="ar-SA" sz="1600" b="1" dirty="0" smtClean="0">
                <a:cs typeface="mohammad bold art 1" pitchFamily="2" charset="-78"/>
              </a:rPr>
              <a:t>ابن القيم , وقال : " هذا القول في القوة كما ترى </a:t>
            </a:r>
            <a:r>
              <a:rPr lang="ar-SA" sz="1600" dirty="0" smtClean="0">
                <a:cs typeface="mohammad bold art 1" pitchFamily="2" charset="-78"/>
              </a:rPr>
              <a:t>" .</a:t>
            </a:r>
            <a:endParaRPr lang="en-US" sz="1600" dirty="0" smtClean="0">
              <a:cs typeface="mohammad bold art 1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(4)  </a:t>
            </a:r>
            <a:r>
              <a:rPr lang="ar-SA" sz="1600" b="1" dirty="0" smtClean="0">
                <a:cs typeface="mohammad bold art 1" pitchFamily="2" charset="-78"/>
              </a:rPr>
              <a:t> ذمة الضامن لا تبرأ إلا إذا برئت ذمة المضمون عنه من الدين بإبراء أو قضاء </a:t>
            </a:r>
            <a:r>
              <a:rPr lang="ar-SA" sz="1600" dirty="0" smtClean="0">
                <a:cs typeface="mohammad bold art 1" pitchFamily="2" charset="-78"/>
              </a:rPr>
              <a:t>مة, لأن ذمة الضامن فرع عن ذمة المضمون وتبع لها , ولأن الضمان وثيقة , فإذا برئ الأصل , زالت الوثيقة ; كالرهن .</a:t>
            </a:r>
            <a:br>
              <a:rPr lang="ar-SA" sz="1600" dirty="0" smtClean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الضمان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763000" cy="263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AutoNum type="arabicParenBoth" startAt="5"/>
            </a:pPr>
            <a:r>
              <a:rPr lang="ar-SA" sz="1600" dirty="0" smtClean="0">
                <a:cs typeface="mohammad bold art 1" pitchFamily="2" charset="-78"/>
              </a:rPr>
              <a:t>يجوز تعدد الضامنين فيجوز أن يضمن الحق اثنان فأكثر , سواء ضمن كل واحد منهما جميعه أو جزءا منه , ولا يبرأ أحد منهم إلا ببراءة الآخر , ويبرءون جميعا ببراءة المضمون عنه .</a:t>
            </a:r>
            <a:br>
              <a:rPr lang="ar-SA" sz="1600" dirty="0" smtClean="0">
                <a:cs typeface="mohammad bold art 1" pitchFamily="2" charset="-78"/>
              </a:rPr>
            </a:br>
            <a:r>
              <a:rPr lang="ar-SA" sz="1600" dirty="0" smtClean="0">
                <a:cs typeface="mohammad bold art 1" pitchFamily="2" charset="-78"/>
              </a:rPr>
              <a:t>(6)   </a:t>
            </a:r>
            <a:r>
              <a:rPr lang="ar-SA" sz="1600" b="1" dirty="0" smtClean="0">
                <a:cs typeface="mohammad bold art 1" pitchFamily="2" charset="-78"/>
              </a:rPr>
              <a:t>لا يشترط في صحته معرفة الضامن للمضمون عنه</a:t>
            </a:r>
            <a:r>
              <a:rPr lang="ar-SA" sz="1600" dirty="0" smtClean="0">
                <a:cs typeface="mohammad bold art 1" pitchFamily="2" charset="-78"/>
              </a:rPr>
              <a:t> , كأن يقول : من استدان منك ; فأنا ضمين , ولا يشترط معرفة الضامن للمضمون له , </a:t>
            </a:r>
            <a:r>
              <a:rPr lang="ar-SA" sz="1600" b="1" dirty="0" smtClean="0">
                <a:cs typeface="mohammad bold art 1" pitchFamily="2" charset="-78"/>
              </a:rPr>
              <a:t>لأنه لا يشترط رضى المضمون له والمضمون عنه ; فلا يشترط معرفتهما .</a:t>
            </a:r>
            <a:br>
              <a:rPr lang="ar-SA" sz="1600" b="1" dirty="0" smtClean="0">
                <a:cs typeface="mohammad bold art 1" pitchFamily="2" charset="-78"/>
              </a:rPr>
            </a:br>
            <a:r>
              <a:rPr lang="ar-SA" sz="1600" b="1" dirty="0" smtClean="0">
                <a:cs typeface="mohammad bold art 1" pitchFamily="2" charset="-78"/>
              </a:rPr>
              <a:t>(7)  </a:t>
            </a:r>
            <a:r>
              <a:rPr lang="ar-SA" sz="1600" dirty="0" smtClean="0">
                <a:cs typeface="mohammad bold art 1" pitchFamily="2" charset="-78"/>
              </a:rPr>
              <a:t> يصح ضمان المعلوم وضمان المجهول إذا كان يئول إلى العلم ; لقوله تعالى </a:t>
            </a:r>
            <a:r>
              <a:rPr lang="ar-SA" sz="1600" b="1" dirty="0" smtClean="0">
                <a:cs typeface="mohammad bold art 1" pitchFamily="2" charset="-78"/>
              </a:rPr>
              <a:t>: وَلِمَنْ جَاءَ بِهِ حِمْلُ بَعِيرٍ وَأَنَا بِهِ زَعِيمٌ </a:t>
            </a:r>
          </a:p>
          <a:p>
            <a:pPr marL="342900" indent="-342900" algn="r" rtl="1">
              <a:lnSpc>
                <a:spcPct val="150000"/>
              </a:lnSpc>
            </a:pPr>
            <a:r>
              <a:rPr lang="ar-SA" sz="1600" b="1" dirty="0" smtClean="0">
                <a:cs typeface="mohammad bold art 1" pitchFamily="2" charset="-78"/>
              </a:rPr>
              <a:t>                 فحمل البعير غير معلوم </a:t>
            </a:r>
            <a:r>
              <a:rPr lang="ar-SA" sz="1600" dirty="0" smtClean="0">
                <a:cs typeface="mohammad bold art 1" pitchFamily="2" charset="-78"/>
              </a:rPr>
              <a:t>, لكنه يئول إلى العلم , فدلت الآية على جوازه .</a:t>
            </a:r>
            <a:br>
              <a:rPr lang="ar-SA" sz="1600" dirty="0" smtClean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</TotalTime>
  <Words>544</Words>
  <Application>Microsoft Office PowerPoint</Application>
  <PresentationFormat>A4 Paper (210x297 mm)‎</PresentationFormat>
  <Paragraphs>53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العاشرة</vt:lpstr>
      <vt:lpstr>أحكام الرهن</vt:lpstr>
      <vt:lpstr>أحكام الرهن</vt:lpstr>
      <vt:lpstr>أحكام الرهن</vt:lpstr>
      <vt:lpstr>أحكام الرهن</vt:lpstr>
      <vt:lpstr>أحكام الرهن</vt:lpstr>
      <vt:lpstr>أحكام الضمان</vt:lpstr>
      <vt:lpstr>أحكام الضمان</vt:lpstr>
      <vt:lpstr>أحكام الضمان</vt:lpstr>
      <vt:lpstr>أحكام الضمان</vt:lpstr>
      <vt:lpstr>أحكام الضمان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150</cp:revision>
  <dcterms:created xsi:type="dcterms:W3CDTF">2009-10-14T19:14:34Z</dcterms:created>
  <dcterms:modified xsi:type="dcterms:W3CDTF">2011-08-20T10:27:27Z</dcterms:modified>
</cp:coreProperties>
</file>