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80" r:id="rId3"/>
    <p:sldId id="481" r:id="rId4"/>
    <p:sldId id="482" r:id="rId5"/>
    <p:sldId id="419" r:id="rId6"/>
    <p:sldId id="420" r:id="rId7"/>
    <p:sldId id="421" r:id="rId8"/>
    <p:sldId id="422" r:id="rId9"/>
    <p:sldId id="423" r:id="rId10"/>
    <p:sldId id="424" r:id="rId11"/>
    <p:sldId id="425" r:id="rId12"/>
    <p:sldId id="469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الحادية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="" xmlns:p14="http://schemas.microsoft.com/office/powerpoint/2010/main" val="51646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الكفالة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 smtClean="0">
                <a:cs typeface="mohammad bold art 1" pitchFamily="2" charset="-78"/>
              </a:rPr>
              <a:t>تعريفها:  </a:t>
            </a:r>
            <a:r>
              <a:rPr lang="ar-SA" sz="2000" b="1" dirty="0" smtClean="0">
                <a:cs typeface="mohammad bold art 1" pitchFamily="2" charset="-78"/>
              </a:rPr>
              <a:t> الكفالة هي التزام إحضار من عليه حق مالي لربه </a:t>
            </a:r>
            <a:r>
              <a:rPr lang="ar-SA" sz="2000" dirty="0" smtClean="0">
                <a:cs typeface="mohammad bold art 1" pitchFamily="2" charset="-7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ar-SA" sz="2000" dirty="0" smtClean="0">
                <a:cs typeface="mohammad bold art 1" pitchFamily="2" charset="-78"/>
              </a:rPr>
              <a:t> (1)   فالعقد في الكفالة واقع على </a:t>
            </a:r>
            <a:r>
              <a:rPr lang="ar-SA" sz="2000" b="1" dirty="0" smtClean="0">
                <a:cs typeface="mohammad bold art 1" pitchFamily="2" charset="-78"/>
              </a:rPr>
              <a:t>بدن المكفول </a:t>
            </a:r>
            <a:r>
              <a:rPr lang="ar-SA" sz="2000" dirty="0" smtClean="0">
                <a:cs typeface="mohammad bold art 1" pitchFamily="2" charset="-78"/>
              </a:rPr>
              <a:t>, فتصح الكفالة ببدن كل إنسان عليه حق مالي ; كالدين , </a:t>
            </a:r>
            <a:r>
              <a:rPr lang="ar-SA" sz="2400" b="1" dirty="0" smtClean="0">
                <a:cs typeface="mohammad bold art 1" pitchFamily="2" charset="-78"/>
              </a:rPr>
              <a:t>ولا تصح الكفالة ببدن من عليه حد </a:t>
            </a:r>
            <a:endParaRPr lang="ar-SA" sz="2000" b="1" dirty="0" smtClean="0">
              <a:cs typeface="mohammad bold art 1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400" b="1" dirty="0" smtClean="0">
                <a:cs typeface="mohammad bold art 1" pitchFamily="2" charset="-78"/>
              </a:rPr>
              <a:t>سبب التفريق:</a:t>
            </a:r>
            <a:r>
              <a:rPr lang="ar-SA" sz="2400" dirty="0" smtClean="0">
                <a:cs typeface="mohammad bold art 1" pitchFamily="2" charset="-78"/>
              </a:rPr>
              <a:t>  </a:t>
            </a:r>
            <a:r>
              <a:rPr lang="ar-SA" sz="2000" dirty="0" smtClean="0">
                <a:cs typeface="mohammad bold art 1" pitchFamily="2" charset="-78"/>
              </a:rPr>
              <a:t>لأن الكفالة </a:t>
            </a:r>
            <a:r>
              <a:rPr lang="ar-SA" sz="2000" dirty="0" err="1" smtClean="0">
                <a:cs typeface="mohammad bold art 1" pitchFamily="2" charset="-78"/>
              </a:rPr>
              <a:t>استيثاق</a:t>
            </a:r>
            <a:r>
              <a:rPr lang="ar-SA" sz="2000" dirty="0" smtClean="0">
                <a:cs typeface="mohammad bold art 1" pitchFamily="2" charset="-78"/>
              </a:rPr>
              <a:t> , والحدود مبناها على الدرء بالشبهات ; فلا يدخل فيها الاستيثاق </a:t>
            </a:r>
          </a:p>
          <a:p>
            <a:pPr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 (2)   لا تصح الكفالة ببدن من عليه قصاص </a:t>
            </a:r>
            <a:r>
              <a:rPr lang="ar-SA" sz="2000" dirty="0" smtClean="0">
                <a:cs typeface="mohammad bold art 1" pitchFamily="2" charset="-78"/>
              </a:rPr>
              <a:t>, لأنه لا يمكن استيفاؤه من غير الجاني , ولا يجوز استيفاؤه من الكفيل إذا تعذر عليه إحضار المكفول .</a:t>
            </a:r>
            <a:br>
              <a:rPr lang="ar-SA" sz="2000" dirty="0" smtClean="0">
                <a:cs typeface="mohammad bold art 1" pitchFamily="2" charset="-78"/>
              </a:rPr>
            </a:br>
            <a:r>
              <a:rPr lang="ar-SA" sz="2000" dirty="0" smtClean="0">
                <a:cs typeface="mohammad bold art 1" pitchFamily="2" charset="-78"/>
              </a:rPr>
              <a:t>(3)     ويشترط لصحة الكفالة أن تكون </a:t>
            </a:r>
            <a:r>
              <a:rPr lang="ar-SA" sz="2000" b="1" dirty="0" err="1" smtClean="0">
                <a:cs typeface="mohammad bold art 1" pitchFamily="2" charset="-78"/>
              </a:rPr>
              <a:t>برضى</a:t>
            </a:r>
            <a:r>
              <a:rPr lang="ar-SA" sz="2000" b="1" dirty="0" smtClean="0">
                <a:cs typeface="mohammad bold art 1" pitchFamily="2" charset="-78"/>
              </a:rPr>
              <a:t> الكفيل </a:t>
            </a:r>
            <a:r>
              <a:rPr lang="ar-SA" sz="2000" dirty="0" smtClean="0">
                <a:cs typeface="mohammad bold art 1" pitchFamily="2" charset="-78"/>
              </a:rPr>
              <a:t>, لأنه لا يلزمه الحق ابتداء إلا برضاه .</a:t>
            </a:r>
            <a:endParaRPr lang="en-US" sz="2000" dirty="0" smtClean="0">
              <a:cs typeface="mohammad bold art 1" pitchFamily="2" charset="-78"/>
            </a:endParaRPr>
          </a:p>
          <a:p>
            <a:pPr marL="342900" indent="-342900">
              <a:lnSpc>
                <a:spcPct val="150000"/>
              </a:lnSpc>
              <a:buAutoNum type="arabicParenBoth" startAt="4"/>
            </a:pPr>
            <a:r>
              <a:rPr lang="ar-SA" sz="2000" b="1" dirty="0" smtClean="0">
                <a:cs typeface="mohammad bold art 1" pitchFamily="2" charset="-78"/>
              </a:rPr>
              <a:t>يبرأ الكفيل بموت المكفول المتعذر إحضاره ويبرأ كذلك بتسليم المكفول نفسه لرب الحق في محل التسليم وأجله </a:t>
            </a:r>
            <a:r>
              <a:rPr lang="ar-SA" sz="2000" dirty="0" smtClean="0">
                <a:cs typeface="mohammad bold art 1" pitchFamily="2" charset="-78"/>
              </a:rPr>
              <a:t>, لأنه أتى بما يلزم الكفيل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الكفالة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EG" sz="2000" dirty="0" smtClean="0">
                <a:cs typeface="mohammad bold art 1" pitchFamily="2" charset="-78"/>
              </a:rPr>
              <a:t>(5)</a:t>
            </a:r>
            <a:r>
              <a:rPr lang="ar-SA" sz="2000" dirty="0" smtClean="0">
                <a:cs typeface="mohammad bold art 1" pitchFamily="2" charset="-78"/>
              </a:rPr>
              <a:t>وإذا تعذر إحضار المكفول مع حياته أو غاب ومضى زمن يمكن إحضاره فيه , </a:t>
            </a:r>
            <a:r>
              <a:rPr lang="ar-SA" sz="2000" b="1" dirty="0" smtClean="0">
                <a:cs typeface="mohammad bold art 1" pitchFamily="2" charset="-78"/>
              </a:rPr>
              <a:t>فإن الكفيل يضمن ما عليه من الدين </a:t>
            </a:r>
            <a:r>
              <a:rPr lang="ar-SA" sz="2000" dirty="0" smtClean="0">
                <a:cs typeface="mohammad bold art 1" pitchFamily="2" charset="-78"/>
              </a:rPr>
              <a:t>; لعموم قوله صلى الله عليه وسلم : الزعيم غارم </a:t>
            </a:r>
          </a:p>
          <a:p>
            <a:pPr marL="342900" indent="-342900">
              <a:lnSpc>
                <a:spcPct val="150000"/>
              </a:lnSpc>
              <a:buAutoNum type="arabicParenBoth" startAt="4"/>
            </a:pPr>
            <a:r>
              <a:rPr lang="ar-SA" sz="2000" dirty="0" smtClean="0">
                <a:cs typeface="mohammad bold art 1" pitchFamily="2" charset="-78"/>
              </a:rPr>
              <a:t>  يجوز ضمان معرفة الشخص كما لو جاء إنسان ليستدين من إنسان , فقال : أنا لا أعرفك فلا أعطيك . فقال شخص آخر : أنا أضمن لك معرفته , أي : أعرِّفك من هو وأين هو ; فإنه يلزم بإحضاره إذا غاب , </a:t>
            </a:r>
            <a:r>
              <a:rPr lang="ar-SA" sz="2000" b="1" dirty="0" smtClean="0">
                <a:cs typeface="mohammad bold art 1" pitchFamily="2" charset="-78"/>
              </a:rPr>
              <a:t>ولا يكفي أن يذكر اسمه ومكانه , </a:t>
            </a:r>
            <a:r>
              <a:rPr lang="ar-SA" sz="2000" dirty="0" smtClean="0">
                <a:cs typeface="mohammad bold art 1" pitchFamily="2" charset="-78"/>
              </a:rPr>
              <a:t>فإن عجز عن إحضاره مع حياته , </a:t>
            </a:r>
            <a:r>
              <a:rPr lang="ar-SA" sz="2000" b="1" dirty="0" smtClean="0">
                <a:cs typeface="mohammad bold art 1" pitchFamily="2" charset="-78"/>
              </a:rPr>
              <a:t>ضمن ما عليه </a:t>
            </a:r>
            <a:r>
              <a:rPr lang="ar-SA" sz="2000" dirty="0" smtClean="0">
                <a:cs typeface="mohammad bold art 1" pitchFamily="2" charset="-78"/>
              </a:rPr>
              <a:t>, لأنه هو الذي دفع الدائن أن يعطيه ماله بتكفله لمعرفته , فكأنه قال : ضمنت لك حضوره متى أردت , فصار ذلك كما لو قال : تكفلت لك ببدنه .</a:t>
            </a:r>
            <a:endParaRPr lang="en-US" sz="20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الحوالة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763000" cy="3474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تعريفها:     </a:t>
            </a:r>
            <a:r>
              <a:rPr lang="ar-SA" dirty="0" smtClean="0">
                <a:cs typeface="mohammad bold art 1" pitchFamily="2" charset="-78"/>
              </a:rPr>
              <a:t>الحوالة</a:t>
            </a:r>
            <a:r>
              <a:rPr lang="ar-SA" b="1" dirty="0" smtClean="0">
                <a:cs typeface="mohammad bold art 1" pitchFamily="2" charset="-78"/>
              </a:rPr>
              <a:t> لغة </a:t>
            </a:r>
            <a:r>
              <a:rPr lang="ar-SA" dirty="0" smtClean="0">
                <a:cs typeface="mohammad bold art 1" pitchFamily="2" charset="-78"/>
              </a:rPr>
              <a:t>: مشتقة من التحول ; لأنها تحول الدين من ذمة إلى ذمة أخرى  </a:t>
            </a:r>
            <a:r>
              <a:rPr lang="ar-SA" sz="2000" b="1" dirty="0" smtClean="0">
                <a:cs typeface="mohammad bold art 1" pitchFamily="2" charset="-78"/>
              </a:rPr>
              <a:t>الحوالة شرعا:  </a:t>
            </a:r>
            <a:r>
              <a:rPr lang="ar-SA" dirty="0" smtClean="0">
                <a:cs typeface="mohammad bold art 1" pitchFamily="2" charset="-78"/>
              </a:rPr>
              <a:t>عرفها الفقهاء بأنها نقل دين من ذمة إلى ذمة أخرى .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أدلة مشروعيتها:  </a:t>
            </a:r>
            <a:r>
              <a:rPr lang="ar-SA" dirty="0" smtClean="0">
                <a:cs typeface="mohammad bold art 1" pitchFamily="2" charset="-78"/>
              </a:rPr>
              <a:t>الحوالة  ثابتة بالسنة والإجماع : - 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أولا السنة:   </a:t>
            </a:r>
            <a:r>
              <a:rPr lang="ar-SA" dirty="0" smtClean="0">
                <a:cs typeface="mohammad bold art 1" pitchFamily="2" charset="-78"/>
              </a:rPr>
              <a:t>قال صلى الله عليه وسلم : </a:t>
            </a:r>
            <a:r>
              <a:rPr lang="ar-SA" b="1" dirty="0" smtClean="0">
                <a:cs typeface="mohammad bold art 1" pitchFamily="2" charset="-78"/>
              </a:rPr>
              <a:t>إذا أتبع أحدكم على مليء ; فليتبع </a:t>
            </a:r>
            <a:r>
              <a:rPr lang="ar-SA" dirty="0" smtClean="0">
                <a:cs typeface="mohammad bold art 1" pitchFamily="2" charset="-78"/>
              </a:rPr>
              <a:t>وفي لفظ : </a:t>
            </a:r>
            <a:r>
              <a:rPr lang="ar-SA" b="1" dirty="0" smtClean="0">
                <a:cs typeface="mohammad bold art 1" pitchFamily="2" charset="-78"/>
              </a:rPr>
              <a:t>من أحيل بحقه على مليء , فليحتل</a:t>
            </a:r>
            <a:r>
              <a:rPr lang="ar-SA" dirty="0" smtClean="0">
                <a:cs typeface="mohammad bold art 1" pitchFamily="2" charset="-78"/>
              </a:rPr>
              <a:t> 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ثانيا الإجماع:  </a:t>
            </a:r>
            <a:r>
              <a:rPr lang="ar-SA" dirty="0" smtClean="0">
                <a:cs typeface="mohammad bold art 1" pitchFamily="2" charset="-78"/>
              </a:rPr>
              <a:t>حكى غير واحد من العلماء الإجماع على ثبوتها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الحكمة من مشروعيته </a:t>
            </a:r>
            <a:r>
              <a:rPr lang="ar-SA" dirty="0" smtClean="0">
                <a:cs typeface="mohammad bold art 1" pitchFamily="2" charset="-78"/>
              </a:rPr>
              <a:t>: فيها إرفاق بين الناس , وتسهيل لسبل معاملاتهم , وتسامح , وتعاون على قضاء حاجاتهم , وتسديد ديونهم , وتوفير راحتهم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الحوالة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763000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من أحكام الحوالة:</a:t>
            </a: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(1)   ظن بعض الناس أن الحوالة </a:t>
            </a:r>
            <a:r>
              <a:rPr lang="ar-SA" b="1" dirty="0" smtClean="0">
                <a:cs typeface="mohammad bold art 1" pitchFamily="2" charset="-78"/>
              </a:rPr>
              <a:t>على غير وفق القياس </a:t>
            </a:r>
            <a:r>
              <a:rPr lang="ar-SA" dirty="0" smtClean="0">
                <a:cs typeface="mohammad bold art 1" pitchFamily="2" charset="-78"/>
              </a:rPr>
              <a:t>; لأنها بيع دين بدين , وبيع الدين بالدين ممنوع , لكنه جاز في الحوالة على غير وفق القياس </a:t>
            </a:r>
            <a:r>
              <a:rPr lang="ar-SA" b="1" dirty="0" smtClean="0">
                <a:cs typeface="mohammad bold art 1" pitchFamily="2" charset="-78"/>
              </a:rPr>
              <a:t>, وقد رد هذا العلامة ابن القيم </a:t>
            </a:r>
            <a:r>
              <a:rPr lang="ar-SA" dirty="0" smtClean="0">
                <a:cs typeface="mohammad bold art 1" pitchFamily="2" charset="-78"/>
              </a:rPr>
              <a:t>, وبين أنها جارية على وفق القياس ; لأنها من جنس إيفاء الحق , لا من جنس البيع . قال : " وإن كانت بيع دين بدين , فلم ينه الشارع عن ذلك , بل قواعد الشرع تقتضي جوازه , فإنها اقتضت نقل الدين وتحويله من ذمة المحيل إلى ذمة المحال عليه " انتهى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الحوالة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8763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شروط صحة الحوالة:</a:t>
            </a:r>
            <a:endParaRPr lang="en-US" b="1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الشرط الأول </a:t>
            </a:r>
            <a:r>
              <a:rPr lang="ar-SA" sz="1600" dirty="0" smtClean="0">
                <a:cs typeface="mohammad bold art 1" pitchFamily="2" charset="-78"/>
              </a:rPr>
              <a:t>: أن تكون على دين مستقر في ذمة المحال عليه ; لأن مقتضاها إلزام المحال عليه بالدين , </a:t>
            </a:r>
            <a:r>
              <a:rPr lang="ar-SA" sz="1600" b="1" dirty="0" smtClean="0">
                <a:cs typeface="mohammad bold art 1" pitchFamily="2" charset="-78"/>
              </a:rPr>
              <a:t>وإذا كان هذا الدين غير مستقر </a:t>
            </a:r>
            <a:r>
              <a:rPr lang="ar-SA" sz="1600" dirty="0" smtClean="0">
                <a:cs typeface="mohammad bold art 1" pitchFamily="2" charset="-78"/>
              </a:rPr>
              <a:t>; فهو عرضة للسقوط ; فلا تثبت الحوالة عليه ; </a:t>
            </a:r>
            <a:r>
              <a:rPr lang="ar-SA" sz="1600" b="1" dirty="0" smtClean="0">
                <a:cs typeface="mohammad bold art 1" pitchFamily="2" charset="-78"/>
              </a:rPr>
              <a:t>فلا تصح الحوالة على ثمن مبيع في مدة  الخيار </a:t>
            </a:r>
            <a:r>
              <a:rPr lang="ar-SA" sz="1600" dirty="0" smtClean="0">
                <a:cs typeface="mohammad bold art 1" pitchFamily="2" charset="-78"/>
              </a:rPr>
              <a:t>, ولا تصح الحوالة من الابن على أبيه إلا برضاه .</a:t>
            </a:r>
            <a:endParaRPr lang="en-US" sz="1600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الشرط الثاني : </a:t>
            </a:r>
            <a:r>
              <a:rPr lang="ar-SA" b="1" dirty="0" smtClean="0">
                <a:cs typeface="mohammad bold art 1" pitchFamily="2" charset="-78"/>
              </a:rPr>
              <a:t>اتفاق الدينين المحال به والمحال عليه </a:t>
            </a:r>
            <a:r>
              <a:rPr lang="ar-SA" sz="1600" dirty="0" smtClean="0">
                <a:cs typeface="mohammad bold art 1" pitchFamily="2" charset="-78"/>
              </a:rPr>
              <a:t>; أي :</a:t>
            </a:r>
            <a:r>
              <a:rPr lang="ar-SA" sz="1600" b="1" dirty="0" smtClean="0">
                <a:cs typeface="mohammad bold art 1" pitchFamily="2" charset="-78"/>
              </a:rPr>
              <a:t> تماثلهما في الجنس </a:t>
            </a:r>
            <a:r>
              <a:rPr lang="ar-SA" sz="1600" dirty="0" smtClean="0">
                <a:cs typeface="mohammad bold art 1" pitchFamily="2" charset="-78"/>
              </a:rPr>
              <a:t>; كدراهم على دراهم , </a:t>
            </a:r>
            <a:r>
              <a:rPr lang="ar-SA" sz="1600" b="1" dirty="0" smtClean="0">
                <a:cs typeface="mohammad bold art 1" pitchFamily="2" charset="-78"/>
              </a:rPr>
              <a:t>وتماثلهما في الوصف </a:t>
            </a:r>
            <a:r>
              <a:rPr lang="ar-SA" sz="1600" dirty="0" smtClean="0">
                <a:cs typeface="mohammad bold art 1" pitchFamily="2" charset="-78"/>
              </a:rPr>
              <a:t>; كأن يحيل بدراهم مضروبة على دراهم مضروبة , ونقود سعودية مثلا على نقود سعودية مثلها , </a:t>
            </a:r>
            <a:r>
              <a:rPr lang="ar-SA" sz="1600" b="1" dirty="0" smtClean="0">
                <a:cs typeface="mohammad bold art 1" pitchFamily="2" charset="-78"/>
              </a:rPr>
              <a:t>وتماثلهما في الوقت </a:t>
            </a:r>
            <a:r>
              <a:rPr lang="ar-SA" sz="1600" dirty="0" smtClean="0">
                <a:cs typeface="mohammad bold art 1" pitchFamily="2" charset="-78"/>
              </a:rPr>
              <a:t>, أي : في الحلول والتأجيل , فلو كان أحد الدينين حالا والآخر مؤجلا , أو أحدهما يحل بعد شهر والآخر يحل بعد شهرين </a:t>
            </a:r>
            <a:r>
              <a:rPr lang="ar-SA" sz="1600" b="1" dirty="0" smtClean="0">
                <a:cs typeface="mohammad bold art 1" pitchFamily="2" charset="-78"/>
              </a:rPr>
              <a:t>; لم تصح الحوالة </a:t>
            </a:r>
            <a:r>
              <a:rPr lang="ar-SA" sz="1600" dirty="0" smtClean="0">
                <a:cs typeface="mohammad bold art 1" pitchFamily="2" charset="-78"/>
              </a:rPr>
              <a:t>, </a:t>
            </a:r>
            <a:r>
              <a:rPr lang="ar-SA" sz="1600" b="1" dirty="0" smtClean="0">
                <a:cs typeface="mohammad bold art 1" pitchFamily="2" charset="-78"/>
              </a:rPr>
              <a:t>وتماثلهما في المقدار </a:t>
            </a:r>
            <a:r>
              <a:rPr lang="ar-SA" sz="1600" dirty="0" smtClean="0">
                <a:cs typeface="mohammad bold art 1" pitchFamily="2" charset="-78"/>
              </a:rPr>
              <a:t>; فلا تصح الحوالة بمائة مثلا على تسعين ريالا  </a:t>
            </a:r>
            <a:r>
              <a:rPr lang="ar-SA" sz="1600" b="1" dirty="0" smtClean="0">
                <a:cs typeface="mohammad bold art 1" pitchFamily="2" charset="-78"/>
              </a:rPr>
              <a:t>السبب في ذلك : </a:t>
            </a:r>
            <a:r>
              <a:rPr lang="ar-SA" sz="1600" dirty="0" smtClean="0">
                <a:cs typeface="mohammad bold art 1" pitchFamily="2" charset="-78"/>
              </a:rPr>
              <a:t>لأنها عقد إرفاق ; كالقرض , فلو جاز التفاضل فيها ; لخرجت عن موضوعها - وهو الإرفاق - إلى طلب الزيادة بها , وهذا لا يجوز كما لا يجوز في القرض , </a:t>
            </a:r>
            <a:r>
              <a:rPr lang="ar-SA" sz="1600" b="1" dirty="0" smtClean="0">
                <a:cs typeface="mohammad bold art 1" pitchFamily="2" charset="-78"/>
              </a:rPr>
              <a:t>لكن لو أحال ببعض ما عليه من الدين , أو أحال على بعض ما له من الدين ; جاز ذلك , ويبقى الزائد بحاله لصاحبه .</a:t>
            </a:r>
            <a:endParaRPr lang="ar-EG" sz="1600" b="1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الحوالة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876300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الشرط الثالث : </a:t>
            </a:r>
            <a:r>
              <a:rPr lang="ar-SA" sz="1600" dirty="0" smtClean="0">
                <a:cs typeface="mohammad bold art 1" pitchFamily="2" charset="-78"/>
              </a:rPr>
              <a:t>رضى المحيل لأن الحق عليه , فلا يلزمه أن يسدده عن طريق الحوالة , </a:t>
            </a:r>
            <a:r>
              <a:rPr lang="ar-SA" sz="1600" b="1" dirty="0" smtClean="0">
                <a:cs typeface="mohammad bold art 1" pitchFamily="2" charset="-78"/>
              </a:rPr>
              <a:t>ولا يشترط رضى المحال عليه </a:t>
            </a:r>
            <a:r>
              <a:rPr lang="ar-SA" sz="1600" dirty="0" smtClean="0">
                <a:cs typeface="mohammad bold art 1" pitchFamily="2" charset="-78"/>
              </a:rPr>
              <a:t>; كما لا يشترط أيضا رضى المحتال إذا أحيل على مليء غير مماطل </a:t>
            </a:r>
            <a:r>
              <a:rPr lang="ar-SA" sz="1600" b="1" dirty="0" smtClean="0">
                <a:cs typeface="mohammad bold art 1" pitchFamily="2" charset="-78"/>
              </a:rPr>
              <a:t>, بل يجبر على قبول الحوالة , </a:t>
            </a:r>
            <a:r>
              <a:rPr lang="ar-SA" sz="1600" dirty="0" smtClean="0">
                <a:cs typeface="mohammad bold art 1" pitchFamily="2" charset="-78"/>
              </a:rPr>
              <a:t>ومطالبة المحال عليه بحقه , لقوله صلى الله عليه وسلم :</a:t>
            </a:r>
            <a:r>
              <a:rPr lang="ar-SA" sz="1600" b="1" dirty="0" smtClean="0">
                <a:cs typeface="mohammad bold art 1" pitchFamily="2" charset="-78"/>
              </a:rPr>
              <a:t> مطل الغني ظلم , وإذا أتبع أحدكم على مليء ; فليتبع </a:t>
            </a:r>
            <a:r>
              <a:rPr lang="ar-SA" sz="1600" dirty="0" smtClean="0">
                <a:cs typeface="mohammad bold art 1" pitchFamily="2" charset="-78"/>
              </a:rPr>
              <a:t>متفق عليه , وفي لفظ : من أحيل بحقه على مليء , فليحتل أي </a:t>
            </a:r>
            <a:r>
              <a:rPr lang="ar-SA" sz="1600" b="1" dirty="0" smtClean="0">
                <a:cs typeface="mohammad bold art 1" pitchFamily="2" charset="-78"/>
              </a:rPr>
              <a:t>: ليقبل الحوالة </a:t>
            </a:r>
            <a:r>
              <a:rPr lang="ar-SA" sz="1600" dirty="0" smtClean="0">
                <a:cs typeface="mohammad bold art 1" pitchFamily="2" charset="-78"/>
              </a:rPr>
              <a:t>, والمليء هو القادر على الوفاء , الذي لا يعرف بمماطلة , </a:t>
            </a:r>
            <a:r>
              <a:rPr lang="ar-SA" sz="1600" b="1" dirty="0" smtClean="0">
                <a:cs typeface="mohammad bold art 1" pitchFamily="2" charset="-78"/>
              </a:rPr>
              <a:t>فإن كان المحال عليه غير مليء </a:t>
            </a:r>
            <a:r>
              <a:rPr lang="ar-SA" sz="1600" dirty="0" smtClean="0">
                <a:cs typeface="mohammad bold art 1" pitchFamily="2" charset="-78"/>
              </a:rPr>
              <a:t>, لم يلزم المحال قبول الحوالة عليه , لما في ذلك من الضرر عليه .</a:t>
            </a:r>
            <a:br>
              <a:rPr lang="ar-SA" sz="1600" dirty="0" smtClean="0">
                <a:cs typeface="mohammad bold art 1" pitchFamily="2" charset="-78"/>
              </a:rPr>
            </a:br>
            <a:r>
              <a:rPr lang="ar-SA" sz="1600" dirty="0" smtClean="0">
                <a:cs typeface="mohammad bold art 1" pitchFamily="2" charset="-78"/>
              </a:rPr>
              <a:t>* وبهذه المناسبة ; فالنصيحة لمن عليهم حقوق للناس وعندهم المقدرة على تسديدها أن يبادروا بإبراء ذممهم بأدائها لأصحابها أو لمن أحيل عليهم بها , وأن لا يلطخوا سمعتهم بالمماطلة والمراوغة ; فكثيرا ما نسمع التظلمات  من أصحاب الحقوق بسبب تأخير حقوقهم وتساهل المدينين بتسديدها من غير عذر شرعي ; كما أننا كثيرا ما نسمع مماطلة الأغنياء بتسديد الحوالات الموجهة إليهم , وإتعاب المحالين , حتى أصبحت الحوالة شبحا مخيفا , ينفر منها كثير من الناس , بسبب ظلم الناس .</a:t>
            </a:r>
            <a:br>
              <a:rPr lang="ar-SA" sz="1600" dirty="0" smtClean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الحوالة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8763000" cy="301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sz="2000" b="1" dirty="0" smtClean="0">
                <a:cs typeface="mohammad bold art 1" pitchFamily="2" charset="-78"/>
              </a:rPr>
              <a:t>* وإذا صحت الحوالة </a:t>
            </a:r>
            <a:r>
              <a:rPr lang="ar-SA" dirty="0" smtClean="0">
                <a:cs typeface="mohammad bold art 1" pitchFamily="2" charset="-78"/>
              </a:rPr>
              <a:t>; بأن اجتمعت شروطها المذكورة </a:t>
            </a:r>
            <a:r>
              <a:rPr lang="ar-SA" b="1" dirty="0" smtClean="0">
                <a:cs typeface="mohammad bold art 1" pitchFamily="2" charset="-78"/>
              </a:rPr>
              <a:t>, فإن الحق ينتقل بها من ذمة المحيل إلى ذمة المحال عليه , وتبرأ ذمة المحيل من هذا الحق </a:t>
            </a:r>
            <a:r>
              <a:rPr lang="ar-SA" dirty="0" smtClean="0">
                <a:cs typeface="mohammad bold art 1" pitchFamily="2" charset="-78"/>
              </a:rPr>
              <a:t>; لأن معناها تحويل الحق من ذمة إلى ذمة , </a:t>
            </a:r>
            <a:r>
              <a:rPr lang="ar-SA" b="1" dirty="0" smtClean="0">
                <a:cs typeface="mohammad bold art 1" pitchFamily="2" charset="-78"/>
              </a:rPr>
              <a:t>فلا يسوغ للمحال أن يرجع إلى المحيل </a:t>
            </a:r>
            <a:r>
              <a:rPr lang="ar-SA" dirty="0" smtClean="0">
                <a:cs typeface="mohammad bold art 1" pitchFamily="2" charset="-78"/>
              </a:rPr>
              <a:t>; لأن حقه انتقل إلى غيره , فعليه أن يصرف وجهته ومطالبته إلى المحال عليه , فيستوفي منه أو يصطلح معه على أي شكل من الأشكال في نوعية الاستيفاء ,</a:t>
            </a:r>
            <a:r>
              <a:rPr lang="ar-SA" b="1" dirty="0" smtClean="0">
                <a:cs typeface="mohammad bold art 1" pitchFamily="2" charset="-78"/>
              </a:rPr>
              <a:t> 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فالحوالة الشرعية : </a:t>
            </a:r>
            <a:r>
              <a:rPr lang="ar-SA" dirty="0" smtClean="0">
                <a:cs typeface="mohammad bold art 1" pitchFamily="2" charset="-78"/>
              </a:rPr>
              <a:t>وفاء صحيح وطريق مشروع , وفيها تيسير على الناس إذا استغلت استغلالا صحيحا واستعملت استعمالا حسنا ولم يكن فيها مخادعة ولا مراوغة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الوكالة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763000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cs typeface="mohammad bold art 1" pitchFamily="2" charset="-78"/>
              </a:rPr>
              <a:t>تعربف الوكالة: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الوكالة  لغة:- </a:t>
            </a:r>
            <a:r>
              <a:rPr lang="ar-SA" dirty="0" smtClean="0">
                <a:cs typeface="mohammad bold art 1" pitchFamily="2" charset="-78"/>
              </a:rPr>
              <a:t>بفتح الواو وكسرها - : التفويض , تقول : وكلت أمري إلى الله ; أي : فوضته إليه , </a:t>
            </a:r>
            <a:r>
              <a:rPr lang="ar-SA" b="1" dirty="0" smtClean="0">
                <a:cs typeface="mohammad bold art 1" pitchFamily="2" charset="-78"/>
              </a:rPr>
              <a:t>واصطلاحا : </a:t>
            </a:r>
            <a:r>
              <a:rPr lang="ar-SA" dirty="0" smtClean="0">
                <a:cs typeface="mohammad bold art 1" pitchFamily="2" charset="-78"/>
              </a:rPr>
              <a:t>استنابة جائز التصرف مثله فيما تدخله النيابة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حكمها : عقد جائز من الطرفين , لأنها من جهة الموكل </a:t>
            </a:r>
            <a:r>
              <a:rPr lang="ar-SA" b="1" dirty="0" smtClean="0">
                <a:cs typeface="mohammad bold art 1" pitchFamily="2" charset="-78"/>
              </a:rPr>
              <a:t>إذن </a:t>
            </a:r>
            <a:r>
              <a:rPr lang="ar-SA" dirty="0" smtClean="0">
                <a:cs typeface="mohammad bold art 1" pitchFamily="2" charset="-78"/>
              </a:rPr>
              <a:t>, ومن جهة الوكيل </a:t>
            </a:r>
            <a:r>
              <a:rPr lang="ar-SA" b="1" dirty="0" smtClean="0">
                <a:cs typeface="mohammad bold art 1" pitchFamily="2" charset="-78"/>
              </a:rPr>
              <a:t>بذل نفع </a:t>
            </a:r>
            <a:r>
              <a:rPr lang="ar-SA" dirty="0" smtClean="0">
                <a:cs typeface="mohammad bold art 1" pitchFamily="2" charset="-78"/>
              </a:rPr>
              <a:t>, وكلاهما غير لازم , فلكل واحد منهما فسخها في أي وقت شاء</a:t>
            </a:r>
          </a:p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أدلة مشروعيتها:   لقد شرعت بالكتاب والسنة والإجماع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-</a:t>
            </a:r>
            <a:r>
              <a:rPr lang="ar-SA" b="1" dirty="0" smtClean="0">
                <a:cs typeface="mohammad bold art 1" pitchFamily="2" charset="-78"/>
              </a:rPr>
              <a:t>أولا الكتاب:  </a:t>
            </a:r>
            <a:r>
              <a:rPr lang="ar-SA" dirty="0" smtClean="0">
                <a:cs typeface="mohammad bold art 1" pitchFamily="2" charset="-78"/>
              </a:rPr>
              <a:t>قال تعالى </a:t>
            </a:r>
            <a:r>
              <a:rPr lang="ar-SA" b="1" dirty="0" smtClean="0">
                <a:cs typeface="mohammad bold art 1" pitchFamily="2" charset="-78"/>
              </a:rPr>
              <a:t>: فَابْعَثُوا أَحَدَكُمْ بِوَرِقِكُمْ هَذِهِ إِلَى الْمَدِينَةِ </a:t>
            </a:r>
            <a:r>
              <a:rPr lang="ar-SA" dirty="0" smtClean="0">
                <a:cs typeface="mohammad bold art 1" pitchFamily="2" charset="-78"/>
              </a:rPr>
              <a:t>وقال تعالى </a:t>
            </a:r>
            <a:r>
              <a:rPr lang="ar-SA" b="1" dirty="0" smtClean="0">
                <a:cs typeface="mohammad bold art 1" pitchFamily="2" charset="-78"/>
              </a:rPr>
              <a:t>: قَالَ اجْعَلْنِي عَلَى خَزَائِنِ الْأَرْضِ </a:t>
            </a:r>
            <a:r>
              <a:rPr lang="ar-SA" dirty="0" smtClean="0">
                <a:cs typeface="mohammad bold art 1" pitchFamily="2" charset="-78"/>
              </a:rPr>
              <a:t>وقال تعالى </a:t>
            </a:r>
            <a:r>
              <a:rPr lang="ar-SA" b="1" dirty="0" smtClean="0">
                <a:cs typeface="mohammad bold art 1" pitchFamily="2" charset="-78"/>
              </a:rPr>
              <a:t>: وَالْعَامِلِينَ عَلَيْهَا 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الوكالة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8763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ثانيا السنة:  وكل صلى الله عليه وسلم عروة بن الجعد في شراء الشاة</a:t>
            </a:r>
            <a:r>
              <a:rPr lang="ar-SA" dirty="0" smtClean="0">
                <a:cs typeface="mohammad bold art 1" pitchFamily="2" charset="-78"/>
              </a:rPr>
              <a:t> , وأبا رافع في </a:t>
            </a:r>
            <a:r>
              <a:rPr lang="ar-SA" b="1" dirty="0" smtClean="0">
                <a:cs typeface="mohammad bold art 1" pitchFamily="2" charset="-78"/>
              </a:rPr>
              <a:t>تزوجه </a:t>
            </a:r>
            <a:r>
              <a:rPr lang="ar-SA" dirty="0" smtClean="0">
                <a:cs typeface="mohammad bold art 1" pitchFamily="2" charset="-78"/>
              </a:rPr>
              <a:t>صلى الله عليه وسلم </a:t>
            </a:r>
            <a:r>
              <a:rPr lang="ar-SA" b="1" dirty="0" smtClean="0">
                <a:cs typeface="mohammad bold art 1" pitchFamily="2" charset="-78"/>
              </a:rPr>
              <a:t>ميمونة </a:t>
            </a:r>
            <a:r>
              <a:rPr lang="ar-SA" dirty="0" smtClean="0">
                <a:cs typeface="mohammad bold art 1" pitchFamily="2" charset="-78"/>
              </a:rPr>
              <a:t>, وكان يبعث عماله لقبض الزكاة .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b="1" dirty="0" smtClean="0">
                <a:cs typeface="mohammad bold art 1" pitchFamily="2" charset="-78"/>
              </a:rPr>
              <a:t>ثالثا الإجماع:  </a:t>
            </a:r>
            <a:r>
              <a:rPr lang="ar-SA" dirty="0" smtClean="0">
                <a:cs typeface="mohammad bold art 1" pitchFamily="2" charset="-78"/>
              </a:rPr>
              <a:t>وذكر الموفق وغيره إجماع الأمة على جواز الوكالة في الجملة </a:t>
            </a:r>
          </a:p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الحكمة من مشروعيتها:     </a:t>
            </a:r>
            <a:r>
              <a:rPr lang="ar-SA" dirty="0" smtClean="0">
                <a:cs typeface="mohammad bold art 1" pitchFamily="2" charset="-78"/>
              </a:rPr>
              <a:t>الحاجة داعية إليها , إذ لا يمكن كل أحد فعل ما يحتاج إليه بنفسه .</a:t>
            </a:r>
          </a:p>
          <a:p>
            <a:pPr algn="r" rtl="1">
              <a:lnSpc>
                <a:spcPct val="150000"/>
              </a:lnSpc>
            </a:pPr>
            <a:r>
              <a:rPr lang="ar-SA" sz="2400" b="1" dirty="0" smtClean="0">
                <a:cs typeface="mohammad bold art 1" pitchFamily="2" charset="-78"/>
              </a:rPr>
              <a:t>بعض أجكام الوكالة:</a:t>
            </a:r>
            <a:r>
              <a:rPr lang="ar-SA" dirty="0" smtClean="0">
                <a:cs typeface="mohammad bold art 1" pitchFamily="2" charset="-78"/>
              </a:rPr>
              <a:t/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(1)  </a:t>
            </a:r>
            <a:r>
              <a:rPr lang="ar-SA" b="1" dirty="0" smtClean="0">
                <a:cs typeface="mohammad bold art 1" pitchFamily="2" charset="-78"/>
              </a:rPr>
              <a:t>تنعقد الوكالة </a:t>
            </a:r>
            <a:r>
              <a:rPr lang="ar-SA" dirty="0" smtClean="0">
                <a:cs typeface="mohammad bold art 1" pitchFamily="2" charset="-78"/>
              </a:rPr>
              <a:t>بكل قول يدل على الإذن ; ك : افعل كذا , أو : أذنت لك في فعل كذا . .. </a:t>
            </a:r>
            <a:r>
              <a:rPr lang="ar-SA" b="1" dirty="0" smtClean="0">
                <a:cs typeface="mohammad bold art 1" pitchFamily="2" charset="-78"/>
              </a:rPr>
              <a:t>ويصح القبول على الفور وعلى التراخي </a:t>
            </a:r>
            <a:r>
              <a:rPr lang="ar-SA" dirty="0" smtClean="0">
                <a:cs typeface="mohammad bold art 1" pitchFamily="2" charset="-78"/>
              </a:rPr>
              <a:t>بكل قول أو فعل يدل على القبول ; لأن قبول وكلائه عليه الصلاة والسلام كان متراخيا عن توكيله إياهم . </a:t>
            </a:r>
            <a:br>
              <a:rPr lang="ar-SA" dirty="0" smtClean="0">
                <a:cs typeface="mohammad bold art 1" pitchFamily="2" charset="-78"/>
              </a:rPr>
            </a:br>
            <a:r>
              <a:rPr lang="ar-SA" dirty="0" smtClean="0">
                <a:cs typeface="mohammad bold art 1" pitchFamily="2" charset="-78"/>
              </a:rPr>
              <a:t>(2)  </a:t>
            </a:r>
            <a:r>
              <a:rPr lang="ar-SA" b="1" dirty="0" smtClean="0">
                <a:cs typeface="mohammad bold art 1" pitchFamily="2" charset="-78"/>
              </a:rPr>
              <a:t>تصح الوكالة مؤقتة ومعلقة بشرط </a:t>
            </a:r>
            <a:r>
              <a:rPr lang="ar-SA" dirty="0" smtClean="0">
                <a:cs typeface="mohammad bold art 1" pitchFamily="2" charset="-78"/>
              </a:rPr>
              <a:t>; كأن يقول : أنت وكيلي شهرا , وكقوله : إذا تمت إجارة داري ; فبعها .</a:t>
            </a:r>
            <a:r>
              <a:rPr lang="ar-SA" b="1" dirty="0" smtClean="0">
                <a:cs typeface="mohammad bold art 1" pitchFamily="2" charset="-78"/>
              </a:rPr>
              <a:t> ويعتبر تعيين الوكيل ; فلا تنعقد بقوله : وكلت أحد هذين </a:t>
            </a:r>
            <a:r>
              <a:rPr lang="ar-SA" dirty="0" smtClean="0">
                <a:cs typeface="mohammad bold art 1" pitchFamily="2" charset="-78"/>
              </a:rPr>
              <a:t>, أو بتوكيل من  لا يعرفه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</TotalTime>
  <Words>558</Words>
  <Application>Microsoft Office PowerPoint</Application>
  <PresentationFormat>A4 Paper (210x297 mm)‎</PresentationFormat>
  <Paragraphs>54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الحادية عشر</vt:lpstr>
      <vt:lpstr>أحكام الكفالة</vt:lpstr>
      <vt:lpstr>أحكام الكفالة</vt:lpstr>
      <vt:lpstr>أحكام الحوالة</vt:lpstr>
      <vt:lpstr>أحكام الحوالة</vt:lpstr>
      <vt:lpstr>أحكام الحوالة</vt:lpstr>
      <vt:lpstr>أحكام الحوالة</vt:lpstr>
      <vt:lpstr>أحكام الحوالة</vt:lpstr>
      <vt:lpstr>أحكام الوكالة</vt:lpstr>
      <vt:lpstr>أحكام الوكالة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153</cp:revision>
  <dcterms:created xsi:type="dcterms:W3CDTF">2009-10-14T19:14:34Z</dcterms:created>
  <dcterms:modified xsi:type="dcterms:W3CDTF">2011-08-20T10:34:34Z</dcterms:modified>
</cp:coreProperties>
</file>