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309" r:id="rId3"/>
    <p:sldId id="458" r:id="rId4"/>
    <p:sldId id="459" r:id="rId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1" autoAdjust="0"/>
    <p:restoredTop sz="94664" autoAdjust="0"/>
  </p:normalViewPr>
  <p:slideViewPr>
    <p:cSldViewPr>
      <p:cViewPr>
        <p:scale>
          <a:sx n="64" d="100"/>
          <a:sy n="64" d="100"/>
        </p:scale>
        <p:origin x="-552" y="-23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11/29/2011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84404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kern="120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عمادة التعلم</a:t>
            </a:r>
            <a:r>
              <a:rPr lang="ar-SA" sz="1600" b="1" kern="1200" baseline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 الإل</a:t>
            </a:r>
            <a:r>
              <a:rPr lang="ar-EG" sz="1600" b="1" kern="1200" baseline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ك</a:t>
            </a:r>
            <a:r>
              <a:rPr lang="ar-SA" sz="1600" b="1" kern="1200" baseline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تروني والتعل</a:t>
            </a:r>
            <a:r>
              <a:rPr lang="ar-EG" sz="1600" b="1" kern="1200" baseline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ي</a:t>
            </a:r>
            <a:r>
              <a:rPr lang="ar-SA" sz="1600" b="1" kern="1200" baseline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م عن بعد</a:t>
            </a:r>
            <a:endParaRPr lang="en-US" sz="1600" b="1" kern="1200" dirty="0">
              <a:solidFill>
                <a:schemeClr val="bg1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45720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7432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ar-EG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فقه المعاملات (1)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ar-SA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د. </a:t>
            </a:r>
            <a:r>
              <a:rPr lang="ar-EG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عزت شحاتة كرار</a:t>
            </a:r>
            <a:endParaRPr lang="en-US" sz="4400" dirty="0">
              <a:solidFill>
                <a:schemeClr val="accent1"/>
              </a:solidFill>
              <a:cs typeface="mohammad bold art 1" pitchFamily="2" charset="-78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4762500" y="6324600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AB8CDBD-3BFA-47C7-A4D2-569A8003AD93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5029200" y="1447800"/>
            <a:ext cx="4648200" cy="990600"/>
          </a:xfrm>
        </p:spPr>
        <p:txBody>
          <a:bodyPr>
            <a:normAutofit/>
          </a:bodyPr>
          <a:lstStyle/>
          <a:p>
            <a:pPr algn="ctr"/>
            <a:r>
              <a:rPr lang="ar-SA" sz="4000" dirty="0" smtClean="0">
                <a:solidFill>
                  <a:srgbClr val="FF0000"/>
                </a:solidFill>
                <a:cs typeface="SKR HEAD1" pitchFamily="2" charset="-78"/>
              </a:rPr>
              <a:t>تناولنا</a:t>
            </a:r>
            <a:r>
              <a:rPr lang="ar-EG" sz="4000" dirty="0" smtClean="0">
                <a:solidFill>
                  <a:srgbClr val="FF0000"/>
                </a:solidFill>
                <a:cs typeface="SKR HEAD1" pitchFamily="2" charset="-78"/>
              </a:rPr>
              <a:t> </a:t>
            </a:r>
            <a:r>
              <a:rPr lang="ar-EG" sz="4000" dirty="0" smtClean="0">
                <a:solidFill>
                  <a:srgbClr val="FF0000"/>
                </a:solidFill>
                <a:cs typeface="SKR HEAD1" pitchFamily="2" charset="-78"/>
              </a:rPr>
              <a:t>في هذا المقرر</a:t>
            </a:r>
            <a:endParaRPr lang="en-MY" sz="4000" dirty="0">
              <a:solidFill>
                <a:srgbClr val="FF0000"/>
              </a:solidFill>
              <a:cs typeface="SKR HEAD1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1066800" y="228600"/>
            <a:ext cx="7239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4800" b="0" i="0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SKR HEAD1" pitchFamily="2" charset="-78"/>
              </a:rPr>
              <a:t>محتوي المقرر</a:t>
            </a:r>
            <a:endParaRPr kumimoji="0" lang="en-MY" sz="48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SKR HEAD1" pitchFamily="2" charset="-7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1219200" y="2362200"/>
            <a:ext cx="6120680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ar-EG" sz="3600" dirty="0" smtClean="0">
                <a:latin typeface="ae_AlMateen" pitchFamily="18" charset="-78"/>
                <a:cs typeface="SKR HEAD1" pitchFamily="2" charset="-78"/>
              </a:rPr>
              <a:t>البيوع ، الخيار ، الربا ، بيع الأصول و الثمار ، السلم ، القرض ، الرهن ، الضمان ، الكفالة ، الحوالة ، الحجر ، الوكالة ،</a:t>
            </a:r>
            <a:r>
              <a:rPr lang="ar-SA" sz="3600" dirty="0" smtClean="0">
                <a:latin typeface="ae_AlMateen" pitchFamily="18" charset="-78"/>
                <a:cs typeface="SKR HEAD1" pitchFamily="2" charset="-78"/>
              </a:rPr>
              <a:t> </a:t>
            </a:r>
            <a:r>
              <a:rPr lang="ar-EG" sz="3600" dirty="0" smtClean="0">
                <a:latin typeface="ae_AlMateen" pitchFamily="18" charset="-78"/>
                <a:cs typeface="SKR HEAD1" pitchFamily="2" charset="-78"/>
              </a:rPr>
              <a:t>الصلح</a:t>
            </a:r>
            <a:endParaRPr lang="en-US" sz="3600" dirty="0">
              <a:latin typeface="ae_AlMateen" pitchFamily="18" charset="-78"/>
              <a:cs typeface="SKR HEAD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>
                <a:solidFill>
                  <a:schemeClr val="accent4">
                    <a:lumMod val="75000"/>
                  </a:schemeClr>
                </a:solidFill>
                <a:cs typeface="AdvertisingBold" pitchFamily="2" charset="-78"/>
              </a:rPr>
              <a:t>أحكام </a:t>
            </a:r>
            <a:r>
              <a:rPr lang="ar-SA" dirty="0" smtClean="0">
                <a:solidFill>
                  <a:schemeClr val="accent4">
                    <a:lumMod val="75000"/>
                  </a:schemeClr>
                </a:solidFill>
                <a:cs typeface="AdvertisingBold" pitchFamily="2" charset="-78"/>
              </a:rPr>
              <a:t>البيوع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rtl="1"/>
            <a:r>
              <a:rPr lang="ar-SA" sz="2000" dirty="0" smtClean="0">
                <a:latin typeface="mohammad bold art 1"/>
                <a:cs typeface="mohammad bold art 1"/>
              </a:rPr>
              <a:t> </a:t>
            </a:r>
            <a:r>
              <a:rPr lang="ar-SA" sz="2000" dirty="0" smtClean="0">
                <a:latin typeface="mohammad bold art 1"/>
                <a:cs typeface="+mn-cs"/>
              </a:rPr>
              <a:t>أدلة المشروعية – وأنواع الصيغة – ثم الشروط التي ترجع إلي العاقدين – الشروط التي ترجع للمعقود عليه  -  البيوع </a:t>
            </a:r>
          </a:p>
          <a:p>
            <a:pPr lvl="0" rtl="1"/>
            <a:r>
              <a:rPr lang="ar-SA" sz="2000" dirty="0" smtClean="0">
                <a:latin typeface="mohammad bold art 1"/>
                <a:cs typeface="+mn-cs"/>
              </a:rPr>
              <a:t> المنهي عنها ( محرم لذاته   مثل بيع الخنزير  -  محرم لغيره مثل البيع وقت الصلاة ).     </a:t>
            </a:r>
            <a:endParaRPr lang="en-US" sz="2000" dirty="0" smtClean="0">
              <a:latin typeface="mohammad bold art 1"/>
              <a:cs typeface="+mn-cs"/>
            </a:endParaRPr>
          </a:p>
          <a:p>
            <a:pPr lvl="0" rtl="1"/>
            <a:r>
              <a:rPr lang="ar-SA" sz="2000" dirty="0" smtClean="0">
                <a:latin typeface="mohammad bold art 1"/>
                <a:cs typeface="+mn-cs"/>
              </a:rPr>
              <a:t>الشروط في البيع نوعان : الشروط الصحيحة والشروط الفاسدة. </a:t>
            </a:r>
            <a:endParaRPr lang="en-US" sz="2000" dirty="0" smtClean="0">
              <a:latin typeface="mohammad bold art 1"/>
              <a:cs typeface="+mn-cs"/>
            </a:endParaRPr>
          </a:p>
          <a:p>
            <a:pPr lvl="0" rtl="1"/>
            <a:r>
              <a:rPr lang="ar-SA" sz="2000" dirty="0" smtClean="0">
                <a:latin typeface="mohammad bold art 1"/>
                <a:cs typeface="+mn-cs"/>
              </a:rPr>
              <a:t> </a:t>
            </a:r>
            <a:r>
              <a:rPr lang="ar-SA" sz="2000" u="sng" dirty="0" smtClean="0">
                <a:latin typeface="Andalus" pitchFamily="18" charset="-78"/>
                <a:cs typeface="+mn-cs"/>
              </a:rPr>
              <a:t>أنواع الخيار وهي ثمانية أهمها</a:t>
            </a:r>
            <a:r>
              <a:rPr lang="ar-SA" sz="2000" dirty="0" smtClean="0">
                <a:latin typeface="Andalus" pitchFamily="18" charset="-78"/>
                <a:cs typeface="+mn-cs"/>
              </a:rPr>
              <a:t>: - </a:t>
            </a:r>
            <a:r>
              <a:rPr lang="ar-SA" sz="2000" dirty="0" smtClean="0">
                <a:latin typeface="mohammad bold art 1"/>
                <a:cs typeface="+mn-cs"/>
              </a:rPr>
              <a:t>خيار الشرط  - خيار الرؤية – خيار المجلس – خيار العيب.</a:t>
            </a:r>
            <a:endParaRPr lang="en-US" sz="2000" dirty="0" smtClean="0">
              <a:latin typeface="mohammad bold art 1"/>
              <a:cs typeface="+mn-cs"/>
            </a:endParaRPr>
          </a:p>
          <a:p>
            <a:pPr lvl="0" rtl="1"/>
            <a:r>
              <a:rPr lang="ar-SA" sz="2000" dirty="0" smtClean="0">
                <a:latin typeface="mohammad bold art 1"/>
                <a:cs typeface="+mn-cs"/>
              </a:rPr>
              <a:t>أحكام التصرف في البيع قبل القبض وبعده </a:t>
            </a:r>
            <a:endParaRPr lang="en-US" sz="2000" dirty="0" smtClean="0">
              <a:latin typeface="mohammad bold art 1"/>
              <a:cs typeface="+mn-cs"/>
            </a:endParaRPr>
          </a:p>
          <a:p>
            <a:pPr rtl="1"/>
            <a:r>
              <a:rPr lang="ar-SA" sz="2000" dirty="0" smtClean="0">
                <a:latin typeface="mohammad bold art 1"/>
                <a:cs typeface="+mn-cs"/>
              </a:rPr>
              <a:t> - بيان الربا -  وأنواعه  : ربا الفضل – وربا النسيئة , وأدلة تحريمه وأثره علي العملية الاقتصادية وأنواع المعاملات البنكية المحرمة </a:t>
            </a:r>
            <a:endParaRPr lang="en-US" sz="2000" dirty="0" smtClean="0">
              <a:latin typeface="mohammad bold art 1"/>
              <a:cs typeface="+mn-cs"/>
            </a:endParaRPr>
          </a:p>
          <a:p>
            <a:pPr rtl="1"/>
            <a:r>
              <a:rPr lang="ar-SA" sz="2000" dirty="0" smtClean="0">
                <a:latin typeface="mohammad bold art 1"/>
                <a:cs typeface="+mn-cs"/>
              </a:rPr>
              <a:t>-  أحكام  بيع الأصول ما يدخل في البيع ومالا يدخل </a:t>
            </a:r>
            <a:endParaRPr lang="en-US" sz="2000" dirty="0" smtClean="0">
              <a:latin typeface="mohammad bold art 1"/>
              <a:cs typeface="+mn-cs"/>
            </a:endParaRPr>
          </a:p>
          <a:p>
            <a:pPr rtl="1"/>
            <a:r>
              <a:rPr lang="ar-SA" sz="2000" dirty="0" smtClean="0">
                <a:latin typeface="mohammad bold art 1"/>
                <a:cs typeface="+mn-cs"/>
              </a:rPr>
              <a:t>-   أحكام بيع الثمار حكم البيع  قبل بدو الصلاح  والحالات الثلاثة التي يجوز فيها البيع قبل بدو الصلاح </a:t>
            </a:r>
            <a:endParaRPr lang="en-US" sz="2000" dirty="0" smtClean="0">
              <a:latin typeface="mohammad bold art 1"/>
              <a:cs typeface="+mn-cs"/>
            </a:endParaRPr>
          </a:p>
          <a:p>
            <a:pPr rtl="1"/>
            <a:r>
              <a:rPr lang="ar-SA" sz="2000" dirty="0" smtClean="0">
                <a:latin typeface="mohammad bold art 1"/>
                <a:cs typeface="+mn-cs"/>
              </a:rPr>
              <a:t>-   وضح </a:t>
            </a:r>
            <a:r>
              <a:rPr lang="ar-SA" sz="2000" dirty="0" err="1" smtClean="0">
                <a:latin typeface="mohammad bold art 1"/>
                <a:cs typeface="+mn-cs"/>
              </a:rPr>
              <a:t>الجوائح</a:t>
            </a:r>
            <a:r>
              <a:rPr lang="ar-SA" sz="2000" dirty="0" smtClean="0">
                <a:latin typeface="mohammad bold art 1"/>
                <a:cs typeface="+mn-cs"/>
              </a:rPr>
              <a:t> :- وهي الآفة التي تصيب الثمار ومنها ما يرجع إلي الآفة السماوية  أو تعدي </a:t>
            </a:r>
            <a:r>
              <a:rPr lang="ar-SA" sz="2000" dirty="0" err="1" smtClean="0">
                <a:latin typeface="mohammad bold art 1"/>
                <a:cs typeface="+mn-cs"/>
              </a:rPr>
              <a:t>الأدمي</a:t>
            </a:r>
            <a:r>
              <a:rPr lang="ar-SA" sz="2000" dirty="0" smtClean="0">
                <a:latin typeface="mohammad bold art 1"/>
                <a:cs typeface="+mn-cs"/>
              </a:rPr>
              <a:t>. </a:t>
            </a:r>
            <a:endParaRPr lang="en-US" sz="2000" dirty="0" smtClean="0">
              <a:latin typeface="mohammad bold art 1"/>
              <a:cs typeface="+mn-cs"/>
            </a:endParaRPr>
          </a:p>
          <a:p>
            <a:pPr rtl="1"/>
            <a:r>
              <a:rPr lang="en-US" sz="2000" dirty="0" smtClean="0">
                <a:cs typeface="+mn-cs"/>
              </a:rPr>
              <a:t> </a:t>
            </a:r>
          </a:p>
          <a:p>
            <a:endParaRPr lang="ar-SA" sz="2000" dirty="0">
              <a:latin typeface="mohammad bold art 1"/>
              <a:cs typeface="mohammad bold art 1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>
                <a:solidFill>
                  <a:schemeClr val="accent4">
                    <a:lumMod val="75000"/>
                  </a:schemeClr>
                </a:solidFill>
                <a:cs typeface="AdvertisingBold" pitchFamily="2" charset="-78"/>
              </a:rPr>
              <a:t>أحكام </a:t>
            </a:r>
            <a:r>
              <a:rPr lang="ar-SA" dirty="0" smtClean="0">
                <a:solidFill>
                  <a:schemeClr val="accent4">
                    <a:lumMod val="75000"/>
                  </a:schemeClr>
                </a:solidFill>
                <a:cs typeface="AdvertisingBold" pitchFamily="2" charset="-78"/>
              </a:rPr>
              <a:t>البيوع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800" dirty="0" smtClean="0">
                <a:latin typeface="mohammad bold art 1"/>
              </a:rPr>
              <a:t>*  أحكام السلم :- تناولنا فيه تعريفه وأدلة مشروعيته وهل شرع وفقا للقياس أم مخالفا للقياس </a:t>
            </a:r>
            <a:endParaRPr lang="en-US" sz="2800" dirty="0" smtClean="0">
              <a:latin typeface="mohammad bold art 1"/>
            </a:endParaRPr>
          </a:p>
          <a:p>
            <a:pPr rtl="1"/>
            <a:r>
              <a:rPr lang="ar-SA" sz="2800" u="sng" dirty="0" smtClean="0">
                <a:latin typeface="mohammad bold art 1"/>
              </a:rPr>
              <a:t>وشروط السلم </a:t>
            </a:r>
            <a:endParaRPr lang="en-US" sz="2800" u="sng" dirty="0" smtClean="0">
              <a:latin typeface="mohammad bold art 1"/>
            </a:endParaRPr>
          </a:p>
          <a:p>
            <a:pPr lvl="0" rtl="1"/>
            <a:r>
              <a:rPr lang="ar-SA" sz="2800" dirty="0" smtClean="0">
                <a:latin typeface="mohammad bold art 1"/>
              </a:rPr>
              <a:t> - أحكام القرض : تعريفه وأدلة مشروعيته وحكمه.</a:t>
            </a:r>
            <a:endParaRPr lang="en-US" sz="2800" dirty="0" smtClean="0">
              <a:latin typeface="mohammad bold art 1"/>
            </a:endParaRPr>
          </a:p>
          <a:p>
            <a:pPr lvl="0" rtl="1"/>
            <a:r>
              <a:rPr lang="ar-SA" sz="2800" dirty="0" smtClean="0">
                <a:latin typeface="mohammad bold art 1"/>
              </a:rPr>
              <a:t> - أحكام الرهن :تعريفه وأدلة مشروعيته ودراسة لبعض أحكامه.</a:t>
            </a:r>
            <a:endParaRPr lang="en-US" sz="2800" dirty="0" smtClean="0">
              <a:latin typeface="mohammad bold art 1"/>
            </a:endParaRPr>
          </a:p>
          <a:p>
            <a:pPr rtl="1"/>
            <a:r>
              <a:rPr lang="ar-SA" sz="2800" dirty="0" smtClean="0">
                <a:latin typeface="mohammad bold art 1"/>
              </a:rPr>
              <a:t> - أحكام الضمان: تعريفه وأدلة مشروعيته ودراسة لبعض أحكامه.</a:t>
            </a:r>
            <a:endParaRPr lang="en-US" sz="2800" dirty="0" smtClean="0">
              <a:latin typeface="mohammad bold art 1"/>
            </a:endParaRPr>
          </a:p>
          <a:p>
            <a:pPr rtl="1"/>
            <a:r>
              <a:rPr lang="ar-SA" sz="2800" dirty="0" smtClean="0">
                <a:latin typeface="mohammad bold art 1"/>
              </a:rPr>
              <a:t> - أحكام </a:t>
            </a:r>
            <a:r>
              <a:rPr lang="ar-SA" sz="2800" dirty="0" err="1" smtClean="0">
                <a:latin typeface="mohammad bold art 1"/>
              </a:rPr>
              <a:t>الحوالة</a:t>
            </a:r>
            <a:r>
              <a:rPr lang="ar-SA" sz="2800" dirty="0" smtClean="0">
                <a:latin typeface="mohammad bold art 1"/>
              </a:rPr>
              <a:t>: تعريفه وأدلة مشروعيته ودراسة لبعض أحكامه.</a:t>
            </a:r>
            <a:endParaRPr lang="en-US" sz="2800" dirty="0" smtClean="0">
              <a:latin typeface="mohammad bold art 1"/>
            </a:endParaRPr>
          </a:p>
          <a:p>
            <a:r>
              <a:rPr lang="ar-SA" sz="2800" dirty="0" smtClean="0">
                <a:latin typeface="mohammad bold art 1"/>
              </a:rPr>
              <a:t> </a:t>
            </a:r>
            <a:r>
              <a:rPr lang="ar-SA" sz="2800" dirty="0" smtClean="0">
                <a:latin typeface="mohammad bold art 1"/>
              </a:rPr>
              <a:t>- أحكام الكفالة : تعريفه وأدلة مشروعيته ودراسة لبعض </a:t>
            </a:r>
            <a:r>
              <a:rPr lang="ar-SA" sz="2800" dirty="0" smtClean="0">
                <a:latin typeface="mohammad bold art 1"/>
              </a:rPr>
              <a:t>أحكامه</a:t>
            </a:r>
          </a:p>
          <a:p>
            <a:r>
              <a:rPr lang="en-US" sz="2800" dirty="0" smtClean="0">
                <a:latin typeface="mohammad bold art 1"/>
              </a:rPr>
              <a:t>  </a:t>
            </a:r>
            <a:r>
              <a:rPr lang="ar-SA" sz="2800" smtClean="0">
                <a:latin typeface="mohammad bold art 1"/>
              </a:rPr>
              <a:t>- أحكام الصلح: </a:t>
            </a:r>
            <a:r>
              <a:rPr lang="ar-SA" sz="2800" smtClean="0">
                <a:latin typeface="mohammad bold art 1"/>
              </a:rPr>
              <a:t>تعريفه وأدلة مشروعيته ودراسة لبعض أحكامه</a:t>
            </a:r>
          </a:p>
          <a:p>
            <a:endParaRPr lang="ar-SA" sz="2800" dirty="0">
              <a:latin typeface="mohammad bold art 1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1979</TotalTime>
  <Words>291</Words>
  <Application>Microsoft Office PowerPoint</Application>
  <PresentationFormat>A4 Paper (210x297 mm)‎</PresentationFormat>
  <Paragraphs>31</Paragraphs>
  <Slides>4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4</vt:i4>
      </vt:variant>
    </vt:vector>
  </HeadingPairs>
  <TitlesOfParts>
    <vt:vector size="5" baseType="lpstr">
      <vt:lpstr>Office Theme</vt:lpstr>
      <vt:lpstr>الشريحة 1</vt:lpstr>
      <vt:lpstr>تناولنا في هذا المقرر</vt:lpstr>
      <vt:lpstr>أحكام البيوع</vt:lpstr>
      <vt:lpstr>أحكام البيوع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admin</cp:lastModifiedBy>
  <cp:revision>158</cp:revision>
  <dcterms:created xsi:type="dcterms:W3CDTF">2009-10-14T19:14:34Z</dcterms:created>
  <dcterms:modified xsi:type="dcterms:W3CDTF">2011-11-29T13:03:29Z</dcterms:modified>
</cp:coreProperties>
</file>