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009900"/>
                </a:solidFill>
              </a:rPr>
              <a:t>حلّ مسائل ميراث الجدّ (مع الإخوة) بالمقاسمة</a:t>
            </a:r>
            <a:endParaRPr lang="ar-SA" sz="3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المسألة (1):  مات عبد المطّلب عن: جدّ وأخت شقيقة.</a:t>
            </a:r>
            <a:endParaRPr lang="en-US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AE" b="1" dirty="0" smtClean="0"/>
              <a:t>ونلحظ هنا: </a:t>
            </a:r>
            <a:r>
              <a:rPr lang="ar-AE" dirty="0" smtClean="0"/>
              <a:t>أن الجد أخذ بالمقاسمة 3/2 </a:t>
            </a:r>
            <a:r>
              <a:rPr lang="ar-SA" dirty="0" smtClean="0"/>
              <a:t>المال، وهذا أحظّ له من الثلث.</a:t>
            </a:r>
            <a:endParaRPr lang="en-US" b="1" dirty="0" smtClean="0"/>
          </a:p>
          <a:p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914400" y="2362200"/>
          <a:ext cx="8077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6756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أصل المسألة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6959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ع</a:t>
                      </a:r>
                    </a:p>
                    <a:p>
                      <a:pPr algn="ctr"/>
                      <a:r>
                        <a:rPr lang="ar-SA" sz="3200" dirty="0" smtClean="0"/>
                        <a:t>بالمقاسمة</a:t>
                      </a:r>
                      <a:endParaRPr lang="en-US" sz="3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أخت شقيقة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تابع-مسائل ميراث الجدّ (مع الإخوة) بالمقاسمة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447800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المسألة (2):  مات هاشم عن: جدّ وأختين لأب.</a:t>
            </a:r>
            <a:endParaRPr lang="en-US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rtl="1"/>
            <a:r>
              <a:rPr lang="ar-AE" b="1" dirty="0" smtClean="0"/>
              <a:t>ونلحظ هنا: </a:t>
            </a:r>
            <a:r>
              <a:rPr lang="ar-AE" dirty="0" smtClean="0"/>
              <a:t>أن الجد أخذ بالمقاسمة </a:t>
            </a:r>
            <a:r>
              <a:rPr lang="ar-SA" dirty="0" smtClean="0"/>
              <a:t>½ المال، وهذا أحظّ له من الثلث.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914400" y="2362200"/>
          <a:ext cx="8077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6756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أصل المسألة 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6959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ع</a:t>
                      </a:r>
                    </a:p>
                    <a:p>
                      <a:pPr algn="ctr"/>
                      <a:r>
                        <a:rPr lang="ar-SA" sz="3200" dirty="0" smtClean="0"/>
                        <a:t>بالمقاسمة</a:t>
                      </a:r>
                      <a:endParaRPr lang="en-US" sz="3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2 أخت</a:t>
                      </a:r>
                      <a:r>
                        <a:rPr lang="ar-SA" sz="3200" baseline="0" dirty="0" smtClean="0"/>
                        <a:t> لأب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>
              <a:defRPr/>
            </a:pPr>
            <a:r>
              <a:rPr lang="ar-SA" b="1" dirty="0" smtClean="0">
                <a:solidFill>
                  <a:srgbClr val="009900"/>
                </a:solidFill>
              </a:rPr>
              <a:t>تابع-حلّ مسائل الجدّ (مع الإخوة) بالمقاسمة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المسألة (3):  مات مناف عن: جدّ و3 أخوات لأب.</a:t>
            </a:r>
            <a:endParaRPr lang="en-US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ونلحظ هنا: 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أن الجد أخذ بالمقاسمة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2/5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المال، وهذا أحظّ له من الثلث.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838200" y="2362200"/>
          <a:ext cx="8077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8280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أصل المسألة 5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69596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ع</a:t>
                      </a:r>
                    </a:p>
                    <a:p>
                      <a:pPr algn="ctr"/>
                      <a:r>
                        <a:rPr lang="ar-SA" sz="3200" dirty="0" smtClean="0"/>
                        <a:t>بالمقاسمة</a:t>
                      </a:r>
                      <a:endParaRPr lang="en-US" sz="3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3 أخت</a:t>
                      </a:r>
                      <a:r>
                        <a:rPr lang="ar-SA" sz="3200" baseline="0" dirty="0" smtClean="0"/>
                        <a:t> لأب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حلّ مسائل الجدّ (مع الإخوة)بإعطائه الثلث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المسألة (1):  مات قصيّ عن: جدّ و4 إخوة أشقاء.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ar-SA" sz="3200" dirty="0" smtClean="0">
              <a:latin typeface="+mn-lt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ونلحظ هنا: 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أن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ّ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الجد أخذ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1/3 المال، وهو أفضل له، لأنّ 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المقاسمة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تنقصه عن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الثلث، فيأخذ فيها 1/5 المال.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914400" y="2133601"/>
          <a:ext cx="7924800" cy="2484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933"/>
                <a:gridCol w="3462867"/>
                <a:gridCol w="2667000"/>
              </a:tblGrid>
              <a:tr h="1295401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أصل المسألة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1/3</a:t>
                      </a:r>
                      <a:endParaRPr lang="en-US" sz="3200" dirty="0"/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smtClean="0"/>
                        <a:t>4 إخوة</a:t>
                      </a:r>
                      <a:r>
                        <a:rPr lang="ar-SA" sz="3200" baseline="0" smtClean="0"/>
                        <a:t> أشقاء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/>
            </a:r>
            <a:br>
              <a:rPr lang="ar-SA" b="1" dirty="0" smtClean="0">
                <a:solidFill>
                  <a:srgbClr val="0099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حلّ مسائل الجدّ (مع الإخوة)بإعطائه الثلث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المسألة (2):  مات كِلاب عن: جدّ وأخوين شقيقين وأختين شقيقتين.</a:t>
            </a:r>
            <a:endParaRPr lang="en-US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ونلحظ هنا: 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أن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ّ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الجد أخذ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1/3 المال، وهو أفضل له، لأنّ </a:t>
            </a:r>
            <a:r>
              <a:rPr kumimoji="0" lang="ar-A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المقاسمة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تنقصه عن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الثلث، فيأخذ فيها 1/8 المال.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914400" y="2362200"/>
          <a:ext cx="7924800" cy="262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971800"/>
                <a:gridCol w="2667000"/>
              </a:tblGrid>
              <a:tr h="85852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أصل المسألة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1/3</a:t>
                      </a:r>
                      <a:endParaRPr lang="en-US" sz="3200" dirty="0"/>
                    </a:p>
                  </a:txBody>
                  <a:tcPr/>
                </a:tc>
              </a:tr>
              <a:tr h="533400">
                <a:tc rowSpan="2">
                  <a:txBody>
                    <a:bodyPr/>
                    <a:lstStyle/>
                    <a:p>
                      <a:pPr algn="ctr"/>
                      <a:endParaRPr lang="ar-SA" sz="1800" dirty="0" smtClean="0"/>
                    </a:p>
                    <a:p>
                      <a:pPr algn="ctr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2 أخ</a:t>
                      </a:r>
                      <a:r>
                        <a:rPr lang="ar-SA" sz="3200" baseline="0" dirty="0" smtClean="0"/>
                        <a:t> شقيق</a:t>
                      </a:r>
                      <a:endParaRPr lang="en-US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</a:p>
                    <a:p>
                      <a:pPr algn="ctr" rtl="1"/>
                      <a:r>
                        <a:rPr lang="ar-SA" sz="3200" dirty="0" smtClean="0"/>
                        <a:t>بالمقاسمة</a:t>
                      </a:r>
                      <a:endParaRPr lang="en-US" sz="3200" dirty="0"/>
                    </a:p>
                  </a:txBody>
                  <a:tcPr/>
                </a:tc>
              </a:tr>
              <a:tr h="533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2 أخت شقيقة</a:t>
                      </a:r>
                      <a:endParaRPr lang="en-US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تابع-حالتان في حلّ مسائل ميراث الجدّ (مع الإخوة)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الحالة الثانية - يوجد (صاحب فرض) مع الجدّ والإخوة:</a:t>
            </a:r>
          </a:p>
          <a:p>
            <a:pPr rtl="1"/>
            <a:r>
              <a:rPr lang="ar-SA" b="1" dirty="0" smtClean="0"/>
              <a:t>-</a:t>
            </a:r>
            <a:r>
              <a:rPr lang="ar-SA" dirty="0" smtClean="0"/>
              <a:t>أصحاب الفروض الممكن اجتماعهم مع الجد والإخوة (</a:t>
            </a:r>
            <a:r>
              <a:rPr lang="ar-SA" b="1" dirty="0" smtClean="0"/>
              <a:t>ستة</a:t>
            </a:r>
            <a:r>
              <a:rPr lang="ar-SA" dirty="0" smtClean="0"/>
              <a:t>):</a:t>
            </a:r>
            <a:endParaRPr lang="en-US" b="1" dirty="0" smtClean="0"/>
          </a:p>
          <a:p>
            <a:pPr rtl="1"/>
            <a:r>
              <a:rPr lang="ar-SA" dirty="0" smtClean="0"/>
              <a:t>(زوج – زوجة – أم – جدة – بنت - بنت ابن).</a:t>
            </a:r>
            <a:endParaRPr lang="en-US" b="1" dirty="0" smtClean="0"/>
          </a:p>
          <a:p>
            <a:pPr rtl="1"/>
            <a:r>
              <a:rPr lang="ar-SA" dirty="0" smtClean="0"/>
              <a:t>نلحظ أنه ليس بينهم (إخوة لأم)، مع أنهم من أصحاب الفروض! </a:t>
            </a:r>
          </a:p>
          <a:p>
            <a:pPr rtl="1"/>
            <a:r>
              <a:rPr lang="ar-SA" dirty="0" smtClean="0"/>
              <a:t>	لماذا؟ </a:t>
            </a:r>
          </a:p>
          <a:p>
            <a:pPr rtl="1"/>
            <a:r>
              <a:rPr lang="ar-SA" dirty="0" smtClean="0"/>
              <a:t>الجواب: لأنّ </a:t>
            </a:r>
            <a:r>
              <a:rPr lang="ar-SA" sz="1800" dirty="0" smtClean="0"/>
              <a:t>…….............................................................................…………</a:t>
            </a:r>
            <a:endParaRPr lang="en-US" sz="1800" b="1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حلّ مسائل الجدّ (مع الإخوة) ومع (صاحب فرض)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أقوال الصحابة في هذه الحالة:</a:t>
            </a:r>
            <a:endParaRPr lang="en-US" b="1" dirty="0" smtClean="0"/>
          </a:p>
          <a:p>
            <a:pPr algn="just" rtl="1"/>
            <a:r>
              <a:rPr lang="ar-SA" dirty="0" smtClean="0"/>
              <a:t>-ورد عن ابن مسعود وزيد بن ثابت-رضي الله عنهما-أنَّ الجدّ في حالة وجوده مع إخوة، ووجود صاحب فرض، فإنه يقاسمهم كأخ منهم.</a:t>
            </a:r>
            <a:endParaRPr lang="en-US" b="1" dirty="0" smtClean="0"/>
          </a:p>
          <a:p>
            <a:pPr algn="just" rtl="1"/>
            <a:r>
              <a:rPr lang="ar-SA" dirty="0" smtClean="0"/>
              <a:t>-وورد عن عليّ بن أبي طالب-رضي الله عنه-، أنَّ الجدّ في هذه الحالة، يفرض له (السدس).</a:t>
            </a:r>
            <a:endParaRPr lang="en-US" b="1" dirty="0" smtClean="0"/>
          </a:p>
          <a:p>
            <a:pPr algn="just" rtl="1"/>
            <a:r>
              <a:rPr lang="ar-SA" dirty="0" smtClean="0"/>
              <a:t>وللتوفيق بين هذين القولين، قرر الفقهاء، عدا أبي حنيفة-رضي الله عنه-أن الجدّ يرث مع الإخوة، عند وجود صاحب فرض، فإذا نقص نصيبه عن السدس، أعطي السدس فرضاً.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800" b="1" dirty="0" smtClean="0">
                <a:solidFill>
                  <a:srgbClr val="009900"/>
                </a:solidFill>
              </a:rPr>
              <a:t>تابع-حلّ مسائل الجدّ (مع الإخوة) ومع (صاحب فرض)</a:t>
            </a:r>
            <a:endParaRPr lang="en-US" sz="3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 rtl="1"/>
            <a:r>
              <a:rPr lang="ar-SA" sz="2800" dirty="0" smtClean="0"/>
              <a:t>المسألة (1): ماتت عائشة عن زوج وأم وجدّ وأخ شقيق، وتركت 600 ديناراً.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905000"/>
            <a:ext cx="8953500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48678" y="2498295"/>
          <a:ext cx="8723922" cy="30487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2474"/>
                <a:gridCol w="1612248"/>
                <a:gridCol w="1219200"/>
              </a:tblGrid>
              <a:tr h="610341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832218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.........</a:t>
                      </a:r>
                      <a:endParaRPr lang="en-US" sz="1800" dirty="0" smtClean="0"/>
                    </a:p>
                    <a:p>
                      <a:pPr algn="ctr" rtl="1"/>
                      <a:endParaRPr lang="en-US" sz="3200" dirty="0"/>
                    </a:p>
                  </a:txBody>
                  <a:tcPr/>
                </a:tc>
              </a:tr>
              <a:tr h="77277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جدّ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.........</a:t>
                      </a:r>
                      <a:endParaRPr lang="en-US" sz="1800" dirty="0"/>
                    </a:p>
                  </a:txBody>
                  <a:tcPr/>
                </a:tc>
              </a:tr>
              <a:tr h="772773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عنوان 1"/>
          <p:cNvSpPr txBox="1">
            <a:spLocks/>
          </p:cNvSpPr>
          <p:nvPr/>
        </p:nvSpPr>
        <p:spPr bwMode="auto">
          <a:xfrm>
            <a:off x="457200" y="381000"/>
            <a:ext cx="8953499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990600" y="2472128"/>
            <a:ext cx="8351681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 bwMode="auto">
          <a:xfrm>
            <a:off x="304801" y="339245"/>
            <a:ext cx="9105900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1143000" y="1828800"/>
            <a:ext cx="8387371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609600" y="2362200"/>
          <a:ext cx="8686800" cy="33923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1"/>
                <a:gridCol w="1143000"/>
                <a:gridCol w="3585306"/>
                <a:gridCol w="1524977"/>
                <a:gridCol w="1366716"/>
              </a:tblGrid>
              <a:tr h="432863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التركة</a:t>
                      </a:r>
                    </a:p>
                    <a:p>
                      <a:pPr algn="ctr"/>
                      <a:r>
                        <a:rPr lang="ar-SA" sz="2000" dirty="0" smtClean="0"/>
                        <a:t>600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الأصل</a:t>
                      </a:r>
                    </a:p>
                    <a:p>
                      <a:pPr algn="ctr"/>
                      <a:r>
                        <a:rPr lang="ar-SA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السبب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الوارثون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الأنصبة</a:t>
                      </a:r>
                      <a:endParaRPr lang="en-US" sz="2000" dirty="0"/>
                    </a:p>
                  </a:txBody>
                  <a:tcPr/>
                </a:tc>
              </a:tr>
              <a:tr h="706279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لعدم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زوج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1/2</a:t>
                      </a:r>
                      <a:endParaRPr lang="en-US" sz="2400" b="1" dirty="0"/>
                    </a:p>
                  </a:txBody>
                  <a:tcPr/>
                </a:tc>
              </a:tr>
              <a:tr h="589121"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لعدم </a:t>
                      </a:r>
                      <a:r>
                        <a:rPr lang="ar-SA" sz="1800" b="1" dirty="0" smtClean="0"/>
                        <a:t>..............</a:t>
                      </a:r>
                      <a:r>
                        <a:rPr lang="ar-SA" sz="2400" b="1" dirty="0" smtClean="0"/>
                        <a:t> ولعدم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ar-SA" sz="1800" b="1" dirty="0" smtClean="0"/>
                        <a:t>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أم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1/3</a:t>
                      </a:r>
                      <a:endParaRPr lang="en-US" sz="2400" b="1" dirty="0"/>
                    </a:p>
                  </a:txBody>
                  <a:tcPr/>
                </a:tc>
              </a:tr>
              <a:tr h="572978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فرضاً</a:t>
                      </a:r>
                      <a:r>
                        <a:rPr lang="ar-SA" sz="2400" b="1" baseline="0" dirty="0" smtClean="0"/>
                        <a:t> لقول عليّ-رضي الله عنه.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جدّ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1/6</a:t>
                      </a:r>
                      <a:endParaRPr lang="en-US" sz="2400" b="1" dirty="0"/>
                    </a:p>
                  </a:txBody>
                  <a:tcPr/>
                </a:tc>
              </a:tr>
              <a:tr h="478582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لأنه</a:t>
                      </a:r>
                      <a:r>
                        <a:rPr lang="ar-SA" sz="2400" b="1" baseline="0" dirty="0" smtClean="0"/>
                        <a:t> أقرب عصبة.</a:t>
                      </a:r>
                      <a:endParaRPr lang="en-US" sz="2400" b="1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أخ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ar-SA" sz="2400" b="1" baseline="0" dirty="0" err="1" smtClean="0"/>
                        <a:t>ش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sz="3800" b="1" dirty="0" smtClean="0">
                <a:solidFill>
                  <a:srgbClr val="009900"/>
                </a:solidFill>
              </a:rPr>
              <a:t/>
            </a:r>
            <a:br>
              <a:rPr lang="ar-SA" sz="3800" b="1" dirty="0" smtClean="0">
                <a:solidFill>
                  <a:srgbClr val="009900"/>
                </a:solidFill>
              </a:rPr>
            </a:br>
            <a:r>
              <a:rPr lang="ar-SA" sz="3800" b="1" dirty="0" smtClean="0">
                <a:solidFill>
                  <a:srgbClr val="009900"/>
                </a:solidFill>
              </a:rPr>
              <a:t>تابع-حلّ مسائل الجدّ (مع الإخوة) ومع (صاحب </a:t>
            </a:r>
            <a:r>
              <a:rPr lang="ar-SA" b="1" dirty="0" smtClean="0">
                <a:solidFill>
                  <a:srgbClr val="009900"/>
                </a:solidFill>
              </a:rPr>
              <a:t>فرض)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524000"/>
            <a:ext cx="8915400" cy="4495800"/>
          </a:xfrm>
        </p:spPr>
        <p:txBody>
          <a:bodyPr/>
          <a:lstStyle/>
          <a:p>
            <a:pPr lvl="0" algn="just" rtl="1"/>
            <a:r>
              <a:rPr lang="ar-SA" sz="3000" dirty="0" smtClean="0"/>
              <a:t>المسألة (2): مات مُرَّة عن زوجة و2 بنت وجدّ وأخ شقيق، وترك 240 ديناراً.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719633"/>
            <a:ext cx="8953500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457200" y="304800"/>
            <a:ext cx="89535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7200" y="1719633"/>
            <a:ext cx="8953500" cy="44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 bwMode="auto">
          <a:xfrm>
            <a:off x="914400" y="381000"/>
            <a:ext cx="8496299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990600" y="2472128"/>
            <a:ext cx="8351681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" name="عنوان 1"/>
          <p:cNvSpPr txBox="1">
            <a:spLocks/>
          </p:cNvSpPr>
          <p:nvPr/>
        </p:nvSpPr>
        <p:spPr bwMode="auto">
          <a:xfrm>
            <a:off x="1023329" y="339245"/>
            <a:ext cx="8387371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 bwMode="auto">
          <a:xfrm>
            <a:off x="528029" y="1981200"/>
            <a:ext cx="9377971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4" name="جدول 13"/>
          <p:cNvGraphicFramePr>
            <a:graphicFrameLocks noGrp="1"/>
          </p:cNvGraphicFramePr>
          <p:nvPr/>
        </p:nvGraphicFramePr>
        <p:xfrm>
          <a:off x="304800" y="2133600"/>
          <a:ext cx="9296400" cy="32866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9795"/>
                <a:gridCol w="1242636"/>
                <a:gridCol w="3727907"/>
                <a:gridCol w="1827842"/>
                <a:gridCol w="1338220"/>
              </a:tblGrid>
              <a:tr h="661367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التركة</a:t>
                      </a:r>
                    </a:p>
                    <a:p>
                      <a:pPr algn="ctr"/>
                      <a:r>
                        <a:rPr lang="ar-SA" sz="2000" dirty="0" smtClean="0"/>
                        <a:t>600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الأصل</a:t>
                      </a:r>
                    </a:p>
                    <a:p>
                      <a:pPr algn="ctr"/>
                      <a:r>
                        <a:rPr lang="ar-SA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السبب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الوارثون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الأنصبة</a:t>
                      </a:r>
                      <a:endParaRPr lang="en-US" sz="2000" dirty="0"/>
                    </a:p>
                  </a:txBody>
                  <a:tcPr/>
                </a:tc>
              </a:tr>
              <a:tr h="666310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لعدم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زوجة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1/8</a:t>
                      </a:r>
                      <a:endParaRPr lang="en-US" sz="2400" b="1" dirty="0"/>
                    </a:p>
                  </a:txBody>
                  <a:tcPr/>
                </a:tc>
              </a:tr>
              <a:tr h="555782"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للتعدد ولعدم </a:t>
                      </a:r>
                      <a:r>
                        <a:rPr lang="ar-SA" sz="1800" b="1" dirty="0" smtClean="0"/>
                        <a:t>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2 بنت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2/3</a:t>
                      </a:r>
                      <a:endParaRPr lang="en-US" sz="2400" b="1" dirty="0"/>
                    </a:p>
                  </a:txBody>
                  <a:tcPr/>
                </a:tc>
              </a:tr>
              <a:tr h="540553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فرضاً</a:t>
                      </a:r>
                      <a:r>
                        <a:rPr lang="ar-SA" sz="2400" b="1" baseline="0" dirty="0" smtClean="0"/>
                        <a:t> لقول عليّ-رضي الله عنه.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جدّ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1/6</a:t>
                      </a:r>
                      <a:endParaRPr lang="en-US" sz="2400" b="1" dirty="0"/>
                    </a:p>
                  </a:txBody>
                  <a:tcPr/>
                </a:tc>
              </a:tr>
              <a:tr h="776388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لأنه</a:t>
                      </a:r>
                      <a:r>
                        <a:rPr lang="ar-SA" sz="2400" b="1" baseline="0" dirty="0" smtClean="0"/>
                        <a:t> أقرب عصبة.</a:t>
                      </a:r>
                      <a:endParaRPr lang="en-US" sz="2400" b="1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أخ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ar-SA" sz="2400" b="1" baseline="0" dirty="0" err="1" smtClean="0"/>
                        <a:t>ش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ع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470</Words>
  <Application>Microsoft Office PowerPoint</Application>
  <PresentationFormat>A4 Paper (210x297 mm)‎</PresentationFormat>
  <Paragraphs>175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السادسة</vt:lpstr>
      <vt:lpstr>الشريحة 3</vt:lpstr>
      <vt:lpstr> تابع-مسائل ميراث الجدّ (مع الإخوة) بالمقاسمة </vt:lpstr>
      <vt:lpstr>تابع-حلّ مسائل الجدّ (مع الإخوة) بالمقاسمة</vt:lpstr>
      <vt:lpstr> حلّ مسائل الجدّ (مع الإخوة)بإعطائه الثلث </vt:lpstr>
      <vt:lpstr> حلّ مسائل الجدّ (مع الإخوة)بإعطائه الثلث </vt:lpstr>
      <vt:lpstr>تابع-حالتان في حلّ مسائل ميراث الجدّ (مع الإخوة)</vt:lpstr>
      <vt:lpstr>حلّ مسائل الجدّ (مع الإخوة) ومع (صاحب فرض)</vt:lpstr>
      <vt:lpstr>تابع-حلّ مسائل الجدّ (مع الإخوة) ومع (صاحب فرض)</vt:lpstr>
      <vt:lpstr> تابع-حلّ مسائل الجدّ (مع الإخوة) ومع (صاحب فرض) 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109</cp:revision>
  <dcterms:created xsi:type="dcterms:W3CDTF">2009-10-14T19:14:34Z</dcterms:created>
  <dcterms:modified xsi:type="dcterms:W3CDTF">2011-10-10T04:50:51Z</dcterms:modified>
</cp:coreProperties>
</file>