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300" r:id="rId4"/>
    <p:sldId id="301" r:id="rId5"/>
    <p:sldId id="302" r:id="rId6"/>
    <p:sldId id="303" r:id="rId7"/>
    <p:sldId id="304" r:id="rId8"/>
    <p:sldId id="315" r:id="rId9"/>
    <p:sldId id="305" r:id="rId10"/>
    <p:sldId id="306" r:id="rId11"/>
    <p:sldId id="307" r:id="rId12"/>
    <p:sldId id="317" r:id="rId13"/>
    <p:sldId id="290" r:id="rId14"/>
    <p:sldId id="318" r:id="rId15"/>
    <p:sldId id="316" r:id="rId16"/>
    <p:sldId id="308" r:id="rId17"/>
    <p:sldId id="309" r:id="rId18"/>
    <p:sldId id="310" r:id="rId19"/>
    <p:sldId id="311" r:id="rId20"/>
    <p:sldId id="312" r:id="rId21"/>
    <p:sldId id="313" r:id="rId22"/>
    <p:sldId id="314" r:id="rId23"/>
    <p:sldId id="266"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59" d="100"/>
          <a:sy n="59" d="100"/>
        </p:scale>
        <p:origin x="-1242" y="-33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10/10/2011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www.islamstory.com/article.php?id=1725"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defRPr/>
            </a:pPr>
            <a:r>
              <a:rPr lang="ar-SA" sz="3700" b="1" dirty="0" smtClean="0">
                <a:solidFill>
                  <a:schemeClr val="accent1">
                    <a:lumMod val="50000"/>
                  </a:schemeClr>
                </a:solidFill>
                <a:latin typeface="AYM Wadiy S_U normal."/>
                <a:cs typeface="Times New Roman" pitchFamily="18" charset="0"/>
              </a:rPr>
              <a:t>الحضارة الإسلامية</a:t>
            </a:r>
            <a:endParaRPr lang="ar-SA" sz="3700" b="1" dirty="0">
              <a:solidFill>
                <a:schemeClr val="accent1">
                  <a:lumMod val="50000"/>
                </a:schemeClr>
              </a:solidFill>
              <a:latin typeface="AYM Wadiy S_U normal."/>
              <a:cs typeface="Times New Roman" pitchFamily="18" charset="0"/>
            </a:endParaRPr>
          </a:p>
          <a:p>
            <a:pPr algn="ctr">
              <a:defRPr/>
            </a:pPr>
            <a:r>
              <a:rPr lang="ar-SA" sz="2600" b="1" dirty="0" smtClean="0">
                <a:solidFill>
                  <a:srgbClr val="7F7F7F"/>
                </a:solidFill>
                <a:latin typeface="Calibri" pitchFamily="34" charset="0"/>
                <a:cs typeface="Times New Roman" pitchFamily="18" charset="0"/>
              </a:rPr>
              <a:t>د. محمد احمد جودة</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b="1" spc="-150" dirty="0" smtClean="0">
                <a:solidFill>
                  <a:srgbClr val="376092"/>
                </a:solidFill>
                <a:latin typeface="ae_AlMateen" pitchFamily="2" charset="-78"/>
                <a:cs typeface="ae_AlMateen" pitchFamily="2" charset="-78"/>
              </a:rPr>
              <a:t>المحاضرة </a:t>
            </a:r>
            <a:r>
              <a:rPr lang="ar-SA" b="1" spc="-150" dirty="0" smtClean="0">
                <a:solidFill>
                  <a:srgbClr val="376092"/>
                </a:solidFill>
                <a:latin typeface="ae_AlMateen" pitchFamily="2" charset="-78"/>
                <a:cs typeface="ae_AlMateen" pitchFamily="2" charset="-78"/>
              </a:rPr>
              <a:t>الأولى</a:t>
            </a:r>
            <a:endParaRPr lang="en-US" b="1" spc="-150" dirty="0" smtClean="0">
              <a:solidFill>
                <a:srgbClr val="376092"/>
              </a:solidFill>
              <a:latin typeface="ae_AlMateen" pitchFamily="2" charset="-78"/>
              <a:cs typeface="ae_AlMateen" pitchFamily="2" charset="-78"/>
            </a:endParaRPr>
          </a:p>
        </p:txBody>
      </p:sp>
      <p:sp>
        <p:nvSpPr>
          <p:cNvPr id="4" name="مستطيل 3"/>
          <p:cNvSpPr/>
          <p:nvPr/>
        </p:nvSpPr>
        <p:spPr>
          <a:xfrm>
            <a:off x="2438400" y="4050268"/>
            <a:ext cx="5016117" cy="1077218"/>
          </a:xfrm>
          <a:prstGeom prst="rect">
            <a:avLst/>
          </a:prstGeom>
        </p:spPr>
        <p:txBody>
          <a:bodyPr wrap="none">
            <a:spAutoFit/>
          </a:bodyPr>
          <a:lstStyle/>
          <a:p>
            <a:pPr algn="ctr"/>
            <a:r>
              <a:rPr lang="ar-SA" sz="3200" b="1" dirty="0" smtClean="0">
                <a:solidFill>
                  <a:schemeClr val="accent3">
                    <a:lumMod val="50000"/>
                  </a:schemeClr>
                </a:solidFill>
              </a:rPr>
              <a:t>مفهوم الحضارة والحضارة الإسلامية</a:t>
            </a:r>
          </a:p>
          <a:p>
            <a:pPr algn="ctr"/>
            <a:r>
              <a:rPr lang="ar-SA" sz="3200" b="1" dirty="0" smtClean="0">
                <a:solidFill>
                  <a:schemeClr val="accent3">
                    <a:lumMod val="50000"/>
                  </a:schemeClr>
                </a:solidFill>
              </a:rPr>
              <a:t> والعلم وأهميته في الإسلام</a:t>
            </a:r>
            <a:endParaRPr lang="ar-SA" sz="3200" dirty="0">
              <a:solidFill>
                <a:schemeClr val="accent3">
                  <a:lumMod val="50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b="1" dirty="0" smtClean="0"/>
              <a:t>مفهوم الحضارة:</a:t>
            </a:r>
            <a:br>
              <a:rPr lang="ar-SA" sz="2800" b="1" dirty="0" smtClean="0"/>
            </a:br>
            <a:r>
              <a:rPr lang="ar-SA" sz="2800" b="1" dirty="0" smtClean="0"/>
              <a:t>الحضارة هي الجهد الذي يُقدَّم لخدمة الإنسان في كل نواحي حياته، أو هي التقدم في المدنية والثقافة معًا، فالثقافة هي التقدم في الأفكار النظرية مثل القانون والسياسة والاجتماع والأخلاق وغيرها، </a:t>
            </a:r>
            <a:r>
              <a:rPr lang="ar-SA" sz="2800" b="1" dirty="0" smtClean="0"/>
              <a:t>وبالتالي </a:t>
            </a:r>
            <a:r>
              <a:rPr lang="ar-SA" sz="2800" b="1" dirty="0" smtClean="0"/>
              <a:t>يستطيع الإنسان أن يفكر تفكيرًا سليمًا، أما المدنية فهي التقدم والرقى في العلوم التي تقوم على التجربة والملاحظة مثل الطب والهندسة والزراعة، وغيرها.. وقد سميت بالمدنيَّة؛ لأنها ترتبط بالمدينة، وتحقق استقرار الناس فيها عن طريق امتلاك وسائل هذا الاستقرار، فالمدنية تهدف إلى سيطرة الإنسان على الكون </a:t>
            </a:r>
            <a:r>
              <a:rPr lang="ar-SA" sz="2800" b="1" dirty="0" smtClean="0"/>
              <a:t>المحيط </a:t>
            </a:r>
            <a:r>
              <a:rPr lang="ar-SA" sz="2800" b="1" dirty="0" err="1" smtClean="0"/>
              <a:t>به</a:t>
            </a:r>
            <a:r>
              <a:rPr lang="ar-SA" sz="2800" b="1" dirty="0" smtClean="0"/>
              <a:t>، </a:t>
            </a:r>
            <a:r>
              <a:rPr lang="ar-SA" sz="2800" b="1" dirty="0" smtClean="0"/>
              <a:t>وإخضاع ظروف البيئة للإنسان.</a:t>
            </a:r>
            <a:br>
              <a:rPr lang="ar-SA" sz="2800" b="1" dirty="0" smtClean="0"/>
            </a:br>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525963"/>
          </a:xfrm>
        </p:spPr>
        <p:txBody>
          <a:bodyPr/>
          <a:lstStyle/>
          <a:p>
            <a:r>
              <a:rPr lang="ar-SA" sz="2800" b="1" dirty="0" smtClean="0"/>
              <a:t>ولابد للإنسان من الثقافة والمدنية معًا؛ لكي يستقيم فكر الأفراد وسلوكياتهم، وتتحسن حياتهم</a:t>
            </a:r>
            <a:r>
              <a:rPr lang="ar-SA" b="1" dirty="0" smtClean="0"/>
              <a:t>، لذلك فإن الدولة التي تهتم بالتقدم المادي على حساب التقدم في مجال القيم والأخلاق، دولة مدنيَّة، وليست </a:t>
            </a:r>
            <a:r>
              <a:rPr lang="ar-SA" b="1" dirty="0" smtClean="0"/>
              <a:t>متحضرة تفتقد إلى جانب هام من جوانب الحضارة وهو الجانب الروحي والأخلاقي؛ </a:t>
            </a:r>
            <a:r>
              <a:rPr lang="ar-SA" b="1" dirty="0" smtClean="0"/>
              <a:t>ومن هنا فإن تقدم الدول الغربية في العصر الحديث يعد مدنية وليس حضارة؛ لأن الغرب اهتم بالتقدم المادي على حساب القيم والمبادئ والأخلاق، أما الإسلام الذي كرَّم الإنسان وأعلى من شأنه، فقد جاء بحضارة سامية، تسهم في تيسير حياة الإنسان.</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525963"/>
          </a:xfrm>
        </p:spPr>
        <p:txBody>
          <a:bodyPr/>
          <a:lstStyle/>
          <a:p>
            <a:r>
              <a:rPr lang="ar-SA" sz="2800" b="1" dirty="0" smtClean="0"/>
              <a:t>مفهوم الحضارة الإسلامية:</a:t>
            </a:r>
            <a:br>
              <a:rPr lang="ar-SA" sz="2800" b="1" dirty="0" smtClean="0"/>
            </a:br>
            <a:r>
              <a:rPr lang="ar-SA" sz="2800" b="1" dirty="0" smtClean="0"/>
              <a:t>الحضارة الإسلامية هي ما قدمه الإسلام للمجتمع البشرى من قيم ومبادئ، وقواعد ترفع من شأنه، وتمكنه من التقدم في الجانب المادي وتيسِّر الحياة للإنسان.</a:t>
            </a:r>
            <a:br>
              <a:rPr lang="ar-SA" sz="2800" b="1" dirty="0" smtClean="0"/>
            </a:br>
            <a:r>
              <a:rPr lang="ar-SA" sz="2800" b="1" dirty="0" smtClean="0"/>
              <a:t>أهمية الحضارة الإسلامية:</a:t>
            </a:r>
            <a:br>
              <a:rPr lang="ar-SA" sz="2800" b="1" dirty="0" smtClean="0"/>
            </a:br>
            <a:r>
              <a:rPr lang="ar-SA" sz="2800" b="1" dirty="0" smtClean="0"/>
              <a:t>الفرد هو اللبنة الأولى في بناء المجتمع، وإذا صلح صلح المجتمع كله، وأصبح قادرًا على أن يحمل مشعل الحضارة، ويبلغها </a:t>
            </a:r>
            <a:r>
              <a:rPr lang="ar-SA" sz="2800" b="1" dirty="0" smtClean="0"/>
              <a:t>للعالم كله، </a:t>
            </a:r>
            <a:r>
              <a:rPr lang="ar-SA" sz="2800" b="1" dirty="0" smtClean="0"/>
              <a:t>ومن أجل ذلك جاء الإسلام بتعاليم ومبادئ </a:t>
            </a:r>
            <a:r>
              <a:rPr lang="ar-SA" sz="2800" b="1" dirty="0" smtClean="0"/>
              <a:t>تصلح وتقوم هذا </a:t>
            </a:r>
            <a:r>
              <a:rPr lang="ar-SA" sz="2800" b="1" dirty="0" smtClean="0"/>
              <a:t>الفرد، وتجعل حياته هادئة مستقرة، وأعطاه من المبادئ ما يصلح كيانه وروحه وعقله وجسده.</a:t>
            </a:r>
            <a:r>
              <a:rPr lang="ar-SA" b="1" dirty="0" smtClean="0"/>
              <a:t/>
            </a:r>
            <a:br>
              <a:rPr lang="ar-SA" b="1" dirty="0" smtClean="0"/>
            </a:b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وبعد إصلاح الفرد يتوجه الإسلام بالخطاب إلى المجتمع الذي يتكون من الأفراد، ويحثهم على الترابط والتعاون والبر والتقوى، وعلى كل خير؛ لتعمير هذه الأرض، واستخراج ما </a:t>
            </a:r>
            <a:r>
              <a:rPr lang="ar-SA" b="1" dirty="0" err="1" smtClean="0"/>
              <a:t>بها</a:t>
            </a:r>
            <a:r>
              <a:rPr lang="ar-SA" b="1" dirty="0" smtClean="0"/>
              <a:t> من خيرات، وتسخيرها لخدمة الإنسان </a:t>
            </a:r>
            <a:r>
              <a:rPr lang="ar-SA" b="1" dirty="0" smtClean="0"/>
              <a:t>وسعادته.</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381000" y="1722437"/>
            <a:ext cx="8915400" cy="4525963"/>
          </a:xfrm>
        </p:spPr>
        <p:txBody>
          <a:bodyPr/>
          <a:lstStyle/>
          <a:p>
            <a:r>
              <a:rPr lang="ar-SA" sz="2800" b="1" dirty="0" smtClean="0"/>
              <a:t>وللحضارة الإسلامية، ثلاثة أنواع:</a:t>
            </a:r>
            <a:br>
              <a:rPr lang="ar-SA" sz="2800" b="1" dirty="0" smtClean="0"/>
            </a:br>
            <a:r>
              <a:rPr lang="ar-SA" sz="2800" b="1" dirty="0" smtClean="0"/>
              <a:t>1- حضارة التاريخ (حضارة الدول):</a:t>
            </a:r>
            <a:br>
              <a:rPr lang="ar-SA" sz="2800" b="1" dirty="0" smtClean="0"/>
            </a:br>
            <a:r>
              <a:rPr lang="ar-SA" sz="2800" b="1" dirty="0" smtClean="0"/>
              <a:t>وهي الحضارة التي قدمتها دولة من الدول الإسلامية لرفع شأن الإنسان وخدمته، وعند الحديث عن حضارة الدول </a:t>
            </a:r>
            <a:r>
              <a:rPr lang="ar-SA" sz="2800" b="1" dirty="0" smtClean="0"/>
              <a:t>ينبغي </a:t>
            </a:r>
            <a:r>
              <a:rPr lang="ar-SA" sz="2800" b="1" dirty="0" smtClean="0"/>
              <a:t>أن نتحدث عن تاريخ الدولة التي قدمت هذه الحضارة، وعن ميادين حضارتها، مثل: الزراعة، والصناعة، والتعليم، وعلاقة هذه الدولة الإسلامية بغيرها من الدول، وما قدمته من إنجازات في هذا الميدان.</a:t>
            </a:r>
            <a:br>
              <a:rPr lang="ar-SA" sz="2800" b="1" dirty="0" smtClean="0"/>
            </a:br>
            <a:r>
              <a:rPr lang="ar-SA" sz="2800" b="1" dirty="0" smtClean="0"/>
              <a:t/>
            </a:r>
            <a:br>
              <a:rPr lang="ar-SA" sz="2800" b="1" dirty="0" smtClean="0"/>
            </a:b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t>2-الحضارة </a:t>
            </a:r>
            <a:r>
              <a:rPr lang="ar-SA" b="1" dirty="0" smtClean="0"/>
              <a:t>الإسلامية </a:t>
            </a:r>
            <a:r>
              <a:rPr lang="ar-SA" b="1" dirty="0" smtClean="0"/>
              <a:t>الأصيلة:</a:t>
            </a:r>
            <a:r>
              <a:rPr lang="ar-SA" b="1" dirty="0" smtClean="0"/>
              <a:t/>
            </a:r>
            <a:br>
              <a:rPr lang="ar-SA" b="1" dirty="0" smtClean="0"/>
            </a:br>
            <a:r>
              <a:rPr lang="ar-SA" b="1" dirty="0" smtClean="0"/>
              <a:t>وهي الحضارة التي جاء </a:t>
            </a:r>
            <a:r>
              <a:rPr lang="ar-SA" b="1" dirty="0" err="1" smtClean="0"/>
              <a:t>بها</a:t>
            </a:r>
            <a:r>
              <a:rPr lang="ar-SA" b="1" dirty="0" smtClean="0"/>
              <a:t> الإسلام لخدمة البشرية كلها، وتشمل ما جاء </a:t>
            </a:r>
            <a:r>
              <a:rPr lang="ar-SA" b="1" dirty="0" err="1" smtClean="0"/>
              <a:t>به</a:t>
            </a:r>
            <a:r>
              <a:rPr lang="ar-SA" b="1" dirty="0" smtClean="0"/>
              <a:t> الإسلام من تعاليم في مجال: العقيدة، والسياسة، والاقتصاد، والقضاء، والتربية، وغير ذلك من أمور الحياة التي </a:t>
            </a:r>
            <a:r>
              <a:rPr lang="ar-SA" b="1" dirty="0" smtClean="0"/>
              <a:t>تفيد الإنسان </a:t>
            </a:r>
            <a:r>
              <a:rPr lang="ar-SA" b="1" dirty="0" smtClean="0"/>
              <a:t>وتيسر </a:t>
            </a:r>
            <a:r>
              <a:rPr lang="ar-SA" b="1" dirty="0" smtClean="0"/>
              <a:t>أمور حياته.</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t>3- </a:t>
            </a:r>
            <a:r>
              <a:rPr lang="ar-SA" sz="2800" b="1" dirty="0" smtClean="0"/>
              <a:t>الحضارة المقتبسة:</a:t>
            </a:r>
            <a:br>
              <a:rPr lang="ar-SA" sz="2800" b="1" dirty="0" smtClean="0"/>
            </a:br>
            <a:r>
              <a:rPr lang="ar-SA" sz="2800" b="1" dirty="0" smtClean="0"/>
              <a:t>وتسمى حضارة البعث والإحياء، وهذه الحضارة كانت خدمة من المسلمين للبشرية كلها، فقد كانت هناك حضارات وعلوم ماتت، فأحياها المسلمون وطوروها، وصبغوها بالجانب الأخلاقي الذي استمدوه من الإسلام، وقد جعل هذا الأمر كُتاب العالم </a:t>
            </a:r>
            <a:r>
              <a:rPr lang="ar-SA" sz="2800" b="1" dirty="0" smtClean="0"/>
              <a:t>الغربي </a:t>
            </a:r>
            <a:r>
              <a:rPr lang="ar-SA" sz="2800" b="1" dirty="0" smtClean="0"/>
              <a:t>يقولون: إن الحضارة الإسلامية مقتبسة من الحضارات القديمة، وهما حضارتا اليونان والرومان، وأن العقلية العربية قدْ بدَّلت الصورة الظاهرة لكل هذه الحضارات وركبتها في أسلوب جديد، مما جعلها تظهر بصورة مستقلة</a:t>
            </a:r>
            <a:r>
              <a:rPr lang="ar-SA" sz="2800" b="1" dirty="0" smtClean="0"/>
              <a:t>.( وهنا نتحدث عن المستشرقين الذين هاجموا الحضارة الإسلامية وكل ما هو مسلم).</a:t>
            </a:r>
            <a:r>
              <a:rPr lang="ar-SA" sz="2800" b="1" dirty="0" smtClean="0"/>
              <a:t/>
            </a:r>
            <a:br>
              <a:rPr lang="ar-SA" sz="2800" b="1" dirty="0" smtClean="0"/>
            </a:b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3000" b="1" dirty="0" smtClean="0"/>
              <a:t>وهذه فكرة خاطئة لا أساس لها من الصحة، فالحضارة الإسلامية في ذاتها وجوهرها إسلامية خالصة، وهي تختلف عن غيرها من الحضارات اختلافًا كبيرًا، </a:t>
            </a:r>
            <a:r>
              <a:rPr lang="ar-SA" sz="3000" b="1" dirty="0" smtClean="0"/>
              <a:t>إذ إنها </a:t>
            </a:r>
            <a:r>
              <a:rPr lang="ar-SA" sz="3000" b="1" dirty="0" smtClean="0"/>
              <a:t>حضارة قائمة بذاتها، لأنها تنبعث من العقيدة الإسلامية، وتستهدف تحقيق الغاية الإسلامية، ألا وهي </a:t>
            </a:r>
            <a:r>
              <a:rPr lang="ar-SA" sz="3000" b="1" dirty="0" err="1" smtClean="0"/>
              <a:t>إعمار</a:t>
            </a:r>
            <a:r>
              <a:rPr lang="ar-SA" sz="3000" b="1" dirty="0" smtClean="0"/>
              <a:t> الكون بشريعة الله لنيل رضاه، لا مجرد تحقيق التقدم المادي، </a:t>
            </a:r>
            <a:r>
              <a:rPr lang="ar-SA" sz="3000" b="1" dirty="0" smtClean="0"/>
              <a:t>حتى لو </a:t>
            </a:r>
            <a:r>
              <a:rPr lang="ar-SA" sz="3000" b="1" dirty="0" smtClean="0"/>
              <a:t>كان ذلك على حساب الإنسان والدين كما هو الحال في حضارات أخرى، مع الحرص على التقدم المادي؛ لما فيه من مصلحة الأفراد والمجتمع الإنساني كله.</a:t>
            </a:r>
            <a:br>
              <a:rPr lang="ar-SA" sz="3000" b="1" dirty="0" smtClean="0"/>
            </a:br>
            <a:endParaRPr lang="en-US" sz="3000" dirty="0" smtClean="0"/>
          </a:p>
          <a:p>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t>أما ما استفادته من الحضارات الأخرى فقد كان ميزة تحسب لها لا عليها، إذ </a:t>
            </a:r>
            <a:r>
              <a:rPr lang="ar-SA" b="1" dirty="0" smtClean="0"/>
              <a:t>تشير إلى تفتح </a:t>
            </a:r>
            <a:r>
              <a:rPr lang="ar-SA" b="1" dirty="0" smtClean="0"/>
              <a:t>العقل المسلم واستعداده لتقبُّل ما لدى الآخرين، ولكن وضعه فيما يتناسب والنظام الإسلامي الخاص بشكل متكامل، ولا ينقص من الحضارة الإسلامية استفادتها من الحضارات السابقة، فالتقدم والتطور يبدأ بآخر ما وصل إليه الآخرون، ثم تضيف الحضارة الجديدة لتكمل ما بدأته الحضارات </a:t>
            </a:r>
            <a:r>
              <a:rPr lang="ar-SA" b="1" dirty="0" smtClean="0"/>
              <a:t>الأخرى. </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مفهوم العلم :</a:t>
            </a:r>
            <a:br>
              <a:rPr lang="ar-SA" b="1" dirty="0" smtClean="0"/>
            </a:br>
            <a:r>
              <a:rPr lang="ar-SA" b="1" dirty="0" smtClean="0"/>
              <a:t>تعني كلمة العلم  </a:t>
            </a:r>
            <a:r>
              <a:rPr lang="en-US" b="1" dirty="0" smtClean="0"/>
              <a:t> Science</a:t>
            </a:r>
            <a:r>
              <a:rPr lang="ar-SA" b="1" dirty="0" smtClean="0"/>
              <a:t>لغوياً،إدراك الشيء بحقيقته،وهو اليقين والمعرفة،والعلم يعني اصطلاحاً،مجموعة الحقائق والوقائع والنظريات،ومناهج البحث التي </a:t>
            </a:r>
            <a:r>
              <a:rPr lang="ar-SA" b="1" dirty="0" smtClean="0"/>
              <a:t>تمتلئ </a:t>
            </a:r>
            <a:r>
              <a:rPr lang="ar-SA" b="1" dirty="0" err="1" smtClean="0"/>
              <a:t>بها</a:t>
            </a:r>
            <a:r>
              <a:rPr lang="ar-SA" b="1" dirty="0" smtClean="0"/>
              <a:t> </a:t>
            </a:r>
            <a:r>
              <a:rPr lang="ar-SA" b="1" dirty="0" smtClean="0"/>
              <a:t>المؤلفات العلمية .كما يعرف "العلم"بأنه"نسق المعارف العلمية المتراكمة..أو هو مجموعة المبادئ والقواعد التي تشرح بعض الظواهر والعلاقات القائمة بينها.." </a:t>
            </a:r>
          </a:p>
          <a:p>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endParaRPr lang="ar-SA" dirty="0" smtClean="0">
              <a:solidFill>
                <a:srgbClr val="FF0000"/>
              </a:solidFill>
              <a:cs typeface="Arial" pitchFamily="34" charset="0"/>
            </a:endParaRPr>
          </a:p>
        </p:txBody>
      </p:sp>
      <p:sp>
        <p:nvSpPr>
          <p:cNvPr id="4" name="Content Placeholder 3"/>
          <p:cNvSpPr>
            <a:spLocks noGrp="1"/>
          </p:cNvSpPr>
          <p:nvPr>
            <p:ph idx="1"/>
          </p:nvPr>
        </p:nvSpPr>
        <p:spPr/>
        <p:txBody>
          <a:bodyPr>
            <a:normAutofit fontScale="85000" lnSpcReduction="10000"/>
          </a:bodyPr>
          <a:lstStyle/>
          <a:p>
            <a:pPr rtl="1" eaLnBrk="1" hangingPunct="1"/>
            <a:endParaRPr lang="ar-SA" b="1" dirty="0" smtClean="0">
              <a:cs typeface="Arial" pitchFamily="34" charset="0"/>
            </a:endParaRPr>
          </a:p>
          <a:p>
            <a:pPr lvl="0" rtl="1">
              <a:buFont typeface="Arial" pitchFamily="34" charset="0"/>
              <a:buChar char="•"/>
            </a:pPr>
            <a:r>
              <a:rPr lang="ar-SA" dirty="0" smtClean="0"/>
              <a:t>العلم معرفة الشيء على حقيقته، ولا يكون العلم إلا بعد جهد تدرك </a:t>
            </a:r>
            <a:r>
              <a:rPr lang="ar-SA" dirty="0" err="1" smtClean="0"/>
              <a:t>به</a:t>
            </a:r>
            <a:r>
              <a:rPr lang="ar-SA" dirty="0" smtClean="0"/>
              <a:t> هذه المعرفة. ويطلق العلم على معان كثيرة كالعلم بالعقائد، وعلم اللغات، والتراجم، والأنساب، وعلوم الطبيعة كالرياضيات والكيمياء والفيزياء أو العلوم الحديثة كالحاسب الآلي والإنترنت، وأي علم آخر يجتهد الإنسان لمعرفته.  </a:t>
            </a:r>
            <a:endParaRPr lang="ar-SA" dirty="0" smtClean="0"/>
          </a:p>
          <a:p>
            <a:pPr lvl="0" rtl="1">
              <a:buFont typeface="Arial" pitchFamily="34" charset="0"/>
              <a:buChar char="•"/>
            </a:pPr>
            <a:r>
              <a:rPr lang="ar-SA" dirty="0" smtClean="0"/>
              <a:t>وقد </a:t>
            </a:r>
            <a:r>
              <a:rPr lang="ar-SA" dirty="0" smtClean="0"/>
              <a:t>اهتم ديننا الحنيف بالعلم أعظم اهتمام، يقول الله عز وجل في أول ما نزل: ( اقرأ باسم ربك الذي خلق، خلق الإنسان من علق، اقرأ وربك الأكرم الذي علم بالقلم، علم الإنسان ما لم يعلم) ففي هذه الآيات المحكمات أمر للنبي صلى الله عليه وسلم ولكل فرد من أمته أن يقرأ ويتعلم أي علم يكون  له ولغيره نفع في دينه ودنياه.</a:t>
            </a:r>
            <a:br>
              <a:rPr lang="ar-SA" dirty="0" smtClean="0"/>
            </a:br>
            <a:endParaRPr lang="ar-SA" dirty="0" smtClean="0"/>
          </a:p>
          <a:p>
            <a:pPr rtl="1">
              <a:buFont typeface="Arial" pitchFamily="34" charset="0"/>
              <a:buChar char="•"/>
            </a:pPr>
            <a:endParaRPr lang="ar-SA" dirty="0"/>
          </a:p>
        </p:txBody>
      </p:sp>
      <p:sp>
        <p:nvSpPr>
          <p:cNvPr id="5" name="مستطيل 4"/>
          <p:cNvSpPr/>
          <p:nvPr/>
        </p:nvSpPr>
        <p:spPr>
          <a:xfrm>
            <a:off x="609600" y="3733800"/>
            <a:ext cx="9067800" cy="1384995"/>
          </a:xfrm>
          <a:prstGeom prst="rect">
            <a:avLst/>
          </a:prstGeom>
        </p:spPr>
        <p:txBody>
          <a:bodyPr wrap="square">
            <a:spAutoFit/>
          </a:bodyPr>
          <a:lstStyle/>
          <a:p>
            <a:r>
              <a:rPr lang="ar-SA" sz="2800" b="1" dirty="0" smtClean="0"/>
              <a:t/>
            </a:r>
            <a:br>
              <a:rPr lang="ar-SA" sz="2800" b="1" dirty="0" smtClean="0"/>
            </a:br>
            <a:r>
              <a:rPr lang="ar-SA" sz="2800" b="1" dirty="0" smtClean="0"/>
              <a:t/>
            </a:r>
            <a:br>
              <a:rPr lang="ar-SA" sz="2800" b="1" dirty="0" smtClean="0"/>
            </a:br>
            <a:endParaRPr lang="ar-SA" sz="2800"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وظـائف العـلم : يقوم العلم بوظيفة أساسية تتمثل في اكتشاف النظام السائد في هذا الكون،وفهم قوانين الطبيعة والحصول على الطرق اللازمة للسيطرة على قوى الطبيعة والتحكم فيها،وذلك عن طريق زيادة قدرة الإنسان على تفسير الأحداث والظواهر والتنبؤ </a:t>
            </a:r>
            <a:r>
              <a:rPr lang="ar-SA" b="1" dirty="0" err="1" smtClean="0"/>
              <a:t>بها</a:t>
            </a:r>
            <a:r>
              <a:rPr lang="ar-SA" b="1" dirty="0" smtClean="0"/>
              <a:t> وضبطها.</a:t>
            </a:r>
            <a:endParaRPr lang="ar-SA" dirty="0" smtClean="0"/>
          </a:p>
          <a:p>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أهمية العلم ودعوة الإسلام إليه</a:t>
            </a:r>
            <a:endParaRPr lang="en-US" dirty="0">
              <a:solidFill>
                <a:srgbClr val="C00000"/>
              </a:solidFill>
            </a:endParaRPr>
          </a:p>
        </p:txBody>
      </p:sp>
      <p:sp>
        <p:nvSpPr>
          <p:cNvPr id="4" name="Content Placeholder 3"/>
          <p:cNvSpPr>
            <a:spLocks noGrp="1"/>
          </p:cNvSpPr>
          <p:nvPr>
            <p:ph idx="1"/>
          </p:nvPr>
        </p:nvSpPr>
        <p:spPr>
          <a:xfrm>
            <a:off x="0" y="1295400"/>
            <a:ext cx="9525000" cy="4800600"/>
          </a:xfrm>
        </p:spPr>
        <p:txBody>
          <a:bodyPr/>
          <a:lstStyle/>
          <a:p>
            <a:pPr rtl="1"/>
            <a:r>
              <a:rPr lang="ar-SA" sz="2800" dirty="0" smtClean="0"/>
              <a:t>للعلم </a:t>
            </a:r>
            <a:r>
              <a:rPr lang="ar-SA" sz="2800" dirty="0" smtClean="0"/>
              <a:t>أهمية بالغة في الإسلام، اهتم </a:t>
            </a:r>
            <a:r>
              <a:rPr lang="ar-SA" sz="2800" dirty="0" err="1" smtClean="0"/>
              <a:t>به</a:t>
            </a:r>
            <a:r>
              <a:rPr lang="ar-SA" sz="2800" dirty="0" smtClean="0"/>
              <a:t> الإسلام كثيرا، ويحث كل مسلم على طلب العلم دائما، وأن يسلك طريقه لأجل </a:t>
            </a:r>
            <a:r>
              <a:rPr lang="ar-SA" sz="2800" dirty="0" smtClean="0"/>
              <a:t>تحصيل أكبر قدر منه والعمل </a:t>
            </a:r>
            <a:r>
              <a:rPr lang="ar-SA" sz="2800" dirty="0" err="1" smtClean="0"/>
              <a:t>به</a:t>
            </a:r>
            <a:r>
              <a:rPr lang="ar-SA" sz="2800" dirty="0" smtClean="0"/>
              <a:t>، وبالعلم </a:t>
            </a:r>
            <a:r>
              <a:rPr lang="ar-SA" sz="2800" dirty="0" smtClean="0"/>
              <a:t>الشرعي </a:t>
            </a:r>
            <a:r>
              <a:rPr lang="ar-SA" sz="2800" dirty="0" smtClean="0"/>
              <a:t>يهتدي الإنسان </a:t>
            </a:r>
            <a:r>
              <a:rPr lang="ar-SA" sz="2800" dirty="0" smtClean="0"/>
              <a:t>إلى </a:t>
            </a:r>
            <a:r>
              <a:rPr lang="ar-SA" sz="2800" dirty="0" smtClean="0"/>
              <a:t>أمور دينه وبدونه </a:t>
            </a:r>
            <a:r>
              <a:rPr lang="ar-SA" sz="2800" dirty="0" smtClean="0"/>
              <a:t>يضل </a:t>
            </a:r>
            <a:r>
              <a:rPr lang="ar-SA" sz="2800" dirty="0" smtClean="0"/>
              <a:t>ويشقى</a:t>
            </a:r>
            <a:r>
              <a:rPr lang="ar-SA" sz="2800" dirty="0" smtClean="0"/>
              <a:t>.</a:t>
            </a:r>
            <a:r>
              <a:rPr lang="en-US" sz="2800" dirty="0" smtClean="0"/>
              <a:t/>
            </a:r>
            <a:br>
              <a:rPr lang="en-US" sz="2800" dirty="0" smtClean="0"/>
            </a:br>
            <a:r>
              <a:rPr lang="ar-SA" sz="2800" dirty="0" smtClean="0"/>
              <a:t>فلا يستوي عند الله الذي يعلم والذي لا يعلم، فأهل العلم لهم مقام عظيم في شريعتنا الغراء، فهم من ورثة الأنبياء والمرسلين :فيقول الحق </a:t>
            </a:r>
            <a:r>
              <a:rPr lang="ar-SA" sz="2800" dirty="0" smtClean="0"/>
              <a:t>في </a:t>
            </a:r>
            <a:r>
              <a:rPr lang="ar-SA" sz="2800" dirty="0" smtClean="0"/>
              <a:t>القران ما معناه ( يرفع الله الذين امنوا منكم والذين أوتوا العلم درجات). أي يرفع الذين تحلوا بصفة الإيمان أي العلم اليقيني بأمور الدين والذين أوتوا العلم فساوى بينهم وبين من أمن </a:t>
            </a:r>
            <a:r>
              <a:rPr lang="ar-SA" sz="2800" dirty="0" err="1" smtClean="0"/>
              <a:t>به</a:t>
            </a:r>
            <a:r>
              <a:rPr lang="ar-SA" sz="2800" dirty="0" smtClean="0"/>
              <a:t> </a:t>
            </a:r>
            <a:r>
              <a:rPr lang="ar-SA" sz="2800" dirty="0" smtClean="0"/>
              <a:t>عز وجل وبشريعته. </a:t>
            </a:r>
            <a:r>
              <a:rPr lang="ar-SA" sz="2800" dirty="0" smtClean="0"/>
              <a:t>يقول القرطبي في هذه الآية فيرفع المؤمن على من ليس بمؤمن والعالم على من ليس بعالم" وقال ابن مسعود: مدح الله العلماء في هذه الآية، والمعنى: أنه يرفع الله الذين أوتوا العلم على الذين آمنوا ولم يؤتوا العلم (درجات) أي درجات في دينهم إذا فعلوا ما أمروا </a:t>
            </a:r>
            <a:r>
              <a:rPr lang="ar-SA" sz="2800" dirty="0" err="1" smtClean="0"/>
              <a:t>به</a:t>
            </a:r>
            <a:r>
              <a:rPr lang="en-US" sz="2800" dirty="0" smtClean="0"/>
              <a:t>.</a:t>
            </a:r>
            <a:endParaRPr lang="ar-SA" sz="2800" dirty="0" smtClean="0"/>
          </a:p>
          <a:p>
            <a:pPr rtl="1">
              <a:buFont typeface="Arial" pitchFamily="34" charset="0"/>
              <a:buChar char="•"/>
            </a:pPr>
            <a:endParaRPr lang="ar-SA" dirty="0" smtClean="0"/>
          </a:p>
          <a:p>
            <a:endParaRPr lang="ar-S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وباتت </a:t>
            </a:r>
            <a:r>
              <a:rPr lang="ar-SA" dirty="0" smtClean="0"/>
              <a:t>الحقيقة الأولى التي ظهرت في الأرض عند نزول </a:t>
            </a:r>
            <a:r>
              <a:rPr lang="ar-SA" dirty="0" smtClean="0"/>
              <a:t>جبريل عليه السلام  </a:t>
            </a:r>
            <a:r>
              <a:rPr lang="ar-SA" dirty="0" smtClean="0"/>
              <a:t>لأوَّل مرَّة على </a:t>
            </a:r>
            <a:r>
              <a:rPr lang="ar-SA" b="1" dirty="0" smtClean="0">
                <a:hlinkClick r:id="rId2"/>
              </a:rPr>
              <a:t>رسول الله</a:t>
            </a:r>
            <a:r>
              <a:rPr lang="en-US" dirty="0" smtClean="0"/>
              <a:t> </a:t>
            </a:r>
            <a:r>
              <a:rPr lang="ar-SA" dirty="0" smtClean="0"/>
              <a:t>أن هذا الدين الجديد (الإسلام) دينٌ يقوم على العلم ويرفض الضلالات والأوهام جملةً وتفصيلاً؛ حيث نزل الوحي أوَّل ما نزل بخمس آيات تتحدَّث حول قضية واحدة تقريبًا، وهي قضية العلم، قال تعالى: {اقْرَأْ بِاسْمِ رَبِّكَ الَّذِي خَلَقَ * خَلَقَ الإِنْسَانَ مِنْ عَلَقٍ * اقْرَأْ وَرَبُّكَ الأَكْرَمُ * الَّذِي عَلَّمَ بِالْقَلَمِ * عَلَّمَ الإِنْسَانَ مَا لَمْ يَعْلَمْ} [العلق: 1-5].</a:t>
            </a:r>
            <a:endParaRPr lang="en-US" dirty="0" smtClean="0"/>
          </a:p>
          <a:p>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إن هذا النزول الأوَّل بهذه الكيفيَّة </a:t>
            </a:r>
            <a:r>
              <a:rPr lang="ar-SA" dirty="0" smtClean="0"/>
              <a:t>يعد أمرا بالغ الأهمية وملفت للنظر؛ </a:t>
            </a:r>
            <a:r>
              <a:rPr lang="ar-SA" dirty="0" smtClean="0"/>
              <a:t>وذلك من عِدَّة وجوه: </a:t>
            </a:r>
            <a:r>
              <a:rPr lang="ar-SA" dirty="0" smtClean="0"/>
              <a:t>لأن </a:t>
            </a:r>
            <a:r>
              <a:rPr lang="ar-SA" dirty="0" smtClean="0"/>
              <a:t>الله قد اختار موضوعًا معيَّنًا من آلاف المواضيع التي يتضمَّنها القرآن الكريم وبدأ </a:t>
            </a:r>
            <a:r>
              <a:rPr lang="ar-SA" dirty="0" err="1" smtClean="0"/>
              <a:t>به</a:t>
            </a:r>
            <a:r>
              <a:rPr lang="ar-SA" dirty="0" smtClean="0"/>
              <a:t>، مع أن الرسول الذي يتنزل عليه القرآن أُمِّيٌ لا يقرأ ولا يكتب، فكان واضحًا أن هذا الموضوع الأوَّل هو مِفتاح فَهْمِ هذا الدِّين، ومفتاح فهم هذه الدنيا، بل وفهم الآخرة التي سيئول إليها الناس </a:t>
            </a:r>
            <a:r>
              <a:rPr lang="ar-SA" dirty="0" smtClean="0"/>
              <a:t>كلهم. فبدا واضحا أن العلم يأتي على رأس أولويات الدين </a:t>
            </a:r>
            <a:r>
              <a:rPr lang="ar-SA" dirty="0" err="1" smtClean="0"/>
              <a:t>الاسلامى</a:t>
            </a:r>
            <a:r>
              <a:rPr lang="ar-SA" dirty="0" smtClean="0"/>
              <a:t>.</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الأمر الأخر الملفت للانتباه أنه نزل </a:t>
            </a:r>
            <a:r>
              <a:rPr lang="ar-SA" dirty="0" smtClean="0"/>
              <a:t>يتحدَّث عن قضية </a:t>
            </a:r>
            <a:r>
              <a:rPr lang="ar-SA" dirty="0" smtClean="0"/>
              <a:t>لم يهتم </a:t>
            </a:r>
            <a:r>
              <a:rPr lang="ar-SA" dirty="0" err="1" smtClean="0"/>
              <a:t>بها</a:t>
            </a:r>
            <a:r>
              <a:rPr lang="ar-SA" dirty="0" smtClean="0"/>
              <a:t> العرب كثيرًا في تلك الآونة، بل كانت الخرافات </a:t>
            </a:r>
            <a:r>
              <a:rPr lang="ar-SA" dirty="0" smtClean="0"/>
              <a:t>والأباطيل هي </a:t>
            </a:r>
            <a:r>
              <a:rPr lang="ar-SA" dirty="0" smtClean="0"/>
              <a:t>التي تحكم حياتهم من أوَّلها إلى آخرها، فكانوا يفتقرون إلى العلم في كل المجالات، اللهم إلا في مجال البلاغة والشعر، فكان هذا هو الميدان الذي تفوَّق فيه العرب وبرعوا، ولذلك نزل القرآن </a:t>
            </a:r>
            <a:r>
              <a:rPr lang="ar-SA" dirty="0" smtClean="0"/>
              <a:t> </a:t>
            </a:r>
            <a:r>
              <a:rPr lang="ar-SA" dirty="0" smtClean="0"/>
              <a:t>يتحدَّاهم في هذا الذي برعوا فيه، معلنًا لهم أنه ينادي بالعلم والتفوُّق فيه في كل الجوانب، بما فيها تلك التي يجيدونها</a:t>
            </a:r>
            <a:r>
              <a:rPr lang="ar-SA" dirty="0" smtClean="0"/>
              <a:t>.</a:t>
            </a:r>
          </a:p>
          <a:p>
            <a:pPr rtl="1"/>
            <a:r>
              <a:rPr lang="ar-SA" dirty="0" smtClean="0"/>
              <a:t>فليس هناك مكانٌ في هذا الدين للجهل أو الظنِّ أو الشكِّ أو الرِّيبَة.</a:t>
            </a:r>
            <a:endParaRPr lang="en-US" dirty="0" smtClean="0"/>
          </a:p>
          <a:p>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وبالنظر إلى القران الكريم دستور الدين </a:t>
            </a:r>
            <a:r>
              <a:rPr lang="ar-SA" dirty="0" err="1" smtClean="0"/>
              <a:t>الاسلامى</a:t>
            </a:r>
            <a:r>
              <a:rPr lang="ar-SA" dirty="0" smtClean="0"/>
              <a:t> نجد أنه تكاد لا تخلو </a:t>
            </a:r>
            <a:r>
              <a:rPr lang="ar-SA" dirty="0" smtClean="0"/>
              <a:t>سورة من سوره من الحديث عن العلم، سواء بطريقة مباشرة أو غير مباشرة</a:t>
            </a:r>
            <a:r>
              <a:rPr lang="ar-SA" dirty="0" smtClean="0"/>
              <a:t>. وبإحصاء </a:t>
            </a:r>
            <a:r>
              <a:rPr lang="ar-SA" dirty="0" smtClean="0"/>
              <a:t>عدد المرات التي جاءت فيها كلمة (العلم) بمشتقاتها المختلفة في كتاب الله ؛ تجد-بلا مبالغة- قد </a:t>
            </a:r>
            <a:r>
              <a:rPr lang="ar-SA" dirty="0" smtClean="0"/>
              <a:t>بلغت أكثر من  700مرَّة</a:t>
            </a:r>
            <a:r>
              <a:rPr lang="ar-SA" dirty="0" smtClean="0"/>
              <a:t>، أي بمعدَّل سبع مرَّاتٍ -تقريبًا- في كل </a:t>
            </a:r>
            <a:r>
              <a:rPr lang="ar-SA" dirty="0" smtClean="0"/>
              <a:t>سورة, مما يؤكد على أهمية العلم كقضية رئيسية في الدين والعقيدة.</a:t>
            </a:r>
            <a:endParaRPr lang="en-US" dirty="0" smtClean="0"/>
          </a:p>
          <a:p>
            <a:pPr rtl="1"/>
            <a:r>
              <a:rPr lang="ar-SA" dirty="0" smtClean="0"/>
              <a:t> </a:t>
            </a:r>
            <a:endParaRPr lang="en-US" dirty="0" smtClean="0"/>
          </a:p>
          <a:p>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71600"/>
            <a:ext cx="8915400" cy="4525963"/>
          </a:xfrm>
        </p:spPr>
        <p:txBody>
          <a:bodyPr/>
          <a:lstStyle/>
          <a:p>
            <a:r>
              <a:rPr lang="ar-SA" sz="2800" dirty="0" smtClean="0"/>
              <a:t>بل إن الملاحظ أن اهتمام القرآن بقضيَّة العلم لم </a:t>
            </a:r>
            <a:r>
              <a:rPr lang="ar-SA" sz="2800" dirty="0" smtClean="0"/>
              <a:t>يكن في </a:t>
            </a:r>
            <a:r>
              <a:rPr lang="ar-SA" sz="2800" dirty="0" smtClean="0"/>
              <a:t>أولى لحظات نزوله فقط، وإنما كان ذلك منذ بداية خلق الإنسان نفسه، كما </a:t>
            </a:r>
            <a:r>
              <a:rPr lang="ar-SA" sz="2800" dirty="0" smtClean="0"/>
              <a:t>حكي </a:t>
            </a:r>
            <a:r>
              <a:rPr lang="ar-SA" sz="2800" dirty="0" smtClean="0"/>
              <a:t>ذلك القرآن الكريم في آياته؛ فالله خلق آدم وجعله خليفة في الأرض، وأمر الملائكة أن تسجد له، وكرَّمه وعظَّمه ورفعه، ثم ذكر لنا وللملائكة سبب هذا التكريم </a:t>
            </a:r>
            <a:r>
              <a:rPr lang="ar-SA" sz="2800" dirty="0" smtClean="0"/>
              <a:t>والتعظيم أنه </a:t>
            </a:r>
            <a:r>
              <a:rPr lang="ar-SA" sz="2800" dirty="0" smtClean="0"/>
              <a:t>(العلم)؛ </a:t>
            </a:r>
            <a:r>
              <a:rPr lang="ar-SA" sz="2800" dirty="0" smtClean="0"/>
              <a:t>فيقول الحق تعالى : {* </a:t>
            </a:r>
            <a:r>
              <a:rPr lang="ar-SA" sz="2800" dirty="0" smtClean="0"/>
              <a:t>وَعَلَّمَ آدَمَ الأَسْمَاءَ كُلَّهَا ثُمَّ عَرَضَهُمْ عَلَى الْـمَلاَئِكَةِ فَقَالَ أَنْبِئُونِي بِأَسْمَاءِ هَؤُلاَءِ إِنْ كُنْتُمْ صَادِقِينَ * قَالُوا سُبْحَانَكَ لاَ عِلْـمَ لَنَا إِلاَّ مَا عَلَّمْتَنَا إِنَّكَ أَنْتَ الْعَلِيمُ الْـحَكِيمُ * قَالَ يَا آدَمُ أَنْبِئْهُمْ بِأَسْمَائِهِمْ فَلَـمَّا أَنْبَأَهُمْ بِأَسْمَائِهِمْ قَالَ أَلَمْ أَقُلْ لَكُمْ إِنِّي أَعْلَمُ غَيْبَ السَّمَاوَاتِ وَالأَرْضِ وَأَعْلَمُ مَا تُبْدُونَ وَمَا كُنْتُمْ تَكْتُمُونَ * وَإِذْ قُلْنَا لِلْـمَلاَئِكَةِ اسْجُدُوا لآدَمَ فَسَجَدُوا إِلاَّ إِبْلِيسَ أَبَى وَاسْتَكْبَرَ وَكَانَ مِنَ الْكَافِرِينَ} [البقرة: 30-34].</a:t>
            </a:r>
            <a:endParaRPr lang="ar-SA" sz="2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t>ويقول </a:t>
            </a:r>
            <a:r>
              <a:rPr lang="ar-SA" b="1" dirty="0" smtClean="0"/>
              <a:t>الله تبارك تعالى</a:t>
            </a:r>
            <a:r>
              <a:rPr lang="en-US" b="1" dirty="0" smtClean="0"/>
              <a:t> :</a:t>
            </a:r>
            <a:r>
              <a:rPr lang="ar-SA" b="1" dirty="0" smtClean="0"/>
              <a:t>﴿ هَلْ يَسْتَوِي الَّذِينَ يَعْلَمُونَ وَالَّذِينَ لَا يَعْلَمُونَ إِنَّمَا يَتَذَكَّرُ أُولُو الْأَلْبَابِ) سورة الزمر (9) فلا يستوي الذي يعلم والذي لا يعلم، كما لا يستوي الحي والميت، والسميع والأصم، والبصير والأعمى، فالعلم نور يهتدي </a:t>
            </a:r>
            <a:r>
              <a:rPr lang="ar-SA" b="1" dirty="0" err="1" smtClean="0"/>
              <a:t>به</a:t>
            </a:r>
            <a:r>
              <a:rPr lang="ar-SA" b="1" dirty="0" smtClean="0"/>
              <a:t> صاحبه إلى الطريق السوي، ويخرج </a:t>
            </a:r>
            <a:r>
              <a:rPr lang="ar-SA" b="1" dirty="0" err="1" smtClean="0"/>
              <a:t>به</a:t>
            </a:r>
            <a:r>
              <a:rPr lang="ar-SA" b="1" dirty="0" smtClean="0"/>
              <a:t> من الظلمات إلى النور</a:t>
            </a:r>
            <a:r>
              <a:rPr lang="en-US" b="1" dirty="0" smtClean="0"/>
              <a:t>.</a:t>
            </a:r>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وقد كان لذلك كله أثر بعيد المدى في الدولة الإسلاميَّة بعد ذلك، حيث ولَّد نشاطًا علميًّا واسعًا في مختلَف ميادين العلم والمعرفة، نشاطًا لم يعهد له التاريخ مثيلاً، ممَّا جعله يحقِّق ازدهارًا حضاريًّا عظيمًا على أيدي علماء المسلمين، ويمدُّ التراث الإنساني بذخيرة </a:t>
            </a:r>
            <a:r>
              <a:rPr lang="ar-SA" dirty="0" smtClean="0"/>
              <a:t>علميَّة</a:t>
            </a:r>
            <a:r>
              <a:rPr lang="en-US" dirty="0" smtClean="0"/>
              <a:t>     </a:t>
            </a:r>
            <a:r>
              <a:rPr lang="ar-SA" dirty="0" smtClean="0"/>
              <a:t>رائعة</a:t>
            </a:r>
            <a:r>
              <a:rPr lang="ar-SA" dirty="0" smtClean="0"/>
              <a:t>، يظلّ العالم بأسره مدينًا </a:t>
            </a:r>
            <a:r>
              <a:rPr lang="ar-SA" dirty="0" smtClean="0"/>
              <a:t>لها.</a:t>
            </a:r>
          </a:p>
          <a:p>
            <a:pPr rtl="1"/>
            <a:r>
              <a:rPr lang="ar-SA" dirty="0" smtClean="0"/>
              <a:t> </a:t>
            </a:r>
            <a:r>
              <a:rPr lang="ar-SA" dirty="0" smtClean="0"/>
              <a:t>                             </a:t>
            </a:r>
          </a:p>
          <a:p>
            <a:pPr rtl="1"/>
            <a:r>
              <a:rPr lang="ar-SA" dirty="0" smtClean="0"/>
              <a:t>                            ..........................</a:t>
            </a:r>
            <a:endParaRPr lang="ar-SA" dirty="0" smtClean="0"/>
          </a:p>
          <a:p>
            <a:pPr rtl="1"/>
            <a:endParaRPr lang="ar-SA" dirty="0" smtClean="0"/>
          </a:p>
          <a:p>
            <a:pPr rtl="1"/>
            <a:endParaRPr lang="ar-SA" dirty="0" smtClean="0"/>
          </a:p>
          <a:p>
            <a:pPr rtl="1"/>
            <a:endParaRPr lang="ar-SA" dirty="0" smtClean="0"/>
          </a:p>
          <a:p>
            <a:pPr rtl="1"/>
            <a:endParaRPr lang="ar-SA" dirty="0" smtClean="0"/>
          </a:p>
          <a:p>
            <a:pPr rtl="1"/>
            <a:endParaRPr lang="ar-SA" dirty="0" smtClean="0"/>
          </a:p>
          <a:p>
            <a:pPr rtl="1"/>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1801</TotalTime>
  <Words>995</Words>
  <Application>Microsoft Office PowerPoint</Application>
  <PresentationFormat>A4 Paper (210x297 mm)‎</PresentationFormat>
  <Paragraphs>46</Paragraphs>
  <Slides>23</Slides>
  <Notes>1</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Office Theme</vt:lpstr>
      <vt:lpstr>الشريحة 1</vt:lpstr>
      <vt:lpstr>المحاضرة الأولى</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أهمية العلم ودعوة الإسلام إليه</vt:lpstr>
      <vt:lpstr>الشريحة 16</vt:lpstr>
      <vt:lpstr>الشريحة 17</vt:lpstr>
      <vt:lpstr>الشريحة 18</vt:lpstr>
      <vt:lpstr>الشريحة 19</vt:lpstr>
      <vt:lpstr>الشريحة 20</vt:lpstr>
      <vt:lpstr>الشريحة 21</vt:lpstr>
      <vt:lpstr>الشريحة 22</vt:lpstr>
      <vt:lpstr>الشريحة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184</cp:revision>
  <dcterms:created xsi:type="dcterms:W3CDTF">2009-10-14T19:14:34Z</dcterms:created>
  <dcterms:modified xsi:type="dcterms:W3CDTF">2011-10-10T10:53:46Z</dcterms:modified>
</cp:coreProperties>
</file>