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505" r:id="rId4"/>
    <p:sldId id="506" r:id="rId5"/>
    <p:sldId id="507" r:id="rId6"/>
    <p:sldId id="508" r:id="rId7"/>
    <p:sldId id="509" r:id="rId8"/>
    <p:sldId id="510" r:id="rId9"/>
    <p:sldId id="482" r:id="rId10"/>
    <p:sldId id="483" r:id="rId11"/>
    <p:sldId id="484" r:id="rId12"/>
    <p:sldId id="485" r:id="rId13"/>
    <p:sldId id="486" r:id="rId14"/>
    <p:sldId id="487" r:id="rId15"/>
    <p:sldId id="488" r:id="rId16"/>
    <p:sldId id="489" r:id="rId17"/>
    <p:sldId id="490" r:id="rId18"/>
    <p:sldId id="491" r:id="rId19"/>
    <p:sldId id="511" r:id="rId20"/>
    <p:sldId id="512" r:id="rId21"/>
    <p:sldId id="492" r:id="rId22"/>
    <p:sldId id="493" r:id="rId23"/>
    <p:sldId id="494" r:id="rId24"/>
    <p:sldId id="48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الحضارة الإسلامية</a:t>
            </a:r>
            <a:endParaRPr lang="ar-SA" sz="37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002060"/>
                </a:solidFill>
                <a:latin typeface="Calibri" pitchFamily="34" charset="0"/>
                <a:cs typeface="Times New Roman" pitchFamily="18" charset="0"/>
              </a:rPr>
              <a:t>د. محمد احمد جودة</a:t>
            </a:r>
            <a:endParaRPr lang="en-US" sz="3600" b="1" dirty="0">
              <a:solidFill>
                <a:srgbClr val="002060"/>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en-US" b="1" spc="-150" dirty="0" smtClean="0">
                <a:solidFill>
                  <a:srgbClr val="376092"/>
                </a:solidFill>
                <a:latin typeface="ae_AlMateen" pitchFamily="2" charset="-78"/>
                <a:cs typeface="ae_AlMateen" pitchFamily="2" charset="-78"/>
              </a:rPr>
              <a:t>  </a:t>
            </a:r>
            <a:r>
              <a:rPr lang="ar-SA" b="1" spc="-150" dirty="0" smtClean="0">
                <a:solidFill>
                  <a:srgbClr val="376092"/>
                </a:solidFill>
                <a:latin typeface="ae_AlMateen" pitchFamily="2" charset="-78"/>
                <a:cs typeface="ae_AlMateen" pitchFamily="2" charset="-78"/>
              </a:rPr>
              <a:t> المحاضرة </a:t>
            </a:r>
            <a:r>
              <a:rPr lang="ar-SA" b="1" spc="-150" dirty="0" smtClean="0">
                <a:solidFill>
                  <a:srgbClr val="376092"/>
                </a:solidFill>
                <a:latin typeface="ae_AlMateen" pitchFamily="2" charset="-78"/>
                <a:cs typeface="ae_AlMateen" pitchFamily="2" charset="-78"/>
              </a:rPr>
              <a:t>السادسة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6501664" y="3925669"/>
            <a:ext cx="184731" cy="646331"/>
          </a:xfrm>
          <a:prstGeom prst="rect">
            <a:avLst/>
          </a:prstGeom>
        </p:spPr>
        <p:txBody>
          <a:bodyPr wrap="none">
            <a:spAutoFit/>
          </a:bodyPr>
          <a:lstStyle/>
          <a:p>
            <a:endParaRPr lang="ar-SA" sz="3600" b="1" dirty="0">
              <a:solidFill>
                <a:srgbClr val="002060"/>
              </a:solidFill>
            </a:endParaRPr>
          </a:p>
        </p:txBody>
      </p:sp>
      <p:sp>
        <p:nvSpPr>
          <p:cNvPr id="5" name="مستطيل 4"/>
          <p:cNvSpPr/>
          <p:nvPr/>
        </p:nvSpPr>
        <p:spPr>
          <a:xfrm>
            <a:off x="1447800" y="3940314"/>
            <a:ext cx="7066358" cy="707886"/>
          </a:xfrm>
          <a:prstGeom prst="rect">
            <a:avLst/>
          </a:prstGeom>
        </p:spPr>
        <p:txBody>
          <a:bodyPr wrap="none">
            <a:spAutoFit/>
          </a:bodyPr>
          <a:lstStyle/>
          <a:p>
            <a:pPr eaLnBrk="1" hangingPunct="1"/>
            <a:r>
              <a:rPr lang="ar-SA" sz="4000" dirty="0" smtClean="0">
                <a:solidFill>
                  <a:schemeClr val="accent3">
                    <a:lumMod val="50000"/>
                  </a:schemeClr>
                </a:solidFill>
              </a:rPr>
              <a:t>إنجازات المسلمين </a:t>
            </a:r>
            <a:r>
              <a:rPr lang="ar-SA" sz="4000" dirty="0" smtClean="0">
                <a:solidFill>
                  <a:schemeClr val="accent3">
                    <a:lumMod val="50000"/>
                  </a:schemeClr>
                </a:solidFill>
              </a:rPr>
              <a:t>في الفيزياء والرياضيات</a:t>
            </a:r>
            <a:endParaRPr lang="en-US" sz="4000" b="1" dirty="0" smtClean="0">
              <a:solidFill>
                <a:schemeClr val="accent3">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الفيزياء</a:t>
            </a:r>
            <a:endParaRPr lang="ar-SA" dirty="0"/>
          </a:p>
        </p:txBody>
      </p:sp>
      <p:sp>
        <p:nvSpPr>
          <p:cNvPr id="3" name="عنصر نائب للمحتوى 2"/>
          <p:cNvSpPr>
            <a:spLocks noGrp="1"/>
          </p:cNvSpPr>
          <p:nvPr>
            <p:ph idx="1"/>
          </p:nvPr>
        </p:nvSpPr>
        <p:spPr/>
        <p:txBody>
          <a:bodyPr/>
          <a:lstStyle/>
          <a:p>
            <a:pPr rtl="1"/>
            <a:r>
              <a:rPr lang="ar-SA" b="1" dirty="0" smtClean="0"/>
              <a:t>أهم إنجازات المسلمين في الفيزياء </a:t>
            </a:r>
            <a:br>
              <a:rPr lang="ar-SA" b="1" dirty="0" smtClean="0"/>
            </a:br>
            <a:r>
              <a:rPr lang="ar-SA" b="1" dirty="0" smtClean="0"/>
              <a:t>إذا كانت العلوم الطبيعية عند العلماء المسلمين في بدئها قد قامت على مؤلفات اليونان، تلك التي استندوا فيها على الفلسفة المجردة في محاولاتهم فهم الطبيعة، ودون أن يكون للتجربة دور يذكر في تلك المحاولات، فإن العلماء المسلمين ما لبثوا أن طوروا هذا الأساس وجعلوا علم الفيزياء علما يستند إلى التجربة والاستقراء، عوضا عن الاعتماد على الفلسفة أو التأملات والأفكار المجردة.</a:t>
            </a:r>
            <a:br>
              <a:rPr lang="ar-SA" b="1" dirty="0" smtClean="0"/>
            </a:br>
            <a:r>
              <a:rPr lang="ar-SA" b="1" dirty="0" smtClean="0"/>
              <a:t/>
            </a:r>
            <a:br>
              <a:rPr lang="ar-SA" b="1" dirty="0" smtClean="0"/>
            </a:b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فقد اهتم العلماء المسلمون بعلم الصوت وبحثوا في منشئه وكيفية انتقاله، فكانوا أول من عرف أن الأصوات تنشأ عن حركة الأجسام المحدثة لها وانتقالها في الهواء على هيئة موجات تنتشر على شكل كروي، وهم أول من قسم الأصوات إلى أنواع، وعللوا سبب اختلافها عن الحيوانات باختلاف طول أعناقها وسعة </a:t>
            </a:r>
            <a:r>
              <a:rPr lang="ar-SA" b="1" dirty="0" err="1" smtClean="0"/>
              <a:t>حلاقيمها</a:t>
            </a:r>
            <a:r>
              <a:rPr lang="ar-SA" b="1" dirty="0" smtClean="0"/>
              <a:t> وتركيب حناجرها. وكانوا أول من علل الصدى وقالوا إنه يحدث عن انعكاس الهواء المتموج من مصادقة عالٍ كجبل أو حائط، ويمكن أن لا يقع الحس بالانعكاس لقرب المساحة فلا يحس بتفاوت زماني الصوت وانعكاسه </a:t>
            </a:r>
            <a:r>
              <a:rPr lang="ar-SA" b="1" dirty="0" smtClean="0"/>
              <a:t>.</a:t>
            </a:r>
            <a:r>
              <a:rPr lang="ar-SA" b="1" dirty="0" smtClean="0"/>
              <a:t/>
            </a:r>
            <a:br>
              <a:rPr lang="ar-SA" b="1" dirty="0" smtClean="0"/>
            </a:br>
            <a:r>
              <a:rPr lang="ar-SA" b="1" dirty="0" smtClean="0"/>
              <a:t/>
            </a:r>
            <a:br>
              <a:rPr lang="ar-SA" b="1" dirty="0" smtClean="0"/>
            </a:b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وفي علم السوائل فقد ألّّف العلماء المسلمون فصولاً متخصصة وأحيانًا متناثرة وكيفية حساب الوزن النوعي لها؛ إذ ابتدعوا طرقًا عديدة لاستخراجه، وتوصلوا إلى معرفة كثافة بعض العناصر، وكان حسابهم دقيقًا مطابقًا - أحيانًا - لما هو عليه الآن أو مختلفاً عنه بفارق يسير، وكانت بحوثهم في الجاذبية مبتكرة، وتوصل بعضهم مثل </a:t>
            </a:r>
            <a:r>
              <a:rPr lang="ar-SA" b="1" dirty="0" err="1" smtClean="0"/>
              <a:t>البوزجاني</a:t>
            </a:r>
            <a:r>
              <a:rPr lang="ar-SA" b="1" dirty="0" smtClean="0"/>
              <a:t> إلى أن هناك شيئًا من الخلل في حركة القمر يعود إلى الجاذبية وخواص الجذب، وقد كانت هذه الدراسات على بساطتها ممهدة لمن أتى بعدهم ليكتشف قانون الجاذبية ويضع أبحاثها في إطار أكثر علمية.</a:t>
            </a:r>
            <a:br>
              <a:rPr lang="ar-SA" b="1" dirty="0" smtClean="0"/>
            </a:br>
            <a:r>
              <a:rPr lang="ar-SA" b="1" dirty="0" smtClean="0"/>
              <a:t/>
            </a:r>
            <a:br>
              <a:rPr lang="ar-SA" b="1"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b="1" dirty="0" smtClean="0"/>
              <a:t>كما بحثوا في الضغط الجوي؛ ويبدو ذلك فيما قام </a:t>
            </a:r>
            <a:r>
              <a:rPr lang="ar-SA" sz="3000" b="1" dirty="0" err="1" smtClean="0"/>
              <a:t>به</a:t>
            </a:r>
            <a:r>
              <a:rPr lang="ar-SA" sz="3000" b="1" dirty="0" smtClean="0"/>
              <a:t> الخازن في ميزان الحكمة، كما أن للمسلمين بحوثًا شيقة في الروافع، وقد تقدموا في هذا الشأن كثيرًا، وكانت لديهم آلات كثيرة للرفع كلها مبنية على قواعد ميكانيكية تيسر عملية جر الأثقال، كما استخدموا موازين دقيقة جداً، وكان الخطأ في الوزن لا يعدو أربعة أجزاء من ألف جزء من الجرام، وكتبوا في الأنابيب الشّعريَّة ومبادئها، وتعليل ارتفاع </a:t>
            </a:r>
            <a:r>
              <a:rPr lang="ar-SA" sz="3000" b="1" dirty="0" err="1" smtClean="0"/>
              <a:t>الموائع</a:t>
            </a:r>
            <a:r>
              <a:rPr lang="ar-SA" sz="3000" b="1" dirty="0" smtClean="0"/>
              <a:t> وانخفاضها مما قادهم إلى البحث في التوتر السطحي وأسبابه، وهم الذين اخترعوا كثيرًا من الأدوات الدقيقة لحساب الزمن والاتجاه والكثافة والثقل النوعي.</a:t>
            </a:r>
            <a:r>
              <a:rPr lang="ar-SA" b="1" dirty="0" smtClean="0"/>
              <a:t/>
            </a:r>
            <a:br>
              <a:rPr lang="ar-SA" b="1" dirty="0" smtClean="0"/>
            </a:br>
            <a:r>
              <a:rPr lang="ar-SA" b="1" dirty="0" smtClean="0"/>
              <a:t/>
            </a:r>
            <a:br>
              <a:rPr lang="ar-SA" b="1" dirty="0" smtClean="0"/>
            </a:br>
            <a:endParaRPr lang="ar-SA" dirty="0" smtClean="0"/>
          </a:p>
          <a:p>
            <a:endParaRPr lang="ar-SA" dirty="0" smtClean="0"/>
          </a:p>
          <a:p>
            <a:endParaRPr lang="ar-SA"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b="1" dirty="0" smtClean="0"/>
              <a:t>كما بحث المسلمون في كيفية حدوث قوس قزح وسرعة الضوء والصوت، وعرفوا أيضًا المغناطيس واستفادوا منه في إبحارهم، ومن المحتمل أن بعض العلماء قد أجرى التجارب البدائية في المغناطيسية</a:t>
            </a:r>
            <a:r>
              <a:rPr lang="ar-SA" sz="3000" b="1" dirty="0" smtClean="0"/>
              <a:t>.</a:t>
            </a:r>
            <a:r>
              <a:rPr lang="ar-SA" sz="3000" b="1" dirty="0" smtClean="0"/>
              <a:t/>
            </a:r>
            <a:br>
              <a:rPr lang="ar-SA" sz="3000" b="1" dirty="0" smtClean="0"/>
            </a:br>
            <a:r>
              <a:rPr lang="ar-SA" sz="3000" b="1" dirty="0" smtClean="0"/>
              <a:t>وبالجملة كانت المعلومات عن الميكانيكا والبصريات والضوء والصوت وخلافها من مباحث علم الطبيعة، مبعثرة لا رابط بينها، وكانت تُبحث قبلهم من منظور يستند إلى المنهج العقلي والبحث الفلسفي، وكان المغلوط فيها أكثر من الصواب؛ فاستنتج العلماء المسلمون نظريات جديدة وبحوثًا مبتكرة لبعض المسائل الفيزيائية التي طرحها اليونان من جانب نظري </a:t>
            </a:r>
            <a:r>
              <a:rPr lang="ar-SA" sz="3000" b="1" dirty="0" smtClean="0"/>
              <a:t>بحت.</a:t>
            </a:r>
            <a:endParaRPr lang="ar-SA"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فتوصلوا من خلال بحثهم إلى بعض القوانين المائية، وكانت لهم آراء في الجاذبية الأرضية، والمرايا المحرقة وخواص المرايا المقعّرة، والثقل النوعي، وانكسار الضوء وانعكاسه وعلم الروافع </a:t>
            </a:r>
            <a:r>
              <a:rPr lang="ar-SA" b="1" dirty="0" smtClean="0"/>
              <a:t>.</a:t>
            </a:r>
            <a:r>
              <a:rPr lang="ar-SA" b="1" dirty="0" smtClean="0"/>
              <a:t/>
            </a:r>
            <a:br>
              <a:rPr lang="ar-SA" b="1" dirty="0" smtClean="0"/>
            </a:br>
            <a:r>
              <a:rPr lang="ar-SA" b="1" dirty="0" smtClean="0"/>
              <a:t>يقول </a:t>
            </a:r>
            <a:r>
              <a:rPr lang="ar-SA" b="1" dirty="0" err="1" smtClean="0"/>
              <a:t>كاجوري</a:t>
            </a:r>
            <a:r>
              <a:rPr lang="ar-SA" b="1" dirty="0" smtClean="0"/>
              <a:t> في كتابه "تاريخ الفيزياء": إن علماء العرب والمسلمين هم أول من بدأ ودافع بكل جدارة عن المنهج التجريبي، فهذا المنهج يعد مفخرة من مفاخرهم، فهم أول من أدرك فائدته وأهميته للعلوم الطبيعية</a:t>
            </a:r>
            <a:r>
              <a:rPr lang="ar-SA" b="1" dirty="0" smtClean="0"/>
              <a:t>..“.</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الحساب والجبر</a:t>
            </a:r>
            <a:endParaRPr lang="ar-SA" dirty="0"/>
          </a:p>
        </p:txBody>
      </p:sp>
      <p:sp>
        <p:nvSpPr>
          <p:cNvPr id="3" name="عنصر نائب للمحتوى 2"/>
          <p:cNvSpPr>
            <a:spLocks noGrp="1"/>
          </p:cNvSpPr>
          <p:nvPr>
            <p:ph idx="1"/>
          </p:nvPr>
        </p:nvSpPr>
        <p:spPr/>
        <p:txBody>
          <a:bodyPr/>
          <a:lstStyle/>
          <a:p>
            <a:pPr rtl="1"/>
            <a:r>
              <a:rPr lang="ar-SA" sz="3000" dirty="0" smtClean="0"/>
              <a:t>علم الحساب هو علم بقواعد تعرف </a:t>
            </a:r>
            <a:r>
              <a:rPr lang="ar-SA" sz="3000" dirty="0" err="1" smtClean="0"/>
              <a:t>بها</a:t>
            </a:r>
            <a:r>
              <a:rPr lang="ar-SA" sz="3000" dirty="0" smtClean="0"/>
              <a:t> طرق استخراج المجهولات العددية من المعلومات العددية المخصوصة من الجمع والتفريق والتضعيف والضرب والقسمة. والمراد بالاستخراج معرفة كمياتها</a:t>
            </a:r>
            <a:r>
              <a:rPr lang="en-US" sz="3000" dirty="0" smtClean="0"/>
              <a:t>.</a:t>
            </a:r>
            <a:br>
              <a:rPr lang="en-US" sz="3000" dirty="0" smtClean="0"/>
            </a:br>
            <a:r>
              <a:rPr lang="ar-SA" sz="3000" dirty="0" smtClean="0"/>
              <a:t>وهو ضروري لضبط </a:t>
            </a:r>
            <a:r>
              <a:rPr lang="ar-SA" sz="3000" dirty="0" smtClean="0"/>
              <a:t>المعاملات وحفظ الأموال وقضاء الديون وقسمة المواريث </a:t>
            </a:r>
            <a:r>
              <a:rPr lang="ar-SA" sz="3000" dirty="0" smtClean="0"/>
              <a:t>والتركات.</a:t>
            </a:r>
          </a:p>
          <a:p>
            <a:pPr rtl="1"/>
            <a:r>
              <a:rPr lang="ar-SA" sz="3000" dirty="0" smtClean="0"/>
              <a:t> </a:t>
            </a:r>
            <a:r>
              <a:rPr lang="ar-SA" sz="2800" dirty="0" smtClean="0"/>
              <a:t>وهو فرع من علم </a:t>
            </a:r>
            <a:r>
              <a:rPr lang="ar-SA" sz="2800" dirty="0" smtClean="0"/>
              <a:t>الرياضيات </a:t>
            </a:r>
            <a:r>
              <a:rPr lang="ar-SA" sz="2800" dirty="0" smtClean="0"/>
              <a:t>وجاء اسمه من كتاب عالم الرياضيات والفلك والرحالة </a:t>
            </a:r>
            <a:r>
              <a:rPr lang="ar-SA" sz="2800" dirty="0" smtClean="0"/>
              <a:t>الخوارزمي وكتابه (</a:t>
            </a:r>
            <a:r>
              <a:rPr lang="ar-SA" sz="2800" b="1" dirty="0" smtClean="0"/>
              <a:t>الكتاب </a:t>
            </a:r>
            <a:r>
              <a:rPr lang="ar-SA" sz="2800" b="1" dirty="0" smtClean="0"/>
              <a:t>المختصر في حساب الجبر والمقابلة</a:t>
            </a:r>
            <a:r>
              <a:rPr lang="ar-SA" sz="2800" dirty="0" smtClean="0"/>
              <a:t>) الذي قدم العمليات الجبرية التي تنظم إيجاد حلول للمعادلات الخطية </a:t>
            </a:r>
            <a:r>
              <a:rPr lang="ar-SA" sz="2800" dirty="0" err="1" smtClean="0"/>
              <a:t>والتربيعية</a:t>
            </a:r>
            <a:r>
              <a:rPr lang="ar-SA" sz="2800" dirty="0" smtClean="0"/>
              <a:t>.</a:t>
            </a:r>
          </a:p>
          <a:p>
            <a:pPr rtl="1"/>
            <a:r>
              <a:rPr lang="en-US" sz="3000" dirty="0" smtClean="0"/>
              <a:t/>
            </a:r>
            <a:br>
              <a:rPr lang="en-US" sz="3000" dirty="0" smtClean="0"/>
            </a:br>
            <a:endParaRPr lang="ar-SA"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والجبر </a:t>
            </a:r>
            <a:r>
              <a:rPr lang="ar-SA" dirty="0" smtClean="0"/>
              <a:t>هو مفهوم أوسع وأشمل من الحساب أو الجبر الابتدائي. فهو لا يتعامل مع الأرقام فحسب، بل </a:t>
            </a:r>
            <a:r>
              <a:rPr lang="ar-SA" dirty="0" err="1" smtClean="0"/>
              <a:t>يصيغ</a:t>
            </a:r>
            <a:r>
              <a:rPr lang="ar-SA" dirty="0" smtClean="0"/>
              <a:t> التعاملات مع الرموز والمتغيرات والفئات كذلك. </a:t>
            </a:r>
            <a:r>
              <a:rPr lang="ar-SA" dirty="0" err="1" smtClean="0"/>
              <a:t>ويصيغ</a:t>
            </a:r>
            <a:r>
              <a:rPr lang="ar-SA" dirty="0" smtClean="0"/>
              <a:t> الجبر </a:t>
            </a:r>
            <a:r>
              <a:rPr lang="ar-SA" dirty="0" smtClean="0"/>
              <a:t>البديهيات </a:t>
            </a:r>
            <a:r>
              <a:rPr lang="ar-SA" dirty="0" smtClean="0"/>
              <a:t>والعلاقات التي بواسطتها يمكن تمثيل أي ظاهرة في الكون. ولذا يعتبر من الأساسيات المنظمة لطرق البرهان.</a:t>
            </a:r>
          </a:p>
          <a:p>
            <a:pPr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17637"/>
            <a:ext cx="8915400" cy="4525963"/>
          </a:xfrm>
        </p:spPr>
        <p:txBody>
          <a:bodyPr/>
          <a:lstStyle/>
          <a:p>
            <a:pPr rtl="1"/>
            <a:r>
              <a:rPr lang="ar-SA" sz="2800" b="1" dirty="0" smtClean="0"/>
              <a:t>علم الحساب علم سابق على ظهور الإسلام، بل هو علم </a:t>
            </a:r>
            <a:r>
              <a:rPr lang="ar-SA" sz="2800" b="1" dirty="0" smtClean="0"/>
              <a:t>موغل في </a:t>
            </a:r>
            <a:r>
              <a:rPr lang="ar-SA" sz="2800" b="1" dirty="0" smtClean="0"/>
              <a:t>القدم، حيث إن لفافات البردي </a:t>
            </a:r>
            <a:r>
              <a:rPr lang="ar-SA" sz="2800" b="1" dirty="0" err="1" smtClean="0"/>
              <a:t>ـ</a:t>
            </a:r>
            <a:r>
              <a:rPr lang="ar-SA" sz="2800" b="1" dirty="0" smtClean="0"/>
              <a:t> التي كشفت كيف كان المصريون القدماء يجرون عمليات الحساب </a:t>
            </a:r>
            <a:r>
              <a:rPr lang="ar-SA" sz="2800" b="1" dirty="0" err="1" smtClean="0"/>
              <a:t>ـ</a:t>
            </a:r>
            <a:r>
              <a:rPr lang="ar-SA" sz="2800" b="1" dirty="0" smtClean="0"/>
              <a:t> ترجع إلى ما قبل الميلاد بحوالي ألفي عام، كذلك عرف البابليون والإغريق والهنود المتواليات الحسابية وغيرها مما يتعلق بعلم الحساب</a:t>
            </a:r>
            <a:r>
              <a:rPr lang="en-US" sz="2800" b="1" dirty="0" smtClean="0"/>
              <a:t>. </a:t>
            </a:r>
            <a:r>
              <a:rPr lang="ar-SA" sz="2800" b="1" dirty="0" smtClean="0"/>
              <a:t>وتدل المخطوطات على أن الموروث الحسابي الذي تناوله المسلمون ممن سبقهم قبل عهد الترجمة </a:t>
            </a:r>
            <a:r>
              <a:rPr lang="ar-SA" sz="2800" b="1" dirty="0" smtClean="0"/>
              <a:t>كان مكون من </a:t>
            </a:r>
            <a:r>
              <a:rPr lang="ar-SA" sz="2800" b="1" dirty="0" smtClean="0"/>
              <a:t>نظامين </a:t>
            </a:r>
            <a:r>
              <a:rPr lang="en-US" sz="2800" b="1" dirty="0" smtClean="0"/>
              <a:t>:</a:t>
            </a:r>
            <a:r>
              <a:rPr lang="ar-SA" sz="2800" b="1" dirty="0" smtClean="0"/>
              <a:t> أحدهما </a:t>
            </a:r>
            <a:r>
              <a:rPr lang="ar-SA" sz="2800" b="1" dirty="0" smtClean="0"/>
              <a:t>سماه العرب حساب المنجمين، لأن استعماله كان يقتصر على </a:t>
            </a:r>
            <a:r>
              <a:rPr lang="ar-SA" sz="2800" b="1" dirty="0" smtClean="0"/>
              <a:t>الفلكيين، </a:t>
            </a:r>
            <a:r>
              <a:rPr lang="ar-SA" sz="2800" b="1" dirty="0" smtClean="0"/>
              <a:t>وحساب الدرج والدقائق</a:t>
            </a:r>
            <a:r>
              <a:rPr lang="en-US" sz="2800" b="1" dirty="0" smtClean="0"/>
              <a:t>.</a:t>
            </a:r>
            <a:br>
              <a:rPr lang="en-US" sz="2800" b="1" dirty="0" smtClean="0"/>
            </a:br>
            <a:r>
              <a:rPr lang="ar-SA" sz="2800" b="1" dirty="0" smtClean="0"/>
              <a:t>أما الآخر: فقد كان اسمه علم الحساب بدون تمييز. ولكن حيث يلزم التمييز يسمونه حساب اليد، أو الحساب الهوائي، أو حساب العقود، أو </a:t>
            </a:r>
            <a:endParaRPr lang="ar-SA" sz="2800" b="1" dirty="0" smtClean="0"/>
          </a:p>
          <a:p>
            <a:pPr rtl="1"/>
            <a:r>
              <a:rPr lang="ar-SA" sz="2800" b="1" dirty="0" smtClean="0"/>
              <a:t> </a:t>
            </a:r>
            <a:r>
              <a:rPr lang="ar-SA" sz="2800" b="1" dirty="0" smtClean="0"/>
              <a:t>       حساب </a:t>
            </a:r>
            <a:r>
              <a:rPr lang="ar-SA" sz="2800" b="1" dirty="0" smtClean="0"/>
              <a:t>الروم والعرب.</a:t>
            </a:r>
            <a:endParaRPr lang="ar-S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بداية النهضة الإسلامية في الجبر</a:t>
            </a:r>
            <a:r>
              <a:rPr lang="en-US" dirty="0" smtClean="0"/>
              <a:t/>
            </a:r>
            <a:br>
              <a:rPr lang="en-US" dirty="0" smtClean="0"/>
            </a:br>
            <a:r>
              <a:rPr lang="ar-SA" dirty="0" smtClean="0"/>
              <a:t> </a:t>
            </a:r>
            <a:r>
              <a:rPr lang="ar-SA" dirty="0" smtClean="0"/>
              <a:t>من </a:t>
            </a:r>
            <a:r>
              <a:rPr lang="ar-SA" dirty="0" smtClean="0"/>
              <a:t>أهم </a:t>
            </a:r>
            <a:r>
              <a:rPr lang="ar-SA" dirty="0" smtClean="0"/>
              <a:t>انجازات العرب إدخال </a:t>
            </a:r>
            <a:r>
              <a:rPr lang="ar-SA" dirty="0" smtClean="0"/>
              <a:t>الصفر في الترقيم، واستعماله في المنازل الخالية من الأرقام التي كانت سائدة في الحساب الهندي، ويعد هذا النظام من المخترعات الأساسية ذات الفوائد العظيمة التي توصل إليها العقل العربي، حيث لم تنحصر مزاياه في تسهيل الترقيم وحده، بل تعدته إلى تسهيل جميع أعمال الحساب، ولولا الصفر لما استطعنا أن نحل كثيراً من المعادلات الرياضية من مختلف الدرجات بالسهولة التي نحلها </a:t>
            </a:r>
            <a:r>
              <a:rPr lang="ar-SA" dirty="0" err="1" smtClean="0"/>
              <a:t>بها</a:t>
            </a:r>
            <a:r>
              <a:rPr lang="ar-SA" dirty="0" smtClean="0"/>
              <a:t> الآن</a:t>
            </a:r>
            <a:r>
              <a:rPr lang="en-US" dirty="0" smtClean="0"/>
              <a:t>..</a:t>
            </a:r>
            <a:br>
              <a:rPr lang="en-US"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ثم تطورت الرياضيات على يد العرب بعد ذلك فاخترعوا الكسور العشرية والحساب الهوائي، كما يرعوا في علوم الهندسة وحساب المثلثات بعد ذلك</a:t>
            </a:r>
            <a:r>
              <a:rPr lang="en-US" dirty="0" smtClean="0"/>
              <a:t>.</a:t>
            </a:r>
            <a:br>
              <a:rPr lang="en-US" dirty="0" smtClean="0"/>
            </a:br>
            <a:r>
              <a:rPr lang="ar-SA" dirty="0" smtClean="0"/>
              <a:t>اهتمام المسلمين بعلم الحساب والجبر</a:t>
            </a:r>
            <a:r>
              <a:rPr lang="en-US" dirty="0" smtClean="0"/>
              <a:t>:</a:t>
            </a:r>
            <a:br>
              <a:rPr lang="en-US" dirty="0" smtClean="0"/>
            </a:br>
            <a:r>
              <a:rPr lang="ar-SA" dirty="0" smtClean="0"/>
              <a:t>وجّه </a:t>
            </a:r>
            <a:r>
              <a:rPr lang="ar-SA" dirty="0" smtClean="0"/>
              <a:t>القرآن الكريم نظر الإنسان إلى العدّ والحساب في آيات كثيرة، فلقد وجه الله سبحانه وتعالى الإنسان إلى العد على أنه حقيقة واقعة في حياة الإنسان فيقول تعالى: [وَإِنَّ يَوْمًا عِنْدَ رَبِّكَ كَأَلْفِ سَنَةٍ مِمَّا تَعُدُّونَ] {الحج: 47} </a:t>
            </a:r>
            <a:r>
              <a:rPr lang="ar-SA" dirty="0" smtClean="0"/>
              <a: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ويوجه الإنسان إلى عناصر الزمن التي بحسابها يصل إلى الساعات والأيام والشهور ثم السنين... فيقول تعالى: [هُوَ الَّذِي جَعَلَ الشَّمْسَ ضِيَاءً وَالْقَمَرَ نُورًا وَقَدَّرَهُ مَنَازِلَ لِتَعْلَمُوا عَدَدَ السِّنِينَ وَالْحِسَابَ] {يونس:5} ويقول أيضا: [وَجَعَلْنَا اللَّيْلَ وَالنَّهَارَ آَيَتَيْنِ فَمَحَوْنَا آَيَةَ اللَّيْلِ وَجَعَلْنَا آَيَةَ النَّهَارِ مُبْصِرَةً لِتَبْتَغُوا فَضْلًا مِنْ رَبِّكُمْ وَلِتَعْلَمُوا عَدَدَ السِّنِينَ وَالْحِسَابَ] {الإسراء: 12} والله عز وجل أحصى كل شيء وعدَّه بعلمه وقدرته، قال تعالى: [إِنْ كُلُّ مَنْ فِي السَّمَاوَاتِ وَالْأَرْضِ إِلَّا آَتِي الرَّحْمَنِ عَبْدً. لَقَدْ أَحْصَاهُمْ وَعَدَّهُمْ عَدًّ. وَكُلُّهُمْ آَتِيهِ يَوْمَ الْقِيَامَةِ فَرْدًا] {مريم: 93 - 95} . </a:t>
            </a: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وهناك إشارات كثيرة في القرآن للحساب والعد ومنها على سبيل المثال لا الحصر قوله سبحانه تعالى: [وَكَفَى بِنَا حَاسِبِينَ</a:t>
            </a:r>
            <a:r>
              <a:rPr lang="en-US" dirty="0" smtClean="0"/>
              <a:t>] {</a:t>
            </a:r>
            <a:r>
              <a:rPr lang="ar-SA" dirty="0" smtClean="0"/>
              <a:t>الأنبياء:47} وبقوله تعالى: [وَلِتَعْلَمُوا عَدَدَ السِّنِينَ وَالْحِسَابَ</a:t>
            </a:r>
            <a:r>
              <a:rPr lang="en-US" dirty="0" smtClean="0"/>
              <a:t>] {</a:t>
            </a:r>
            <a:r>
              <a:rPr lang="ar-SA" dirty="0" smtClean="0"/>
              <a:t>الإسراء:12} وقوله تعالى: [فَاسْأَلِ الْعَادِّينَ</a:t>
            </a:r>
            <a:r>
              <a:rPr lang="en-US" dirty="0" smtClean="0"/>
              <a:t> { </a:t>
            </a:r>
            <a:r>
              <a:rPr lang="ar-SA" dirty="0" smtClean="0"/>
              <a:t>المؤمنون:113</a:t>
            </a:r>
            <a:r>
              <a:rPr lang="en-US" dirty="0" smtClean="0"/>
              <a:t>.</a:t>
            </a:r>
          </a:p>
          <a:p>
            <a:pPr rtl="1"/>
            <a:r>
              <a:rPr lang="ar-SA" dirty="0" smtClean="0"/>
              <a:t>و لقد اشتغل العرب بالجبر </a:t>
            </a:r>
            <a:r>
              <a:rPr lang="ar-SA" dirty="0" err="1" smtClean="0"/>
              <a:t>و</a:t>
            </a:r>
            <a:r>
              <a:rPr lang="ar-SA" dirty="0" smtClean="0"/>
              <a:t> ألفوا فيه بصورة علمية منظمة ، حتى أن </a:t>
            </a:r>
            <a:r>
              <a:rPr lang="ar-SA" dirty="0" smtClean="0"/>
              <a:t>الكثير من علماء الغرب قالوا </a:t>
            </a:r>
            <a:r>
              <a:rPr lang="ar-SA" dirty="0" smtClean="0"/>
              <a:t>: (( إن العقل ليدهش عندما يرى ما عمله العرب في الجبر .. )) </a:t>
            </a:r>
            <a:r>
              <a:rPr lang="ar-SA" dirty="0" err="1" smtClean="0"/>
              <a:t>و</a:t>
            </a:r>
            <a:r>
              <a:rPr lang="ar-SA" dirty="0" smtClean="0"/>
              <a:t> من أشهر مؤلفاتهم كتاب ( الجبر </a:t>
            </a:r>
            <a:r>
              <a:rPr lang="ar-SA" dirty="0" err="1" smtClean="0"/>
              <a:t>و</a:t>
            </a:r>
            <a:r>
              <a:rPr lang="ar-SA" dirty="0" smtClean="0"/>
              <a:t> المقابلة ) لمحمد بن موسى </a:t>
            </a:r>
            <a:r>
              <a:rPr lang="ar-SA" dirty="0" smtClean="0"/>
              <a:t>الخوارزمي.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قسم </a:t>
            </a:r>
            <a:r>
              <a:rPr lang="ar-SA" dirty="0" smtClean="0"/>
              <a:t>العرب المعادلات إلى ستة أقسام </a:t>
            </a:r>
            <a:r>
              <a:rPr lang="ar-SA" dirty="0" err="1" smtClean="0"/>
              <a:t>و</a:t>
            </a:r>
            <a:r>
              <a:rPr lang="ar-SA" dirty="0" smtClean="0"/>
              <a:t> وضعوا حلولا لكل منها ، </a:t>
            </a:r>
            <a:r>
              <a:rPr lang="ar-SA" dirty="0" err="1" smtClean="0"/>
              <a:t>و</a:t>
            </a:r>
            <a:r>
              <a:rPr lang="ar-SA" dirty="0" smtClean="0"/>
              <a:t> استعملوا الرموز في الأعمال الرياضية </a:t>
            </a:r>
            <a:r>
              <a:rPr lang="ar-SA" dirty="0" err="1" smtClean="0"/>
              <a:t>و</a:t>
            </a:r>
            <a:r>
              <a:rPr lang="ar-SA" dirty="0" smtClean="0"/>
              <a:t> بحثوا في نظرية ذات الحدين ، </a:t>
            </a:r>
            <a:r>
              <a:rPr lang="ar-SA" dirty="0" err="1" smtClean="0"/>
              <a:t>و</a:t>
            </a:r>
            <a:r>
              <a:rPr lang="ar-SA" dirty="0" smtClean="0"/>
              <a:t> أوجدوا قانونا لإيجاد مجموع الأعداد الطبيعية ، </a:t>
            </a:r>
            <a:r>
              <a:rPr lang="ar-SA" dirty="0" err="1" smtClean="0"/>
              <a:t>و</a:t>
            </a:r>
            <a:r>
              <a:rPr lang="ar-SA" dirty="0" smtClean="0"/>
              <a:t> عنوا بالجذور الصماء </a:t>
            </a:r>
            <a:r>
              <a:rPr lang="ar-SA" dirty="0" err="1" smtClean="0"/>
              <a:t>و</a:t>
            </a:r>
            <a:r>
              <a:rPr lang="ar-SA" dirty="0" smtClean="0"/>
              <a:t> مهدوا </a:t>
            </a:r>
            <a:r>
              <a:rPr lang="ar-SA" dirty="0" smtClean="0"/>
              <a:t>لاكتشاف </a:t>
            </a:r>
            <a:r>
              <a:rPr lang="ar-SA" dirty="0" smtClean="0"/>
              <a:t>اللوغاريتمات </a:t>
            </a:r>
            <a:r>
              <a:rPr lang="ar-SA" dirty="0" smtClean="0"/>
              <a:t>.</a:t>
            </a:r>
          </a:p>
          <a:p>
            <a:pPr rtl="1"/>
            <a:r>
              <a:rPr lang="ar-SA" dirty="0" smtClean="0"/>
              <a:t>ويعتبر </a:t>
            </a:r>
            <a:r>
              <a:rPr lang="ar-SA" dirty="0" smtClean="0"/>
              <a:t>الخوارزمي أبو عبد الله </a:t>
            </a:r>
            <a:r>
              <a:rPr lang="ar-SA" dirty="0" smtClean="0"/>
              <a:t>محمد بن موسى هو مؤسس </a:t>
            </a:r>
            <a:r>
              <a:rPr lang="ar-SA" dirty="0" smtClean="0"/>
              <a:t>علم الجبر </a:t>
            </a:r>
            <a:r>
              <a:rPr lang="ar-SA" dirty="0" smtClean="0"/>
              <a:t>وأول من استعمل لفظ </a:t>
            </a:r>
            <a:r>
              <a:rPr lang="ar-SA" dirty="0" smtClean="0"/>
              <a:t>الجبر ووضع أصوله </a:t>
            </a:r>
            <a:r>
              <a:rPr lang="ar-SA" dirty="0" err="1" smtClean="0"/>
              <a:t>و</a:t>
            </a:r>
            <a:r>
              <a:rPr lang="ar-SA" dirty="0" smtClean="0"/>
              <a:t> قوانينه هو </a:t>
            </a:r>
            <a:r>
              <a:rPr lang="ar-SA" dirty="0" smtClean="0"/>
              <a:t>ولد </a:t>
            </a:r>
            <a:r>
              <a:rPr lang="ar-SA" dirty="0" smtClean="0"/>
              <a:t>عام 232 هـ وكتابه في الجبر بعنوان ( المختصر في حساب الجبر </a:t>
            </a:r>
            <a:r>
              <a:rPr lang="ar-SA" dirty="0" smtClean="0"/>
              <a:t>والمقابلة). </a:t>
            </a: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dirty="0" smtClean="0"/>
              <a:t>والخوارزمي هو أول </a:t>
            </a:r>
            <a:r>
              <a:rPr lang="ar-SA" sz="3000" dirty="0" smtClean="0"/>
              <a:t>من أضاف العدد صفر إلى مجموعة الأعداد 1 ,2 ,3 </a:t>
            </a:r>
            <a:r>
              <a:rPr lang="ar-SA" sz="3000" dirty="0" smtClean="0"/>
              <a:t>,وهو </a:t>
            </a:r>
            <a:r>
              <a:rPr lang="ar-SA" sz="3000" dirty="0" smtClean="0"/>
              <a:t>أوّل من استخدم الجذر </a:t>
            </a:r>
            <a:r>
              <a:rPr lang="ar-SA" sz="3000" dirty="0" smtClean="0"/>
              <a:t>ألتربيعي .</a:t>
            </a:r>
          </a:p>
          <a:p>
            <a:pPr rtl="1"/>
            <a:r>
              <a:rPr lang="ar-SA" sz="3000" dirty="0" smtClean="0"/>
              <a:t>أول من اخترع النسب </a:t>
            </a:r>
            <a:r>
              <a:rPr lang="ar-SA" sz="3000" dirty="0" err="1" smtClean="0"/>
              <a:t>المثلثية</a:t>
            </a:r>
            <a:r>
              <a:rPr lang="ar-SA" sz="3000" dirty="0" smtClean="0"/>
              <a:t> هو أبو جابر </a:t>
            </a:r>
            <a:r>
              <a:rPr lang="ar-SA" sz="3000" dirty="0" smtClean="0"/>
              <a:t>ألبتاني </a:t>
            </a:r>
            <a:r>
              <a:rPr lang="ar-SA" sz="3000" dirty="0" smtClean="0"/>
              <a:t>محمد بن سنان </a:t>
            </a:r>
            <a:r>
              <a:rPr lang="ar-SA" sz="3000" dirty="0" err="1" smtClean="0"/>
              <a:t>الحراني</a:t>
            </a:r>
            <a:r>
              <a:rPr lang="ar-SA" sz="3000" dirty="0" smtClean="0"/>
              <a:t> </a:t>
            </a:r>
            <a:r>
              <a:rPr lang="ar-SA" sz="3000" dirty="0" smtClean="0"/>
              <a:t>القرن التاسع الميلادي. </a:t>
            </a:r>
            <a:r>
              <a:rPr lang="ar-SA" sz="3000" dirty="0" smtClean="0"/>
              <a:t>أول من أدخل علامة الكسر العشري وأوّل من حوّل الكسور العاديّة إلى كسور عشريّة في علم الحساب </a:t>
            </a:r>
            <a:r>
              <a:rPr lang="ar-SA" sz="3000" dirty="0" smtClean="0"/>
              <a:t>وأول </a:t>
            </a:r>
            <a:r>
              <a:rPr lang="ar-SA" sz="3000" dirty="0" smtClean="0"/>
              <a:t>من أعطي قيمة صحيحة للنسبة التقريبية هو </a:t>
            </a:r>
            <a:r>
              <a:rPr lang="ar-SA" sz="3000" dirty="0" err="1" smtClean="0"/>
              <a:t>جمشيد</a:t>
            </a:r>
            <a:r>
              <a:rPr lang="ar-SA" sz="3000" dirty="0" smtClean="0"/>
              <a:t> بن محمود بن مسعود الملقب </a:t>
            </a:r>
            <a:r>
              <a:rPr lang="ar-SA" sz="3000" dirty="0" err="1" smtClean="0"/>
              <a:t>بغياث</a:t>
            </a:r>
            <a:r>
              <a:rPr lang="ar-SA" sz="3000" dirty="0" smtClean="0"/>
              <a:t> </a:t>
            </a:r>
            <a:r>
              <a:rPr lang="ar-SA" sz="3000" dirty="0" smtClean="0"/>
              <a:t>الدين </a:t>
            </a:r>
            <a:r>
              <a:rPr lang="ar-SA" sz="3000" dirty="0" err="1" smtClean="0"/>
              <a:t>جمشيد</a:t>
            </a:r>
            <a:r>
              <a:rPr lang="ar-SA" sz="3000" dirty="0" smtClean="0"/>
              <a:t> </a:t>
            </a:r>
            <a:r>
              <a:rPr lang="ar-SA" sz="3000" dirty="0" err="1" smtClean="0"/>
              <a:t>الكاشى</a:t>
            </a:r>
            <a:r>
              <a:rPr lang="ar-SA" sz="3000" dirty="0" smtClean="0"/>
              <a:t> </a:t>
            </a:r>
            <a:r>
              <a:rPr lang="ar-SA" sz="3000" dirty="0" smtClean="0"/>
              <a:t>ولد بمدينة </a:t>
            </a:r>
            <a:r>
              <a:rPr lang="ar-SA" sz="3000" dirty="0" err="1" smtClean="0"/>
              <a:t>كاشان</a:t>
            </a:r>
            <a:r>
              <a:rPr lang="ar-SA" sz="3000" dirty="0" smtClean="0"/>
              <a:t> ولذلك يعرف </a:t>
            </a:r>
            <a:r>
              <a:rPr lang="ar-SA" sz="3000" dirty="0" err="1" smtClean="0"/>
              <a:t>بالكاشي</a:t>
            </a:r>
            <a:r>
              <a:rPr lang="ar-SA" sz="3000" dirty="0" smtClean="0"/>
              <a:t> في القرن التاسع الهجري. وأول </a:t>
            </a:r>
            <a:r>
              <a:rPr lang="ar-SA" sz="3000" dirty="0" smtClean="0"/>
              <a:t>من بيّن طريقة إيجاد الجذر التكعيبي هو أبو الحسن علي بن أحمد </a:t>
            </a:r>
            <a:r>
              <a:rPr lang="ar-SA" sz="3000" dirty="0" err="1" smtClean="0"/>
              <a:t>النسوي</a:t>
            </a:r>
            <a:r>
              <a:rPr lang="ar-SA" sz="3000" dirty="0" smtClean="0"/>
              <a:t>. </a:t>
            </a: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أوّل من استعمل الرموز أو </a:t>
            </a:r>
            <a:r>
              <a:rPr lang="ar-SA" dirty="0" err="1" smtClean="0"/>
              <a:t>المجاهيل</a:t>
            </a:r>
            <a:r>
              <a:rPr lang="ar-SA" dirty="0" smtClean="0"/>
              <a:t> في علم الرياضيات هم العرب المسلمون ، فاستعملوا (س) للمجهول الأول ، </a:t>
            </a:r>
            <a:r>
              <a:rPr lang="ar-SA" dirty="0" err="1" smtClean="0"/>
              <a:t>و</a:t>
            </a:r>
            <a:r>
              <a:rPr lang="ar-SA" dirty="0" smtClean="0"/>
              <a:t> (ص) للثاني </a:t>
            </a:r>
            <a:r>
              <a:rPr lang="ar-SA" dirty="0" err="1" smtClean="0"/>
              <a:t>و</a:t>
            </a:r>
            <a:r>
              <a:rPr lang="ar-SA" dirty="0" smtClean="0"/>
              <a:t> (ج) للمعادلات للجذر .. وهكذا. </a:t>
            </a:r>
            <a:br>
              <a:rPr lang="ar-SA" dirty="0" smtClean="0"/>
            </a:br>
            <a:r>
              <a:rPr lang="ar-SA" dirty="0" smtClean="0"/>
              <a:t>وأوّل </a:t>
            </a:r>
            <a:r>
              <a:rPr lang="ar-SA" dirty="0" smtClean="0"/>
              <a:t>رسالة عن علم الرياضيات طبعت في أوروبا كانت مأخوذة من جداول العالم المسلم أبي عبد الله </a:t>
            </a:r>
            <a:r>
              <a:rPr lang="ar-SA" dirty="0" err="1" smtClean="0"/>
              <a:t>البتاني</a:t>
            </a:r>
            <a:r>
              <a:rPr lang="ar-SA" dirty="0" smtClean="0"/>
              <a:t> ،وقد طبعت هذه الرسالة الأولى عام 1493م في اليونان. </a:t>
            </a:r>
            <a:endParaRPr lang="ar-SA" dirty="0" smtClean="0"/>
          </a:p>
          <a:p>
            <a:pPr rtl="1"/>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ومن التأثيرات الواضحة </a:t>
            </a:r>
            <a:r>
              <a:rPr lang="ar-SA" dirty="0" err="1" smtClean="0"/>
              <a:t>لمجهودات</a:t>
            </a:r>
            <a:r>
              <a:rPr lang="ar-SA" dirty="0" smtClean="0"/>
              <a:t> المسلمين في الجبر تعديلات "الطوسي" على "إقليدس" حيث اكتشف أن هناك نقصاً في بحوث إقليدس فيما يخص قضية المتوازيات؛ فعدل هذا النقص وكمله في كتابه "تحرير أصول إقليدس" وفي "الرسالة الشافية للطوسي" وهما العملان اللذان كان لهما بالغ الأثر في تقدم بعض النظريات الهندسية، وقد نشر "جون </a:t>
            </a:r>
            <a:r>
              <a:rPr lang="ar-SA" dirty="0" err="1" smtClean="0"/>
              <a:t>واليس</a:t>
            </a:r>
            <a:r>
              <a:rPr lang="ar-SA" dirty="0" smtClean="0"/>
              <a:t>" هذه البحوث باللاتينية عام 1651م.</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ومن الإشارات العلمية على فضل حضارة المسلمين على الغرب في مجال الحساب أن "</a:t>
            </a:r>
            <a:r>
              <a:rPr lang="ar-SA" dirty="0" err="1" smtClean="0"/>
              <a:t>أديلار</a:t>
            </a:r>
            <a:r>
              <a:rPr lang="ar-SA" dirty="0" smtClean="0"/>
              <a:t> </a:t>
            </a:r>
            <a:r>
              <a:rPr lang="ar-SA" dirty="0" err="1" smtClean="0"/>
              <a:t>الباثي</a:t>
            </a:r>
            <a:r>
              <a:rPr lang="ar-SA" dirty="0" smtClean="0"/>
              <a:t>" قام بترجمة كتاب الخوارزمي في الحساب تحت عنوان </a:t>
            </a:r>
            <a:r>
              <a:rPr lang="en-US" dirty="0" err="1" smtClean="0"/>
              <a:t>Algoroitmi</a:t>
            </a:r>
            <a:r>
              <a:rPr lang="en-US" dirty="0" smtClean="0"/>
              <a:t> </a:t>
            </a:r>
            <a:r>
              <a:rPr lang="en-US" dirty="0" err="1" smtClean="0"/>
              <a:t>donameroindoram</a:t>
            </a:r>
            <a:r>
              <a:rPr lang="en-US" dirty="0" smtClean="0"/>
              <a:t> </a:t>
            </a:r>
            <a:r>
              <a:rPr lang="ar-SA" dirty="0" smtClean="0"/>
              <a:t>وظل الحساب يُعرَف في أوروبا باسم (</a:t>
            </a:r>
            <a:r>
              <a:rPr lang="ar-SA" dirty="0" err="1" smtClean="0"/>
              <a:t>الغوريتمي</a:t>
            </a:r>
            <a:r>
              <a:rPr lang="ar-SA" dirty="0" smtClean="0"/>
              <a:t>) وهو </a:t>
            </a:r>
            <a:r>
              <a:rPr lang="ar-SA" dirty="0" smtClean="0"/>
              <a:t>تحوير لاسم </a:t>
            </a:r>
            <a:r>
              <a:rPr lang="ar-SA" dirty="0" smtClean="0"/>
              <a:t>الخوارزمي</a:t>
            </a:r>
            <a:r>
              <a:rPr lang="ar-SA" dirty="0" smtClean="0"/>
              <a:t>.</a:t>
            </a:r>
          </a:p>
          <a:p>
            <a:pPr rtl="1"/>
            <a:r>
              <a:rPr lang="ar-SA" dirty="0" smtClean="0"/>
              <a:t>لم يأخذ المسلمون ما تركه الأقدمون من قواعد علم الحساب واكتفوا </a:t>
            </a:r>
            <a:r>
              <a:rPr lang="ar-SA" dirty="0" err="1" smtClean="0"/>
              <a:t>به</a:t>
            </a:r>
            <a:r>
              <a:rPr lang="ar-SA" dirty="0" smtClean="0"/>
              <a:t>، بل قاموا كعادتهم - وكما يأمرهم الإسلام – بالاجتهاد في تطوير هذا العلم؛ ومن ثَمَّ </a:t>
            </a:r>
            <a:r>
              <a:rPr lang="ar-SA" dirty="0" smtClean="0"/>
              <a:t>نشأت وتطورت تلك العلوم الرياضية.</a:t>
            </a:r>
            <a:endParaRPr lang="ar-SA"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الاحصاء</a:t>
            </a:r>
            <a:endParaRPr lang="ar-SA" dirty="0"/>
          </a:p>
        </p:txBody>
      </p:sp>
      <p:sp>
        <p:nvSpPr>
          <p:cNvPr id="3" name="عنصر نائب للمحتوى 2"/>
          <p:cNvSpPr>
            <a:spLocks noGrp="1"/>
          </p:cNvSpPr>
          <p:nvPr>
            <p:ph idx="1"/>
          </p:nvPr>
        </p:nvSpPr>
        <p:spPr/>
        <p:txBody>
          <a:bodyPr/>
          <a:lstStyle/>
          <a:p>
            <a:pPr rtl="1"/>
            <a:r>
              <a:rPr lang="ar-SA" dirty="0" smtClean="0"/>
              <a:t>وقد </a:t>
            </a:r>
            <a:r>
              <a:rPr lang="ar-SA" dirty="0" smtClean="0"/>
              <a:t>طبق المسلمون في زمن الخليفة عمر بن الخطاب رضي الله عنه الإحصاء عن طريق تأسيس الدواوين حيث يتم فيها تدوين المعلومات عن الجند، ودخول بيت المال، وغيرها من البيانات اللازمة للتموين وتجهيز الجيوش... وهذه الطريقة لا تزال تستخدم في كثير من الأمور الإحصائية الحديثة وهي بداية الإحصاء. كذلك استخدم الخليفة أبو جعفر المنصور وسائل متطورة وعديدة لتسليح وتموين الجند إضافة إلى تبويب </a:t>
            </a:r>
            <a:r>
              <a:rPr lang="ar-SA" dirty="0" err="1" smtClean="0"/>
              <a:t>مدخولات</a:t>
            </a:r>
            <a:r>
              <a:rPr lang="ar-SA" dirty="0" smtClean="0"/>
              <a:t> بيت المال والمصروفات، والأبواب الأخرى المتعلقة بإدارة الدولة. </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3000" dirty="0" smtClean="0"/>
              <a:t>ولعلَّ القاعدة القرآنية العظيمة في قوله تعالى: "وكذلك جعلنكم أمة وسطا" هي التي سار عليها المسلمون، وانتهجوها خطًّا في سياساتهم الحسابية، ومعاني الوسطية في اللغة الاعتدال والاتزان والتوازن والعدل ووسطية المكان، ومن هنا يتبين لنا المفهوم الإحصائي الأساسي الذي أسَّسه القرآن ألا وهو الوسط الحسابي والمعدل... أما الإحصاء التطبيقي فقد أسهم فيه المسلمون عن طريق التوفير للمنحنى المفترض عن البيانات المعلومة وهذا المفهوم العلمي الرياضي لا يزال الأساس في علم الإحصاء لإيجاد أفضل المعادلات لقياس واقعية تجربة أجريت من قبل الباحثين في حقول المعرفة المختلفة. </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وما طريقة عمر الخيام لحل المعادلات التكعيبية ذات المجهول الواحد عن طريق ما يسمى (بحساب الخطأين) عند المسلمين وما يسمى حديثا </a:t>
            </a:r>
            <a:r>
              <a:rPr lang="ar-SA" dirty="0" smtClean="0"/>
              <a:t>بطريقة</a:t>
            </a:r>
            <a:r>
              <a:rPr lang="en-US" dirty="0" smtClean="0"/>
              <a:t> (False Regular) </a:t>
            </a:r>
            <a:r>
              <a:rPr lang="ar-SA" dirty="0" smtClean="0"/>
              <a:t>في التحليلات العددية الحديثة إلا خير دليل على أن المسلمين اتبعوا خطوات هندسية حديثة ومتطورة، وسبقوا زمنهم في هذا </a:t>
            </a:r>
            <a:r>
              <a:rPr lang="ar-SA" dirty="0" smtClean="0"/>
              <a:t>المجال.</a:t>
            </a:r>
          </a:p>
          <a:p>
            <a:pPr rtl="1"/>
            <a:endParaRPr lang="ar-SA" dirty="0" smtClean="0"/>
          </a:p>
          <a:p>
            <a:pPr rtl="1"/>
            <a:r>
              <a:rPr lang="ar-SA" dirty="0" smtClean="0"/>
              <a:t>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2775</TotalTime>
  <Words>1365</Words>
  <Application>Microsoft Office PowerPoint</Application>
  <PresentationFormat>A4 Paper (210x297 mm)‎</PresentationFormat>
  <Paragraphs>48</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   المحاضرة السادسة</vt:lpstr>
      <vt:lpstr>الفيزياء</vt:lpstr>
      <vt:lpstr>الشريحة 4</vt:lpstr>
      <vt:lpstr>الشريحة 5</vt:lpstr>
      <vt:lpstr>الشريحة 6</vt:lpstr>
      <vt:lpstr>الشريحة 7</vt:lpstr>
      <vt:lpstr>الشريحة 8</vt:lpstr>
      <vt:lpstr>الحساب والجبر</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الاحصاء</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386</cp:revision>
  <dcterms:created xsi:type="dcterms:W3CDTF">2009-10-14T19:14:34Z</dcterms:created>
  <dcterms:modified xsi:type="dcterms:W3CDTF">2011-11-01T20:46:08Z</dcterms:modified>
</cp:coreProperties>
</file>