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57" r:id="rId3"/>
    <p:sldId id="298" r:id="rId4"/>
    <p:sldId id="299" r:id="rId5"/>
    <p:sldId id="300" r:id="rId6"/>
    <p:sldId id="301" r:id="rId7"/>
    <p:sldId id="302" r:id="rId8"/>
    <p:sldId id="322" r:id="rId9"/>
    <p:sldId id="323" r:id="rId10"/>
    <p:sldId id="319" r:id="rId11"/>
    <p:sldId id="320" r:id="rId12"/>
    <p:sldId id="321" r:id="rId13"/>
    <p:sldId id="304" r:id="rId14"/>
    <p:sldId id="306" r:id="rId15"/>
    <p:sldId id="307" r:id="rId16"/>
    <p:sldId id="308" r:id="rId17"/>
    <p:sldId id="310" r:id="rId18"/>
    <p:sldId id="311" r:id="rId19"/>
    <p:sldId id="312" r:id="rId20"/>
    <p:sldId id="313" r:id="rId21"/>
    <p:sldId id="314" r:id="rId22"/>
    <p:sldId id="315" r:id="rId23"/>
    <p:sldId id="316" r:id="rId24"/>
    <p:sldId id="317" r:id="rId25"/>
    <p:sldId id="318" r:id="rId26"/>
    <p:sldId id="325" r:id="rId27"/>
    <p:sldId id="266" r:id="rId2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81" autoAdjust="0"/>
    <p:restoredTop sz="94664" autoAdjust="0"/>
  </p:normalViewPr>
  <p:slideViewPr>
    <p:cSldViewPr>
      <p:cViewPr>
        <p:scale>
          <a:sx n="59" d="100"/>
          <a:sy n="59" d="100"/>
        </p:scale>
        <p:origin x="-1326" y="-102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D8A12E9-8E4B-4E5D-BF7F-6795CC673890}" type="datetimeFigureOut">
              <a:rPr lang="en-US"/>
              <a:pPr>
                <a:defRPr/>
              </a:pPr>
              <a:t>11/21/2011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162B8BAD-30A2-4184-9AA2-111A23B8E5B8}"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DC51B308-A706-4882-85C8-4AC66D834DF5}"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6"/>
          <p:cNvSpPr/>
          <p:nvPr userDrawn="1"/>
        </p:nvSpPr>
        <p:spPr>
          <a:xfrm>
            <a:off x="4876800"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AF52D8B5-1BC0-4E9B-8D4C-D26A182F31B4}"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1EE5AF3C-69A6-42BB-A57F-334D5D8057C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9C869B4-932D-4760-9194-E38E1A9ECB6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44AAB523-93E0-4FD6-8A5C-9B31125F85C0}"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95587"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smtClean="0">
              <a:solidFill>
                <a:schemeClr val="accent1">
                  <a:lumMod val="50000"/>
                </a:schemeClr>
              </a:solidFill>
              <a:latin typeface="AYM Wadiy S_U normal."/>
              <a:cs typeface="Times New Roman" pitchFamily="18" charset="0"/>
            </a:endParaRPr>
          </a:p>
          <a:p>
            <a:pPr algn="ctr">
              <a:defRPr/>
            </a:pPr>
            <a:r>
              <a:rPr lang="ar-SA" sz="3700" b="1" dirty="0" smtClean="0">
                <a:solidFill>
                  <a:schemeClr val="accent1">
                    <a:lumMod val="50000"/>
                  </a:schemeClr>
                </a:solidFill>
                <a:latin typeface="AYM Wadiy S_U normal."/>
                <a:cs typeface="Times New Roman" pitchFamily="18" charset="0"/>
              </a:rPr>
              <a:t>الحضارة الإسلامية</a:t>
            </a:r>
            <a:endParaRPr lang="ar-SA" sz="3700" b="1" dirty="0">
              <a:solidFill>
                <a:schemeClr val="accent1">
                  <a:lumMod val="50000"/>
                </a:schemeClr>
              </a:solidFill>
              <a:latin typeface="AYM Wadiy S_U normal."/>
              <a:cs typeface="Times New Roman" pitchFamily="18" charset="0"/>
            </a:endParaRPr>
          </a:p>
          <a:p>
            <a:pPr algn="ctr">
              <a:defRPr/>
            </a:pPr>
            <a:r>
              <a:rPr lang="ar-SA" sz="3600" b="1" dirty="0" smtClean="0">
                <a:solidFill>
                  <a:srgbClr val="7F7F7F"/>
                </a:solidFill>
                <a:latin typeface="Calibri" pitchFamily="34" charset="0"/>
                <a:cs typeface="Times New Roman" pitchFamily="18" charset="0"/>
              </a:rPr>
              <a:t>د. محمد احمد جودة</a:t>
            </a:r>
            <a:endParaRPr lang="en-US" sz="3600" b="1" dirty="0">
              <a:solidFill>
                <a:srgbClr val="7F7F7F"/>
              </a:solidFill>
              <a:latin typeface="Calibri" pitchFamily="34" charset="0"/>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9B498F4A-58E1-402E-9A26-F99314DCE6EC}" type="slidenum">
              <a:rPr lang="en-US"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defRPr/>
            </a:pPr>
            <a:r>
              <a:rPr lang="ar-SA" b="1" spc="-150" dirty="0" smtClean="0">
                <a:solidFill>
                  <a:srgbClr val="376092"/>
                </a:solidFill>
                <a:latin typeface="ae_AlMateen" pitchFamily="2" charset="-78"/>
                <a:cs typeface="ae_AlMateen" pitchFamily="2" charset="-78"/>
              </a:rPr>
              <a:t>المحاضرة العاشرة</a:t>
            </a:r>
            <a:endParaRPr lang="en-US" b="1" spc="-150" dirty="0" smtClean="0">
              <a:solidFill>
                <a:srgbClr val="376092"/>
              </a:solidFill>
              <a:latin typeface="ae_AlMateen" pitchFamily="2" charset="-78"/>
              <a:cs typeface="ae_AlMateen" pitchFamily="2" charset="-78"/>
            </a:endParaRPr>
          </a:p>
        </p:txBody>
      </p:sp>
      <p:sp>
        <p:nvSpPr>
          <p:cNvPr id="4" name="مستطيل 3"/>
          <p:cNvSpPr/>
          <p:nvPr/>
        </p:nvSpPr>
        <p:spPr>
          <a:xfrm>
            <a:off x="2514600" y="3745468"/>
            <a:ext cx="4918333" cy="1200329"/>
          </a:xfrm>
          <a:prstGeom prst="rect">
            <a:avLst/>
          </a:prstGeom>
        </p:spPr>
        <p:txBody>
          <a:bodyPr wrap="none">
            <a:spAutoFit/>
          </a:bodyPr>
          <a:lstStyle/>
          <a:p>
            <a:pPr algn="ctr"/>
            <a:r>
              <a:rPr lang="ar-SA" sz="3600" b="1" dirty="0" smtClean="0">
                <a:solidFill>
                  <a:srgbClr val="0070C0"/>
                </a:solidFill>
              </a:rPr>
              <a:t>انجازات الحضارة الإسلامية في </a:t>
            </a:r>
          </a:p>
          <a:p>
            <a:pPr algn="ctr"/>
            <a:r>
              <a:rPr lang="ar-SA" sz="3600" b="1" dirty="0" smtClean="0">
                <a:solidFill>
                  <a:srgbClr val="0070C0"/>
                </a:solidFill>
              </a:rPr>
              <a:t>علم </a:t>
            </a:r>
            <a:r>
              <a:rPr lang="ar-SA" sz="3600" b="1" dirty="0" smtClean="0">
                <a:solidFill>
                  <a:srgbClr val="0070C0"/>
                </a:solidFill>
              </a:rPr>
              <a:t>الفلك</a:t>
            </a:r>
            <a:endParaRPr lang="ar-SA" sz="3600" b="1" dirty="0">
              <a:solidFill>
                <a:srgbClr val="0070C0"/>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علم الفلك</a:t>
            </a:r>
            <a:endParaRPr lang="ar-SA" dirty="0"/>
          </a:p>
        </p:txBody>
      </p:sp>
      <p:sp>
        <p:nvSpPr>
          <p:cNvPr id="3" name="عنصر نائب للمحتوى 2"/>
          <p:cNvSpPr>
            <a:spLocks noGrp="1"/>
          </p:cNvSpPr>
          <p:nvPr>
            <p:ph idx="1"/>
          </p:nvPr>
        </p:nvSpPr>
        <p:spPr/>
        <p:txBody>
          <a:bodyPr/>
          <a:lstStyle/>
          <a:p>
            <a:pPr rtl="1"/>
            <a:r>
              <a:rPr lang="ar-SA" b="1" dirty="0" smtClean="0"/>
              <a:t>هو العلم الذي يختص بحساب سير الشمس والقمر والنجوم  والكواكب والمجرات، وتعييّن مواقع النجوم ودراسة أحوالها، وتفسير الظواهر الكونية تفسيراً علميا.</a:t>
            </a:r>
          </a:p>
          <a:p>
            <a:pPr rtl="1"/>
            <a:r>
              <a:rPr lang="ar-SA" b="1" dirty="0" smtClean="0"/>
              <a:t>وقد حظي علم الفلك بعناية كبيرة </a:t>
            </a:r>
            <a:r>
              <a:rPr lang="ar-SA" b="1" dirty="0" err="1" smtClean="0"/>
              <a:t>فى</a:t>
            </a:r>
            <a:r>
              <a:rPr lang="ar-SA" b="1" dirty="0" smtClean="0"/>
              <a:t> الحضارة الإسلامية, كما كانت الكثير من الآيات القرآنية تحث المسلمين على التأمل في ملكوت الخالق عز وجل وفى الكون حولهم.</a:t>
            </a:r>
          </a:p>
          <a:p>
            <a:pPr rtl="1"/>
            <a:r>
              <a:rPr lang="ar-SA" dirty="0" smtClean="0"/>
              <a:t/>
            </a:r>
            <a:br>
              <a:rPr lang="ar-SA" dirty="0" smtClean="0"/>
            </a:br>
            <a:endParaRPr lang="ar-SA"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447800"/>
            <a:ext cx="8915400" cy="4525963"/>
          </a:xfrm>
        </p:spPr>
        <p:txBody>
          <a:bodyPr/>
          <a:lstStyle/>
          <a:p>
            <a:pPr rtl="1"/>
            <a:r>
              <a:rPr lang="ar-SA" b="1" dirty="0" smtClean="0"/>
              <a:t>وتتجلى مظاهر العناية القرآنية بالفلك في التأكيد على التأمل والتركيز </a:t>
            </a:r>
            <a:r>
              <a:rPr lang="ar-SA" b="1" dirty="0" err="1" smtClean="0"/>
              <a:t>فى</a:t>
            </a:r>
            <a:r>
              <a:rPr lang="ar-SA" b="1" dirty="0" smtClean="0"/>
              <a:t> السماء </a:t>
            </a:r>
            <a:r>
              <a:rPr lang="ar-SA" b="1" dirty="0" err="1" smtClean="0"/>
              <a:t>و</a:t>
            </a:r>
            <a:r>
              <a:rPr lang="ar-SA" b="1" dirty="0" smtClean="0"/>
              <a:t> الكون بما يفوق التركيز على الإنسان، فمن ذلك قوله سبحانه: ﴿ أأنْتـُمْ أَشـَدُّ خَلْقًا أمِ </a:t>
            </a:r>
            <a:r>
              <a:rPr lang="ar-SA" b="1" dirty="0" err="1" smtClean="0"/>
              <a:t>السَّمَآءُ</a:t>
            </a:r>
            <a:r>
              <a:rPr lang="ar-SA" b="1" dirty="0" smtClean="0"/>
              <a:t> بَنَاهَا*رَفَعَ سَمْكَهَا فَسَوَّاهَا*</a:t>
            </a:r>
            <a:r>
              <a:rPr lang="ar-SA" b="1" dirty="0" err="1" smtClean="0"/>
              <a:t>وَأَغْطَشَ</a:t>
            </a:r>
            <a:r>
              <a:rPr lang="ar-SA" b="1" dirty="0" smtClean="0"/>
              <a:t> لَيْلَهَا وَأَخْرَجَ ضُحَاهَا ﴾ {النازعات 27 </a:t>
            </a:r>
            <a:r>
              <a:rPr lang="ar-SA" b="1" dirty="0" err="1" smtClean="0"/>
              <a:t>ـ</a:t>
            </a:r>
            <a:r>
              <a:rPr lang="ar-SA" b="1" dirty="0" smtClean="0"/>
              <a:t> 29}. وقوله عز وجل: ﴿ لَخـَلْقُ السَّمَوَاتِ وَالأرْضِ أَكْبَرُ مِنْ خَلْقِ النــَّاسِ وَلَكِنَّ أَكْثَرَ النــَّاسِ لا يَعْلَمُونَ ﴾ غافر: 57.</a:t>
            </a:r>
          </a:p>
          <a:p>
            <a:pPr rtl="1"/>
            <a:r>
              <a:rPr lang="ar-SA" b="1" dirty="0" smtClean="0"/>
              <a:t>كما سميت بعض سور القرآن بـأسماء فلكية وظواهر كونية مثل: القمر، النجم، الشمس، </a:t>
            </a:r>
            <a:r>
              <a:rPr lang="ar-SA" b="1" dirty="0" err="1" smtClean="0"/>
              <a:t>المعارج</a:t>
            </a:r>
            <a:r>
              <a:rPr lang="ar-SA" b="1" dirty="0" smtClean="0"/>
              <a:t>، التكوير، الانفطار، البروج، الانشقاق.</a:t>
            </a:r>
            <a:r>
              <a:rPr lang="ar-SA" dirty="0" smtClean="0"/>
              <a:t/>
            </a:r>
            <a:br>
              <a:rPr lang="ar-SA" dirty="0" smtClean="0"/>
            </a:br>
            <a:r>
              <a:rPr lang="ar-SA" dirty="0" smtClean="0"/>
              <a:t/>
            </a:r>
            <a:br>
              <a:rPr lang="ar-SA" dirty="0" smtClean="0"/>
            </a:br>
            <a:r>
              <a:rPr lang="ar-SA" dirty="0" smtClean="0"/>
              <a:t/>
            </a:r>
            <a:br>
              <a:rPr lang="ar-SA" dirty="0" smtClean="0"/>
            </a:br>
            <a:r>
              <a:rPr lang="ar-SA" dirty="0" smtClean="0"/>
              <a:t/>
            </a:r>
            <a:br>
              <a:rPr lang="ar-SA" dirty="0" smtClean="0"/>
            </a:br>
            <a:endParaRPr lang="ar-S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371600"/>
            <a:ext cx="8915400" cy="4525963"/>
          </a:xfrm>
        </p:spPr>
        <p:txBody>
          <a:bodyPr/>
          <a:lstStyle/>
          <a:p>
            <a:pPr rtl="1"/>
            <a:r>
              <a:rPr lang="ar-SA" sz="3000" dirty="0" smtClean="0"/>
              <a:t>وقد دعت الآيات القرآنية إلى النظر في السماء والتفكر في بنائها المحكم، ومحتوياتها المذهلة، وإلى النظر والتفكر أيضاً في الظواهر الكونية المختلفة؛ مثل قوله عز وجل: ﴿أوَلَمْ يَنظُرُواْ </a:t>
            </a:r>
            <a:r>
              <a:rPr lang="ar-SA" sz="3000" dirty="0" err="1" smtClean="0"/>
              <a:t>فِى</a:t>
            </a:r>
            <a:r>
              <a:rPr lang="ar-SA" sz="3000" dirty="0" smtClean="0"/>
              <a:t> مَلــَكُوتِ السَّمَوَاتِ وَالأرْضِ وَمَا خَلَقَ اللَّهُ مِن </a:t>
            </a:r>
            <a:r>
              <a:rPr lang="ar-SA" sz="3000" dirty="0" err="1" smtClean="0"/>
              <a:t>شَىْءٍ</a:t>
            </a:r>
            <a:r>
              <a:rPr lang="ar-SA" sz="3000" dirty="0" smtClean="0"/>
              <a:t> وَأَنْ عَسَى أن يَكُونَ قَدِ اقْتَرَبَ أَجَلــُهُمْ ﴾ { الأعراف: 185}. ﴿ أَفَلَمْ </a:t>
            </a:r>
            <a:r>
              <a:rPr lang="ar-SA" sz="3000" dirty="0" err="1" smtClean="0"/>
              <a:t>يَنـْظــُرُوآ</a:t>
            </a:r>
            <a:r>
              <a:rPr lang="ar-SA" sz="3000" dirty="0" smtClean="0"/>
              <a:t> إِلَى </a:t>
            </a:r>
            <a:r>
              <a:rPr lang="ar-SA" sz="3000" dirty="0" err="1" smtClean="0"/>
              <a:t>السَّمَآءِ</a:t>
            </a:r>
            <a:r>
              <a:rPr lang="ar-SA" sz="3000" dirty="0" smtClean="0"/>
              <a:t> فَوْقَهُمْ كَيْفَ </a:t>
            </a:r>
            <a:r>
              <a:rPr lang="ar-SA" sz="3000" dirty="0" err="1" smtClean="0"/>
              <a:t>بَنـَيْـنَاهَا</a:t>
            </a:r>
            <a:r>
              <a:rPr lang="ar-SA" sz="3000" dirty="0" smtClean="0"/>
              <a:t> وَزَيَّنــَّاهَا وَمَا لَهَا مِن فُرُوجٍ ﴾ { سورة ق: 6 } ﴿ إِنَّ </a:t>
            </a:r>
            <a:r>
              <a:rPr lang="ar-SA" sz="3000" dirty="0" err="1" smtClean="0"/>
              <a:t>فِى</a:t>
            </a:r>
            <a:r>
              <a:rPr lang="ar-SA" sz="3000" dirty="0" smtClean="0"/>
              <a:t> خَلْقِ السَّمَوَاتِ وَالأرْضِ وَاخْتِلافِ اللــَّيْلِ وَالنــَّهَارِ لآيَاتٍ لأوْلِى الألْبَابِ*الـَّذِينَ يَذْكُرُونَ اللــَّهَ قِيَامًا وَقُعُودًا وَعَلَى جُنــُوبِهِمْ وَيَتَفَـكَّرُونَ </a:t>
            </a:r>
            <a:r>
              <a:rPr lang="ar-SA" sz="3000" dirty="0" err="1" smtClean="0"/>
              <a:t>فِى</a:t>
            </a:r>
            <a:r>
              <a:rPr lang="ar-SA" sz="3000" dirty="0" smtClean="0"/>
              <a:t> خَلْقِ السَّمَوَاتِ وَالأرْضِ رَبـَّـنـَا مَا خَلَقْتَ هَذَا بَاطِلاً سُبْحَانَكَ فَقِنَا عَذَابَ النــَّارِ ﴾ { آل عمران: 190، 191، }</a:t>
            </a:r>
            <a:br>
              <a:rPr lang="ar-SA" sz="3000" dirty="0" smtClean="0"/>
            </a:br>
            <a:r>
              <a:rPr lang="ar-SA" sz="3000" dirty="0" smtClean="0"/>
              <a:t/>
            </a:r>
            <a:br>
              <a:rPr lang="ar-SA" sz="3000" dirty="0" smtClean="0"/>
            </a:br>
            <a:r>
              <a:rPr lang="ar-SA" sz="3000" dirty="0" smtClean="0"/>
              <a:t/>
            </a:r>
            <a:br>
              <a:rPr lang="ar-SA" sz="3000" dirty="0" smtClean="0"/>
            </a:br>
            <a:r>
              <a:rPr lang="ar-SA" sz="3000" dirty="0" smtClean="0"/>
              <a:t/>
            </a:r>
            <a:br>
              <a:rPr lang="ar-SA" sz="3000" dirty="0" smtClean="0"/>
            </a:br>
            <a:endParaRPr lang="ar-SA" sz="30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304800" y="1447800"/>
            <a:ext cx="9410700" cy="4191000"/>
          </a:xfrm>
        </p:spPr>
        <p:txBody>
          <a:bodyPr/>
          <a:lstStyle/>
          <a:p>
            <a:pPr rtl="1"/>
            <a:r>
              <a:rPr lang="ar-SA" sz="3000" b="1" dirty="0" smtClean="0"/>
              <a:t>وكان لهذه الآيات أبلغ الأثر في نفوس الباحثين والفلكيين المسلمين، لدراسة علم الفلك بكافة تخصصاته وفروعه. لقد كان للإسلام كدين وتعاليم الفضل الأكبر في النهضة الفلكية عند المسلمين فالمسلم يبدأ نهاره قبل شروق الشمس فيراقب مطلع الفجر لكي يصلي الصبح وفي أخر نهاره يرقب الغسق ليصلي العشاء, وبين ذلك يتابع حركة الشمس في زاوية في الأفق في الظهر ثم العصر ثم المغرب لكي يصلي كل صلاة في حينها . وهو يصوم رمضان مع هلال شهر رمضان ويفطر حسب الشهر القمري . وإذا صلي في أي بقعة من الأرض فهو ملتزم أن يعرف اتجاه الكعبة . ثم تأتي آيات القرآن فتأمره أن يتأمل في الفضاء الخارجي من حوله لكي يعرف</a:t>
            </a:r>
          </a:p>
          <a:p>
            <a:pPr rtl="1"/>
            <a:r>
              <a:rPr lang="ar-SA" sz="3000" b="1" dirty="0" smtClean="0"/>
              <a:t>          قدرة الله ومعجزة الخلق .</a:t>
            </a:r>
            <a:endParaRPr lang="ar-SA" sz="30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190500" y="1447801"/>
            <a:ext cx="9410700" cy="4495799"/>
          </a:xfrm>
        </p:spPr>
        <p:txBody>
          <a:bodyPr/>
          <a:lstStyle/>
          <a:p>
            <a:pPr rtl="1"/>
            <a:r>
              <a:rPr lang="ar-SA" dirty="0" smtClean="0"/>
              <a:t>الفلك عند العرب قبل الإسلام:</a:t>
            </a:r>
            <a:br>
              <a:rPr lang="ar-SA" dirty="0" smtClean="0"/>
            </a:br>
            <a:r>
              <a:rPr lang="ar-SA" dirty="0" smtClean="0"/>
              <a:t>كان للعرب في الجاهلية اهتمام فطري بالفلك .. فهو أمر حيوي لسكان الصحراء المنبسطة التي لا معالم فيها تدلهم على الطريق سوى الاعتداد بالنجوم, وفي الشعر الجاهلي الكثير مما يدلنا على التبحر في الفلك والاهتمام </a:t>
            </a:r>
            <a:r>
              <a:rPr lang="ar-SA" dirty="0" err="1" smtClean="0"/>
              <a:t>به</a:t>
            </a:r>
            <a:r>
              <a:rPr lang="ar-SA" dirty="0" smtClean="0"/>
              <a:t> .</a:t>
            </a:r>
          </a:p>
          <a:p>
            <a:pPr rtl="1"/>
            <a:r>
              <a:rPr lang="ar-SA" dirty="0" smtClean="0"/>
              <a:t>وكان علم الفلك قبل الإسلام مقترنا بالتنجيم ولكن الحضارة الإسلامية نبذت التنجيم واعتبرته مخالفًا لعقيدتها، انفصل علم الفلك عن التنجيم، وأصبحت له قواعده العلمية التي يرتكز عليها. </a:t>
            </a:r>
            <a:endParaRPr lang="ar-SA"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sz="3000" dirty="0" smtClean="0"/>
              <a:t>ولم يكن هذا الانفصال وليد الصدفة، بل وليد التجربة العلمية والقياس والاستنباط، والحاجة الإسلامية لتحديد مواعيد الصلاة واتجاه القبلة، حتى أصبحت المساجد الجامعة لا تخلو من فلكي يقوم بتحديد الوقت من خلال واحدة من الآلات الفلكية التي عرفها وابتكرها المسلمون.</a:t>
            </a:r>
          </a:p>
          <a:p>
            <a:pPr rtl="1"/>
            <a:r>
              <a:rPr lang="ar-SA" sz="3000" dirty="0" smtClean="0"/>
              <a:t> وظهرت حاجة المسلمين إلى دراسة علم الفلك، لمعرفة أوقات الصلاة بحسب الموقع الجغرافي والفصل الموسمي، وتحديد اتجاه المسلمين إلى الكعبة في صلواتهم، ورؤية هلال رمضان، والصوم، فبرزوا في ذلك، واخترعوا حسابات وطرقاً بديعة لم يسبقهم إليها أحد من اليونان والهنود والفرس.</a:t>
            </a:r>
          </a:p>
          <a:p>
            <a:endParaRPr lang="ar-SA"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295400"/>
            <a:ext cx="8915400" cy="4525963"/>
          </a:xfrm>
        </p:spPr>
        <p:txBody>
          <a:bodyPr/>
          <a:lstStyle/>
          <a:p>
            <a:pPr rtl="1"/>
            <a:r>
              <a:rPr lang="ar-SA" dirty="0" smtClean="0"/>
              <a:t>ويعود إلى المسلمين فضل تحرير علم الفلك وتطهيره من الشعوذة والدجل الذي واكب ظهور علم التنجيم في الأمم السابقة، وجعله علماً خالصاً يعتمد على النظريّة والبرهان، حيث أبطلت الشريعة الإسلامية التنجيم وأنكرته وكفّرت القائلين </a:t>
            </a:r>
            <a:r>
              <a:rPr lang="ar-SA" dirty="0" err="1" smtClean="0"/>
              <a:t>به</a:t>
            </a:r>
            <a:r>
              <a:rPr lang="ar-SA" dirty="0" smtClean="0"/>
              <a:t>، وردّت الحوادث كلّها إلى قدرة الله تعالى. </a:t>
            </a:r>
          </a:p>
          <a:p>
            <a:pPr rtl="1"/>
            <a:r>
              <a:rPr lang="ar-SA" dirty="0" smtClean="0"/>
              <a:t>وإليهم يعود فضل حفظ ما أنتجه العقل اليوناني والسرياني والفارسي والهندي من تراث بالترجمة الدقيقة الأمينة، وما أعقب ذلك من تصحيح وإضافة وابتكار، ونقل ما استقر في عهدتهم من هذا العلم إلى أوروبا.</a:t>
            </a:r>
          </a:p>
          <a:p>
            <a:endParaRPr lang="ar-SA"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228600" y="1447801"/>
            <a:ext cx="9410700" cy="4495800"/>
          </a:xfrm>
        </p:spPr>
        <p:txBody>
          <a:bodyPr/>
          <a:lstStyle/>
          <a:p>
            <a:pPr rtl="1"/>
            <a:r>
              <a:rPr lang="ar-SA" sz="3000" dirty="0" smtClean="0"/>
              <a:t>فمنذ قامت دولة الإسلام وثبتت أركانها أقبل المسلمون على علم الفلك وأولوه اهتماما كبيرا ابتدأت المرحلة الأولى من تلك النهضة بتجميع وترجمة كل علوم السابقين من إغريق وفرس وهند وصين, ومن أشهر الكتب المترجمة في هذا الميدان كتاب "السند هند " عن الهندية وكتاب " </a:t>
            </a:r>
            <a:r>
              <a:rPr lang="ar-SA" sz="3000" dirty="0" err="1" smtClean="0"/>
              <a:t>المجسطي</a:t>
            </a:r>
            <a:r>
              <a:rPr lang="ar-SA" sz="3000" dirty="0" smtClean="0"/>
              <a:t> " لبطليموس عن الإغريقية. </a:t>
            </a:r>
            <a:br>
              <a:rPr lang="ar-SA" sz="3000" dirty="0" smtClean="0"/>
            </a:br>
            <a:r>
              <a:rPr lang="ar-SA" sz="3000" dirty="0" smtClean="0"/>
              <a:t>ثم جاءت مرحلة الإنتاج العلمي والإبداع والابتكار حيث تفرغ الكثير من علماء المسلمين لعلوم الفلك ونبغوا فيها ومن هؤلاء الكندي والفارابي </a:t>
            </a:r>
            <a:r>
              <a:rPr lang="ar-SA" sz="3000" dirty="0" err="1" smtClean="0"/>
              <a:t>والبتاني</a:t>
            </a:r>
            <a:r>
              <a:rPr lang="ar-SA" sz="3000" dirty="0" smtClean="0"/>
              <a:t> </a:t>
            </a:r>
            <a:r>
              <a:rPr lang="ar-SA" sz="3000" dirty="0" err="1" smtClean="0"/>
              <a:t>والمجريطي</a:t>
            </a:r>
            <a:r>
              <a:rPr lang="ar-SA" sz="3000" dirty="0" smtClean="0"/>
              <a:t> والبيروني وابن الهيثم البصري وابن </a:t>
            </a:r>
            <a:r>
              <a:rPr lang="ar-SA" sz="3000" dirty="0" err="1" smtClean="0"/>
              <a:t>باجة</a:t>
            </a:r>
            <a:r>
              <a:rPr lang="ar-SA" sz="3000" dirty="0" smtClean="0"/>
              <a:t> الأندلسي وابن يونس المصري وابن رشد </a:t>
            </a:r>
            <a:r>
              <a:rPr lang="ar-SA" sz="3000" dirty="0" err="1" smtClean="0"/>
              <a:t>والقزويني</a:t>
            </a:r>
            <a:r>
              <a:rPr lang="ar-SA" sz="3000" dirty="0" smtClean="0"/>
              <a:t> </a:t>
            </a:r>
            <a:r>
              <a:rPr lang="ar-SA" sz="3000" dirty="0" err="1" smtClean="0"/>
              <a:t>والبتاني</a:t>
            </a:r>
            <a:r>
              <a:rPr lang="ar-SA" sz="3000" dirty="0" smtClean="0"/>
              <a:t> وعباس بن فرناس. </a:t>
            </a:r>
            <a:br>
              <a:rPr lang="ar-SA" sz="3000" dirty="0" smtClean="0"/>
            </a:br>
            <a:endParaRPr lang="ar-SA" sz="30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وقد بلغ اهتمام العرب بالفلك أن أصبح الهواية والتسلية لكل أسرة متعلمة تماما كما يهوى الناس اليوم مشاهدة التليفزيون , فكان لكل أسرة مكتبة فلكية , وكانوا يحرصون على مشاهدة السماء ومراقبة سير الأفلاك والقمر وزيارة المراصد العامة في المناسبات الدينية كبداية رمضان والأعياد وكانت بعض الأسر تتوارث هذا العلم وتأخذ لنفسها كنية فلكية مثل </a:t>
            </a:r>
            <a:r>
              <a:rPr lang="ar-SA" dirty="0" err="1" smtClean="0"/>
              <a:t>الاسطرلابي</a:t>
            </a:r>
            <a:r>
              <a:rPr lang="ar-SA" dirty="0" smtClean="0"/>
              <a:t> والراصد والفلكي . </a:t>
            </a:r>
            <a:br>
              <a:rPr lang="ar-SA" dirty="0" smtClean="0"/>
            </a:br>
            <a:r>
              <a:rPr lang="ar-SA" dirty="0" smtClean="0"/>
              <a:t/>
            </a:r>
            <a:br>
              <a:rPr lang="ar-SA" dirty="0" smtClean="0"/>
            </a:br>
            <a:endParaRPr lang="ar-SA"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smtClean="0"/>
              <a:t>واشتغل بالفلك وكتب عنه الأطباء أمثال الرازي وابن سينا والفلاسفة أمثال ابن رشد والبيروني والفقهاء والأدباء والشعراء أمثال ابن الخيام . </a:t>
            </a:r>
            <a:br>
              <a:rPr lang="ar-SA" b="1" dirty="0" smtClean="0"/>
            </a:br>
            <a:r>
              <a:rPr lang="ar-SA" b="1" dirty="0" smtClean="0"/>
              <a:t>ومن الخلفاء أيضا من كان عالما مثل الخليفة المأمون الذي كان أول من قاس محيط الكرة الأرضية سنة 830م وكثير من الخلفاء كان يبني في بيته مرصداً فلكياً خاصاً </a:t>
            </a:r>
            <a:r>
              <a:rPr lang="ar-SA" b="1" dirty="0" err="1" smtClean="0"/>
              <a:t>به</a:t>
            </a:r>
            <a:r>
              <a:rPr lang="ar-SA" b="1" dirty="0" smtClean="0"/>
              <a:t> لهوايته.</a:t>
            </a:r>
            <a:br>
              <a:rPr lang="ar-SA" b="1" dirty="0" smtClean="0"/>
            </a:br>
            <a:endParaRPr lang="ar-SA"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وكان العلماء المسلمون يرون في علم الفلك علماً رياضيّاً مبنياً على الرصد والحساب، وعلى فروض تفضي لتعليل ما يرى من الحركات والظواهر الفلكيّة، وأقاموا كثيراً من المراصد، وسجّلوا ما رصدوه بمقاييس على أعظم جانب من الأهميّة، فقد رصدوا الكسوف والخسوف، ورصدوا </a:t>
            </a:r>
            <a:r>
              <a:rPr lang="ar-SA" dirty="0" err="1" smtClean="0"/>
              <a:t>الاعتدالين</a:t>
            </a:r>
            <a:r>
              <a:rPr lang="ar-SA" dirty="0" smtClean="0"/>
              <a:t>، وقاسوا محيط الأرض، وقدّروا أبعاد الكواكب والأجرام السماويّّّة، وصنعوا كثيراً من الآلات الفلكيّة، ووضعوا </a:t>
            </a:r>
            <a:r>
              <a:rPr lang="ar-SA" dirty="0" err="1" smtClean="0"/>
              <a:t>الأزياج</a:t>
            </a:r>
            <a:r>
              <a:rPr lang="ar-SA" dirty="0" smtClean="0"/>
              <a:t> الدقيقة (حول حركات الكواكب)، وكانت آراؤهم في الفلك هي التي مهّدت للنهضة الفلكيّة الكبرى.</a:t>
            </a:r>
            <a:endParaRPr lang="ar-SA"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وضع علماء الفلك المسلمين كتباً كثيرةً مشهورة في علم الفلك منهم: محمد بن جابر </a:t>
            </a:r>
            <a:r>
              <a:rPr lang="ar-SA" dirty="0" err="1" smtClean="0"/>
              <a:t>البتاني</a:t>
            </a:r>
            <a:r>
              <a:rPr lang="ar-SA" dirty="0" smtClean="0"/>
              <a:t>  صاحب كتاب: (معرفة مطالع البروج فيما بين أرباع الفلك) </a:t>
            </a:r>
            <a:r>
              <a:rPr lang="ar-SA" dirty="0" err="1" smtClean="0"/>
              <a:t>و</a:t>
            </a:r>
            <a:r>
              <a:rPr lang="ar-SA" dirty="0" smtClean="0"/>
              <a:t>(</a:t>
            </a:r>
            <a:r>
              <a:rPr lang="ar-SA" dirty="0" err="1" smtClean="0"/>
              <a:t>الزيج</a:t>
            </a:r>
            <a:r>
              <a:rPr lang="ar-SA" dirty="0" smtClean="0"/>
              <a:t>) </a:t>
            </a:r>
            <a:r>
              <a:rPr lang="ar-SA" dirty="0" err="1" smtClean="0"/>
              <a:t>و</a:t>
            </a:r>
            <a:r>
              <a:rPr lang="ar-SA" dirty="0" smtClean="0"/>
              <a:t>(شرح المقالات الأربع لبطليموس) وعلي بن عبد الرحمن  بن يونس صاحب كتاب: (</a:t>
            </a:r>
            <a:r>
              <a:rPr lang="ar-SA" dirty="0" err="1" smtClean="0"/>
              <a:t>الزيج</a:t>
            </a:r>
            <a:r>
              <a:rPr lang="ar-SA" dirty="0" smtClean="0"/>
              <a:t> </a:t>
            </a:r>
            <a:r>
              <a:rPr lang="ar-SA" dirty="0" err="1" smtClean="0"/>
              <a:t>الحاكمي</a:t>
            </a:r>
            <a:r>
              <a:rPr lang="ar-SA" dirty="0" smtClean="0"/>
              <a:t>) ومحمد بن أحمد البيروني ، صاحب كتاب: (القانون المسعودي في الهيئة والنجوم) </a:t>
            </a:r>
            <a:r>
              <a:rPr lang="ar-SA" dirty="0" err="1" smtClean="0"/>
              <a:t>و</a:t>
            </a:r>
            <a:r>
              <a:rPr lang="ar-SA" dirty="0" smtClean="0"/>
              <a:t>(التفهيم لأوائل صنعة التنجيم).</a:t>
            </a:r>
            <a:endParaRPr lang="ar-SA"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وبلغ من اهتمام المسلمين بهذا العلم أنّهم </a:t>
            </a:r>
            <a:r>
              <a:rPr lang="ar-SA" dirty="0" err="1" smtClean="0"/>
              <a:t>أنشأوا</a:t>
            </a:r>
            <a:r>
              <a:rPr lang="ar-SA" dirty="0" smtClean="0"/>
              <a:t> مدارس لتعليمه، ففي الأندلس أقام مسلمة بن أحمد </a:t>
            </a:r>
            <a:r>
              <a:rPr lang="ar-SA" dirty="0" err="1" smtClean="0"/>
              <a:t>المجريطي</a:t>
            </a:r>
            <a:r>
              <a:rPr lang="ar-SA" dirty="0" smtClean="0"/>
              <a:t>، إمام الرياضيّين في وقته، وأعلم من كان قبله لعلم الأفلاك وحركات النجوم، مدرسته المشهورة التي تخرّج منها نخبة من علماء الفلك أمثال: أحمد بن عبد الله بن عمر المعروف بابن الصفّار ، وأبي السمح أصبغ بن محمد بن أبي السمح، وأبي الحسن علي بن سليمان </a:t>
            </a:r>
            <a:r>
              <a:rPr lang="ar-SA" dirty="0" err="1" smtClean="0"/>
              <a:t>الزهراوي</a:t>
            </a:r>
            <a:r>
              <a:rPr lang="ar-SA" dirty="0" smtClean="0"/>
              <a:t>، وعمر بن أحمد بن خلدون.</a:t>
            </a:r>
          </a:p>
          <a:p>
            <a:endParaRPr lang="ar-SA"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524000"/>
            <a:ext cx="8953500" cy="4343400"/>
          </a:xfrm>
        </p:spPr>
        <p:txBody>
          <a:bodyPr/>
          <a:lstStyle/>
          <a:p>
            <a:pPr rtl="1"/>
            <a:r>
              <a:rPr lang="ar-SA" sz="3000" dirty="0" smtClean="0"/>
              <a:t>وينسب إلى العرب والمسلمين اختراع آلات الرصد، وقياس ارتفاع الكواكب، وتحديد مطالع البروج، واختراع جهاز الإسطرلاب أحد منجزات العقل </a:t>
            </a:r>
            <a:r>
              <a:rPr lang="ar-SA" sz="3000" dirty="0" err="1" smtClean="0"/>
              <a:t>الاسلامى</a:t>
            </a:r>
            <a:r>
              <a:rPr lang="ar-SA" sz="3000" dirty="0" smtClean="0"/>
              <a:t> في هذا المضمار، وجعله علماً.</a:t>
            </a:r>
          </a:p>
          <a:p>
            <a:pPr rtl="1"/>
            <a:r>
              <a:rPr lang="ar-SA" sz="3000" dirty="0" smtClean="0"/>
              <a:t>وهذا العلم (علم الإسطرلاب) يبحث في كيفيّة استعمال آلة معهودة يتوصّل </a:t>
            </a:r>
            <a:r>
              <a:rPr lang="ar-SA" sz="3000" dirty="0" err="1" smtClean="0"/>
              <a:t>بها</a:t>
            </a:r>
            <a:r>
              <a:rPr lang="ar-SA" sz="3000" dirty="0" smtClean="0"/>
              <a:t> إلى معرفة كثير من الأمور النجوميّة على أسهل طريق وأقرب مكان مبين في كتبها كارتفاع الشمس وسمت القبلة وعرض البلاد وغير ذلك، </a:t>
            </a:r>
            <a:r>
              <a:rPr lang="ar-SA" sz="3000" dirty="0" err="1" smtClean="0"/>
              <a:t>واصطرلاب</a:t>
            </a:r>
            <a:r>
              <a:rPr lang="ar-SA" sz="3000" dirty="0" smtClean="0"/>
              <a:t> كلمة يونانيّة في الأصل معناها ميزان الشمس، أو مرآة النجم ومقياسه, أما آلة </a:t>
            </a:r>
            <a:r>
              <a:rPr lang="ar-SA" sz="3000" dirty="0" err="1" smtClean="0"/>
              <a:t>الاصطرلاب</a:t>
            </a:r>
            <a:r>
              <a:rPr lang="ar-SA" sz="3000" dirty="0" smtClean="0"/>
              <a:t> فهي آلة رصد قديمة لتعيين ارتفاعات الأجرام السماوية ومعرفة الوقت والجهات الأصلية.</a:t>
            </a:r>
            <a:endParaRPr lang="ar-SA" sz="30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المراصد الإسلامية</a:t>
            </a:r>
            <a:endParaRPr lang="ar-SA" dirty="0"/>
          </a:p>
        </p:txBody>
      </p:sp>
      <p:sp>
        <p:nvSpPr>
          <p:cNvPr id="3" name="عنصر نائب للمحتوى 2"/>
          <p:cNvSpPr>
            <a:spLocks noGrp="1"/>
          </p:cNvSpPr>
          <p:nvPr>
            <p:ph idx="1"/>
          </p:nvPr>
        </p:nvSpPr>
        <p:spPr/>
        <p:txBody>
          <a:bodyPr/>
          <a:lstStyle/>
          <a:p>
            <a:pPr rtl="1"/>
            <a:r>
              <a:rPr lang="ar-SA" b="1" dirty="0" smtClean="0"/>
              <a:t>ظهر المرصد الإسلامي بشكل أكثر تطورًا بعد زمن المأمون بحوالي قرن ونصف قرن، وكان أكثر تنظيمًا من الناحية الإدارية، وعندما نشأ مرصد شرف الدولة أصبح له مدير يشرف على تدبير شؤونه ، واقترن ذلك بتوسعة برنامج الرصد بحيث صار يشمل الكواكب كافة، ولقد أمكن تحقيق هذا الجانب الأخير من تطور المراصد، ذلك أن هناك دليلاً على أن بعض برامج الرصد قد اقتصرت على مشاهدة الكواكب السريعة فقط إلى جانب الشمس والقمر.</a:t>
            </a:r>
            <a:r>
              <a:rPr lang="ar-SA" dirty="0" smtClean="0"/>
              <a:t/>
            </a:r>
            <a:br>
              <a:rPr lang="ar-SA" dirty="0" smtClean="0"/>
            </a:br>
            <a:r>
              <a:rPr lang="ar-SA" dirty="0" smtClean="0"/>
              <a:t/>
            </a:r>
            <a:br>
              <a:rPr lang="ar-SA" dirty="0" smtClean="0"/>
            </a:br>
            <a:endParaRPr lang="ar-SA"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533400" y="1524000"/>
            <a:ext cx="8915400" cy="4525963"/>
          </a:xfrm>
        </p:spPr>
        <p:txBody>
          <a:bodyPr/>
          <a:lstStyle/>
          <a:p>
            <a:pPr rtl="1"/>
            <a:r>
              <a:rPr lang="ar-SA" b="1" dirty="0" smtClean="0"/>
              <a:t>كانت المهمة الرئيسية للأعمال التي يضطلع </a:t>
            </a:r>
            <a:r>
              <a:rPr lang="ar-SA" b="1" dirty="0" err="1" smtClean="0"/>
              <a:t>بها</a:t>
            </a:r>
            <a:r>
              <a:rPr lang="ar-SA" b="1" dirty="0" smtClean="0"/>
              <a:t> المرصد تتمثل في إقامة جداول فلكية جديدة لكل الكواكب مبنية على أرصاد حديثة. وكان هناك ميل واضح نحو تصنيع آلات تزداد حجمًا على مر الزمن ونزوع إلى توفير هيئة عاملة متميزة، وذلك بموجب التقدم الذي أمكن تحقيقه في هذا الاتجاه أيضًا، ومن شأن التطورات أن تعمل على تعزيز اعتقاد مفاده أن نشأة المراصد، باعتبارها مؤسسات، ترجع في أصلها إلى الخلفاء والملوك.</a:t>
            </a:r>
            <a:r>
              <a:rPr lang="ar-SA" dirty="0" smtClean="0"/>
              <a:t/>
            </a:r>
            <a:br>
              <a:rPr lang="ar-SA" dirty="0" smtClean="0"/>
            </a:br>
            <a:r>
              <a:rPr lang="ar-SA" dirty="0" smtClean="0"/>
              <a:t/>
            </a:r>
            <a:br>
              <a:rPr lang="ar-SA" dirty="0" smtClean="0"/>
            </a:br>
            <a:endParaRPr lang="ar-SA"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ويُعَدُّ المرصدُ الذي شيده السلطان السلجوقي (ملك شاه) في بغداد مرحلة أخرى من مراحل تطور العمل في المراصد، وإن لم يتوافر لدينا إلى الآن معلومات كافية حول عمل هذا المرصد، وظل هذا المرصد يعمل لفترة تزيد على عشرين عاماً، وهي فترة زمنية طويلة نسبيًّا بالنسبة لعمر المراصد، وقد رأى الفلكيون آنذاك أنه يلزم لإنجاز عمل فلكي فترة زمنية لا تقل عن 30 عاماً.</a:t>
            </a:r>
            <a:endParaRPr lang="ar-SA"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570037"/>
            <a:ext cx="8915400" cy="4525963"/>
          </a:xfrm>
        </p:spPr>
        <p:txBody>
          <a:bodyPr/>
          <a:lstStyle/>
          <a:p>
            <a:pPr rtl="1"/>
            <a:r>
              <a:rPr lang="ar-SA" sz="3000" b="1" dirty="0" smtClean="0"/>
              <a:t>مرصد </a:t>
            </a:r>
            <a:r>
              <a:rPr lang="ar-SA" sz="3000" b="1" dirty="0" err="1" smtClean="0"/>
              <a:t>المراغة</a:t>
            </a:r>
            <a:r>
              <a:rPr lang="ar-SA" sz="3000" b="1" dirty="0" smtClean="0"/>
              <a:t> : و</a:t>
            </a:r>
            <a:r>
              <a:rPr lang="ar-SA" sz="3000" dirty="0" smtClean="0"/>
              <a:t>يعد القرن السابع الهجري أهم حقبة في تاريخ المراصد الإسلامية؛ لأن بناء مرصد </a:t>
            </a:r>
            <a:r>
              <a:rPr lang="ar-SA" sz="3000" dirty="0" err="1" smtClean="0"/>
              <a:t>المراغة</a:t>
            </a:r>
            <a:r>
              <a:rPr lang="ar-SA" sz="3000" dirty="0" smtClean="0"/>
              <a:t> تم هذا القرن، لأنه يعد واحدًا من أهم المراصد في تاريخ الحضارة الإسلامية.</a:t>
            </a:r>
          </a:p>
          <a:p>
            <a:pPr rtl="1"/>
            <a:r>
              <a:rPr lang="ar-SA" sz="3000" dirty="0" smtClean="0"/>
              <a:t> وتقع </a:t>
            </a:r>
            <a:r>
              <a:rPr lang="ar-SA" sz="3000" dirty="0" err="1" smtClean="0"/>
              <a:t>المراغة</a:t>
            </a:r>
            <a:r>
              <a:rPr lang="ar-SA" sz="3000" dirty="0" smtClean="0"/>
              <a:t> بالقرب من مدينة </a:t>
            </a:r>
            <a:r>
              <a:rPr lang="ar-SA" sz="3000" dirty="0" err="1" smtClean="0"/>
              <a:t>تبريز</a:t>
            </a:r>
            <a:r>
              <a:rPr lang="ar-SA" sz="3000" dirty="0" smtClean="0"/>
              <a:t>, وبُني المرصد خارج المدينة، ولا تزال بقاياه موجودة إلى اليوم، وقد أنشأه "مانجو" أخو "هولاكو". كان مانجو مهتمًا بالرياضيات والفلك، وقد عهد إلى جمال الدين بن محمد بن </a:t>
            </a:r>
            <a:r>
              <a:rPr lang="ar-SA" sz="3000" dirty="0" err="1" smtClean="0"/>
              <a:t>الزيدي</a:t>
            </a:r>
            <a:r>
              <a:rPr lang="ar-SA" sz="3000" dirty="0" smtClean="0"/>
              <a:t> البخاري بمهمة إنشاء هذا المرصد، واستعان بعدد هائل من العلماء منهم: نصير الدين الطوسي، وعلي بن عمر </a:t>
            </a:r>
            <a:r>
              <a:rPr lang="ar-SA" sz="3000" dirty="0" err="1" smtClean="0"/>
              <a:t>الغزويني</a:t>
            </a:r>
            <a:r>
              <a:rPr lang="ar-SA" sz="3000" dirty="0" smtClean="0"/>
              <a:t>، ومؤيد الدين العرضي، وغيرهم كثير.</a:t>
            </a:r>
            <a:br>
              <a:rPr lang="ar-SA" sz="3000" dirty="0" smtClean="0"/>
            </a:br>
            <a:endParaRPr lang="ar-SA" sz="30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smtClean="0"/>
              <a:t>ظل العمل جاريًا في المرصد إلى عام 1316م وشهد حكم سبعة سلاطين اهتموا </a:t>
            </a:r>
            <a:r>
              <a:rPr lang="ar-SA" b="1" dirty="0" err="1" smtClean="0"/>
              <a:t>به</a:t>
            </a:r>
            <a:r>
              <a:rPr lang="ar-SA" b="1" dirty="0" smtClean="0"/>
              <a:t> وبرعايته.</a:t>
            </a:r>
            <a:r>
              <a:rPr lang="ar-SA" dirty="0" smtClean="0"/>
              <a:t/>
            </a:r>
            <a:br>
              <a:rPr lang="ar-SA" dirty="0" smtClean="0"/>
            </a:br>
            <a:r>
              <a:rPr lang="ar-SA" b="1" dirty="0" smtClean="0"/>
              <a:t>وتكمن أهمية هذا المرصد أيضا في النشاط التعليمي الهام الذي قام </a:t>
            </a:r>
            <a:r>
              <a:rPr lang="ar-SA" b="1" dirty="0" err="1" smtClean="0"/>
              <a:t>به</a:t>
            </a:r>
            <a:r>
              <a:rPr lang="ar-SA" b="1" dirty="0" smtClean="0"/>
              <a:t>، فقد تم تعليم العديد من الطلبة في المرصد علم الفلك والعمل على الآلات الفلكية. كما كان بالمرصد مكتبة ضخمة ضمت آلاف المخطوطات في شتى مجالات المعرفة.</a:t>
            </a:r>
            <a:r>
              <a:rPr lang="ar-SA" dirty="0" smtClean="0"/>
              <a:t/>
            </a:r>
            <a:br>
              <a:rPr lang="ar-SA" dirty="0" smtClean="0"/>
            </a:br>
            <a:r>
              <a:rPr lang="ar-SA" dirty="0" smtClean="0"/>
              <a:t/>
            </a:r>
            <a:br>
              <a:rPr lang="ar-SA" dirty="0" smtClean="0"/>
            </a:br>
            <a:endParaRPr lang="ar-SA"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بعض الانجازات وأشهر العلماء</a:t>
            </a:r>
            <a:endParaRPr lang="ar-SA" dirty="0"/>
          </a:p>
        </p:txBody>
      </p:sp>
      <p:sp>
        <p:nvSpPr>
          <p:cNvPr id="3" name="عنصر نائب للمحتوى 2"/>
          <p:cNvSpPr>
            <a:spLocks noGrp="1"/>
          </p:cNvSpPr>
          <p:nvPr>
            <p:ph idx="1"/>
          </p:nvPr>
        </p:nvSpPr>
        <p:spPr>
          <a:xfrm>
            <a:off x="495300" y="1371600"/>
            <a:ext cx="8915400" cy="4525963"/>
          </a:xfrm>
        </p:spPr>
        <p:txBody>
          <a:bodyPr/>
          <a:lstStyle/>
          <a:p>
            <a:pPr rtl="1">
              <a:buFontTx/>
              <a:buChar char="-"/>
            </a:pPr>
            <a:r>
              <a:rPr lang="ar-SA" sz="3000" b="1" dirty="0" smtClean="0"/>
              <a:t>اكتشف ابن الهيثم طبيعة الغلاف الجوي حول الأرض وقدر ارتفاعه 15 كيلو متر وهو الصحيح .</a:t>
            </a:r>
          </a:p>
          <a:p>
            <a:pPr rtl="1">
              <a:buFontTx/>
              <a:buChar char="-"/>
            </a:pPr>
            <a:r>
              <a:rPr lang="ar-SA" sz="3000" b="1" dirty="0" smtClean="0"/>
              <a:t> وقد ابتكر المسلمون تقاويم شمسية فاقت في ضبطها وإتقانها كل التقاويم السابقة وحسبوا أيام السنة الشمسية بأنها 365 يوماً وست ساعات وتسع دقائق وعشر ثوان فكان الخطأ في حسابهم بمقدار دقيقتين </a:t>
            </a:r>
            <a:r>
              <a:rPr lang="ar-SA" sz="3000" b="1" dirty="0" err="1" smtClean="0"/>
              <a:t>و</a:t>
            </a:r>
            <a:r>
              <a:rPr lang="ar-SA" sz="3000" b="1" dirty="0" smtClean="0"/>
              <a:t> 22 ثانية.</a:t>
            </a:r>
          </a:p>
          <a:p>
            <a:pPr rtl="1">
              <a:buFontTx/>
              <a:buChar char="-"/>
            </a:pPr>
            <a:r>
              <a:rPr lang="ar-SA" sz="3000" b="1" dirty="0" smtClean="0"/>
              <a:t> وقد اكتشف ابن رشد الكلف على وجه الشمس وفسره بأنه بسبب عبور عطارد أمامها وفسر ابن الهيثم الكثير من الظواهر الفلكية والفضائية والضوئية مثل الكسوف والخسوف والطيف وقوس قزح . </a:t>
            </a:r>
            <a:r>
              <a:rPr lang="ar-SA" b="1" dirty="0" smtClean="0"/>
              <a:t/>
            </a:r>
            <a:br>
              <a:rPr lang="ar-SA" b="1" dirty="0" smtClean="0"/>
            </a:br>
            <a:endParaRPr lang="ar-SA"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295400"/>
            <a:ext cx="8915400" cy="4525963"/>
          </a:xfrm>
        </p:spPr>
        <p:txBody>
          <a:bodyPr/>
          <a:lstStyle/>
          <a:p>
            <a:pPr rtl="1">
              <a:buFontTx/>
              <a:buChar char="-"/>
            </a:pPr>
            <a:r>
              <a:rPr lang="ar-SA" b="1" dirty="0" smtClean="0"/>
              <a:t>ويعتبر عباس بن فرناس العالم الأندلسي (المتوفى سنة 887م) إلى جانب أنه قدم أول فكرة للطائرة والطيران, فهو أول مخترع للقبة الفضائية فقد أقام في ساحة بيته قبة ضخمة جمع فيها النجوم والأفلاك في مواقعها ومثل الشهب والنيازك والبرق والرعد</a:t>
            </a:r>
          </a:p>
          <a:p>
            <a:pPr rtl="1">
              <a:buFontTx/>
              <a:buChar char="-"/>
            </a:pPr>
            <a:r>
              <a:rPr lang="ar-SA" b="1" dirty="0" smtClean="0"/>
              <a:t>العالم شرف الدين بن محمد الطوسي </a:t>
            </a:r>
            <a:r>
              <a:rPr lang="ar-SA" b="1" dirty="0" err="1" smtClean="0"/>
              <a:t>الذى</a:t>
            </a:r>
            <a:r>
              <a:rPr lang="ar-SA" b="1" dirty="0" smtClean="0"/>
              <a:t> صمم جهاز مصمم لرسم مجسم للكون ثلاثي الأبعاد طول وعرض وارتفاع وليس كما كان سابقاً يرسم الكون على صحيفة ثنائية الأبعاد طول وعرض فقط .</a:t>
            </a:r>
            <a:endParaRPr lang="ar-SA"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381000" y="1295400"/>
            <a:ext cx="9182100" cy="4343400"/>
          </a:xfrm>
        </p:spPr>
        <p:txBody>
          <a:bodyPr/>
          <a:lstStyle/>
          <a:p>
            <a:pPr rtl="1">
              <a:buFontTx/>
              <a:buChar char="-"/>
            </a:pPr>
            <a:r>
              <a:rPr lang="ar-SA" sz="3000" dirty="0" smtClean="0"/>
              <a:t>العالم خلف بن </a:t>
            </a:r>
            <a:r>
              <a:rPr lang="ar-SA" sz="3000" dirty="0" err="1" smtClean="0"/>
              <a:t>الشكاز</a:t>
            </a:r>
            <a:r>
              <a:rPr lang="ar-SA" sz="3000" dirty="0" smtClean="0"/>
              <a:t> الأندلسي صمم صحيفة سميت باسمه (الصفيحة </a:t>
            </a:r>
            <a:r>
              <a:rPr lang="ar-SA" sz="3000" dirty="0" err="1" smtClean="0"/>
              <a:t>الشكازية</a:t>
            </a:r>
            <a:r>
              <a:rPr lang="ar-SA" sz="3000" dirty="0" smtClean="0"/>
              <a:t>),وهى صحيفة تعطي مقطعًا عموديًّا للكون طرفاه القطبان بخلاف الإسطرلابات العادية التي تتخيل الضوء منطلقًا من القطب الجنوبي ويسقط على خط الاستواء.</a:t>
            </a:r>
          </a:p>
          <a:p>
            <a:pPr rtl="1">
              <a:buFontTx/>
              <a:buChar char="-"/>
            </a:pPr>
            <a:r>
              <a:rPr lang="ar-SA" sz="3000" dirty="0" err="1" smtClean="0"/>
              <a:t>البتاني</a:t>
            </a:r>
            <a:r>
              <a:rPr lang="ar-SA" sz="3000" dirty="0" smtClean="0"/>
              <a:t> (235-317هـ / 850 -929م (11)وهو أبو عبد الله محمد بن جابر بن سنان </a:t>
            </a:r>
            <a:r>
              <a:rPr lang="ar-SA" sz="3000" dirty="0" err="1" smtClean="0"/>
              <a:t>البتاني</a:t>
            </a:r>
            <a:r>
              <a:rPr lang="ar-SA" sz="3000" dirty="0" smtClean="0"/>
              <a:t>، رياضي وفلكي اشتهر في القرن الرابع الهجري / العاشر الميلادي، وعرف بلقب ( بطليموس العرب ). قام </a:t>
            </a:r>
            <a:r>
              <a:rPr lang="ar-SA" sz="3000" dirty="0" err="1" smtClean="0"/>
              <a:t>البتاني</a:t>
            </a:r>
            <a:r>
              <a:rPr lang="ar-SA" sz="3000" dirty="0" smtClean="0"/>
              <a:t> بحساب مواعيد كسوف الشمس وخسوف القمر بقدر كبير من الدقة. وحقق مواقع كثير من النجوم، وصحح بعض حركات القمر والكواكب السيارة، وصحح بطليموس في إثبات الأوج الطولي للشمس.</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smtClean="0"/>
              <a:t>- ويعد </a:t>
            </a:r>
            <a:r>
              <a:rPr lang="ar-SA" b="1" dirty="0" err="1" smtClean="0"/>
              <a:t>البتاني</a:t>
            </a:r>
            <a:r>
              <a:rPr lang="ar-SA" b="1" dirty="0" smtClean="0"/>
              <a:t> أول من سخر حساب المثلثات لخدمة الفلك، فكان أسبق العلماء, كما ابتكر مفاهيم جيب التمام, هذا </a:t>
            </a:r>
            <a:r>
              <a:rPr lang="ar-SA" b="1" dirty="0" err="1" smtClean="0"/>
              <a:t>الى</a:t>
            </a:r>
            <a:r>
              <a:rPr lang="ar-SA" b="1" dirty="0" smtClean="0"/>
              <a:t> جانب الكثير من الابتكارات والاختراعات وأيضا المراجع والمؤلفات القيمة.</a:t>
            </a:r>
          </a:p>
          <a:p>
            <a:pPr rtl="1"/>
            <a:r>
              <a:rPr lang="ar-SA" b="1" dirty="0" smtClean="0"/>
              <a:t>- </a:t>
            </a:r>
            <a:r>
              <a:rPr lang="ar-SA" b="1" dirty="0" err="1" smtClean="0"/>
              <a:t>الخجندي</a:t>
            </a:r>
            <a:r>
              <a:rPr lang="ar-SA" b="1" dirty="0" smtClean="0"/>
              <a:t> (000-390هـ / 000 -1000م ) حامد بن الخضر أبو محمود </a:t>
            </a:r>
            <a:r>
              <a:rPr lang="ar-SA" b="1" dirty="0" err="1" smtClean="0"/>
              <a:t>الخجندي</a:t>
            </a:r>
            <a:r>
              <a:rPr lang="ar-SA" b="1" dirty="0" smtClean="0"/>
              <a:t>. عالم رياضي وفلكي اشتهر في القرن الرابع الهجري / العاشر الميلادي. تمكن </a:t>
            </a:r>
            <a:r>
              <a:rPr lang="ar-SA" b="1" dirty="0" err="1" smtClean="0"/>
              <a:t>الخجندي</a:t>
            </a:r>
            <a:r>
              <a:rPr lang="ar-SA" b="1" dirty="0" smtClean="0"/>
              <a:t> من صنع بعض الآلات مثل آلة السدس التي أطلق عليها السدس الفخري وهي آلة لقياس زوايا ارتفاع الأجرام السماوية.</a:t>
            </a:r>
            <a:endParaRPr lang="ar-SA"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buFontTx/>
              <a:buChar char="-"/>
            </a:pPr>
            <a:r>
              <a:rPr lang="ar-SA" b="1" dirty="0" smtClean="0"/>
              <a:t>سند بن علي (000-218هـ / 000 -833 </a:t>
            </a:r>
            <a:r>
              <a:rPr lang="ar-SA" b="1" dirty="0" err="1" smtClean="0"/>
              <a:t>م</a:t>
            </a:r>
            <a:r>
              <a:rPr lang="ar-SA" b="1" dirty="0" smtClean="0"/>
              <a:t>) أبو الطيب سند بن علي المنجم، عالم فلكي ورياضي اشتهر في القرن الثالث الهجري/ التاسع الميلادي.</a:t>
            </a:r>
          </a:p>
          <a:p>
            <a:pPr rtl="1"/>
            <a:r>
              <a:rPr lang="ar-SA" b="1" dirty="0" smtClean="0"/>
              <a:t>تلك الانجازات وهؤلاء العلماء </a:t>
            </a:r>
            <a:r>
              <a:rPr lang="ar-SA" b="1" dirty="0" err="1" smtClean="0"/>
              <a:t>أثرو</a:t>
            </a:r>
            <a:r>
              <a:rPr lang="ar-SA" b="1" dirty="0" smtClean="0"/>
              <a:t> علم الفلك باكتشافاتهم واختراعاتهم ومؤلفاتهم. وقد أوردنا بعض هذه الانجازات على سبيل المثال وليس الحصر.</a:t>
            </a:r>
          </a:p>
          <a:p>
            <a:pPr rtl="1"/>
            <a:endParaRPr lang="ar-SA" b="1" dirty="0" smtClean="0"/>
          </a:p>
          <a:p>
            <a:pPr rtl="1"/>
            <a:r>
              <a:rPr lang="ar-SA" b="1" dirty="0" smtClean="0"/>
              <a:t>                                               ........</a:t>
            </a:r>
            <a:endParaRPr lang="ar-SA"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6629"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1928</TotalTime>
  <Words>1750</Words>
  <Application>Microsoft Office PowerPoint</Application>
  <PresentationFormat>A4 Paper (210x297 mm)‎</PresentationFormat>
  <Paragraphs>58</Paragraphs>
  <Slides>27</Slides>
  <Notes>1</Notes>
  <HiddenSlides>0</HiddenSlides>
  <MMClips>0</MMClips>
  <ScaleCrop>false</ScaleCrop>
  <HeadingPairs>
    <vt:vector size="4" baseType="variant">
      <vt:variant>
        <vt:lpstr>سمة</vt:lpstr>
      </vt:variant>
      <vt:variant>
        <vt:i4>1</vt:i4>
      </vt:variant>
      <vt:variant>
        <vt:lpstr>عناوين الشرائح</vt:lpstr>
      </vt:variant>
      <vt:variant>
        <vt:i4>27</vt:i4>
      </vt:variant>
    </vt:vector>
  </HeadingPairs>
  <TitlesOfParts>
    <vt:vector size="28" baseType="lpstr">
      <vt:lpstr>Office Theme</vt:lpstr>
      <vt:lpstr>الشريحة 1</vt:lpstr>
      <vt:lpstr>المحاضرة العاشرة</vt:lpstr>
      <vt:lpstr>علم الفلك</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المراصد الإسلامية</vt:lpstr>
      <vt:lpstr>الشريحة 18</vt:lpstr>
      <vt:lpstr>الشريحة 19</vt:lpstr>
      <vt:lpstr>الشريحة 20</vt:lpstr>
      <vt:lpstr>الشريحة 21</vt:lpstr>
      <vt:lpstr>بعض الانجازات وأشهر العلماء</vt:lpstr>
      <vt:lpstr>الشريحة 23</vt:lpstr>
      <vt:lpstr>الشريحة 24</vt:lpstr>
      <vt:lpstr>الشريحة 25</vt:lpstr>
      <vt:lpstr>الشريحة 26</vt:lpstr>
      <vt:lpstr>الشريحة 27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Start01</cp:lastModifiedBy>
  <cp:revision>179</cp:revision>
  <dcterms:created xsi:type="dcterms:W3CDTF">2009-10-14T19:14:34Z</dcterms:created>
  <dcterms:modified xsi:type="dcterms:W3CDTF">2011-11-21T08:25:56Z</dcterms:modified>
</cp:coreProperties>
</file>