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370" r:id="rId4"/>
    <p:sldId id="371" r:id="rId5"/>
    <p:sldId id="372" r:id="rId6"/>
    <p:sldId id="373" r:id="rId7"/>
    <p:sldId id="374" r:id="rId8"/>
    <p:sldId id="375" r:id="rId9"/>
    <p:sldId id="376" r:id="rId10"/>
    <p:sldId id="377" r:id="rId11"/>
    <p:sldId id="378" r:id="rId12"/>
    <p:sldId id="379" r:id="rId13"/>
    <p:sldId id="380" r:id="rId14"/>
    <p:sldId id="381" r:id="rId15"/>
    <p:sldId id="382" r:id="rId16"/>
    <p:sldId id="383" r:id="rId17"/>
    <p:sldId id="384" r:id="rId18"/>
    <p:sldId id="385" r:id="rId19"/>
    <p:sldId id="386" r:id="rId20"/>
    <p:sldId id="387" r:id="rId21"/>
    <p:sldId id="388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59" d="100"/>
          <a:sy n="59" d="100"/>
        </p:scale>
        <p:origin x="-1242" y="-33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11/27/2011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الحضارة الإسلامية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محمد احمد جودة</a:t>
            </a:r>
            <a:endParaRPr lang="en-US" sz="3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الحادية عشر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1296635" y="3886200"/>
            <a:ext cx="73901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600" b="1" dirty="0" smtClean="0">
                <a:solidFill>
                  <a:srgbClr val="0070C0"/>
                </a:solidFill>
                <a:latin typeface="Calibri"/>
              </a:rPr>
              <a:t>أبرز أثار الحضارة الإسلامية في الحضارة الغربية</a:t>
            </a:r>
            <a:endParaRPr lang="en-US" sz="3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447801"/>
            <a:ext cx="9410700" cy="4419599"/>
          </a:xfrm>
        </p:spPr>
        <p:txBody>
          <a:bodyPr/>
          <a:lstStyle/>
          <a:p>
            <a:pPr rtl="1"/>
            <a:r>
              <a:rPr lang="ar-SA" sz="3100" b="1" dirty="0" smtClean="0"/>
              <a:t>كانت المعابر السابقة أدوات مهمة في عبور الثقافة العربية الإسلامية فعكست أثراً واضحا على جميع جوانب الحياة في أوروبا لتشكل لها بذلك المقومات الفعلية لحضارتها الحديثة . ويمكن حصر أبرز هذه المؤثرات في الجوانب التالية : -</a:t>
            </a:r>
          </a:p>
          <a:p>
            <a:pPr rtl="1"/>
            <a:r>
              <a:rPr lang="ar-SA" sz="3100" b="1" u="sng" dirty="0" err="1" smtClean="0"/>
              <a:t>الادارة</a:t>
            </a:r>
            <a:r>
              <a:rPr lang="ar-SA" sz="3100" b="1" u="sng" dirty="0" smtClean="0"/>
              <a:t> والتنظيم :-</a:t>
            </a:r>
            <a:r>
              <a:rPr lang="ar-SA" sz="3100" b="1" dirty="0" smtClean="0"/>
              <a:t> كان التأثير في هذا الجانب عظيماً ، وسُنتطرق لأبرز هذه المؤثرات : - البناء الإداري لمؤسسات الدولة ، من حيث وجود الوزراء الذين يتبعهم عدد من المؤسسات الإدارية التي يعنى كل منها بجانب معين من الخدمات التي تقوم </a:t>
            </a:r>
            <a:r>
              <a:rPr lang="ar-SA" sz="3100" b="1" dirty="0" err="1" smtClean="0"/>
              <a:t>بها</a:t>
            </a:r>
            <a:r>
              <a:rPr lang="ar-SA" sz="3100" b="1" dirty="0" smtClean="0"/>
              <a:t> الدولة ، كالاهتمام بشؤون الزراعة أو البريد أو المنشآت الخدمية وغير ذلك .</a:t>
            </a:r>
            <a:endParaRPr lang="ar-SA" sz="3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524000"/>
            <a:ext cx="9410700" cy="4419600"/>
          </a:xfrm>
        </p:spPr>
        <p:txBody>
          <a:bodyPr/>
          <a:lstStyle/>
          <a:p>
            <a:pPr rtl="1">
              <a:buFontTx/>
              <a:buChar char="-"/>
            </a:pPr>
            <a:r>
              <a:rPr lang="ar-SA" sz="3000" b="1" dirty="0" smtClean="0"/>
              <a:t>النظم التعليمية : كتنظيم المؤسسات التعليمية وضوابط العمل فيها ومبدأ شيوع التعليم في المجتمع وإتاحة الفرصة للجميع بحيث يطبق عليه مبدأ الفرص المتكافئة .</a:t>
            </a:r>
          </a:p>
          <a:p>
            <a:pPr rtl="1">
              <a:buFontTx/>
              <a:buChar char="-"/>
            </a:pPr>
            <a:r>
              <a:rPr lang="ar-SA" sz="3000" b="1" dirty="0" smtClean="0"/>
              <a:t>التشريعات ، حيث استفادت التشريعات الأوروبية من نظيرتها عند المسلمين في كثير من مجالاتها . ويكفي أن نشير هنا إلى القانون التجاري والقانون المتعارف عليه في التجارة الدولية . والشاهد على ذلك العديد من المصطلحات مثل ( </a:t>
            </a:r>
            <a:r>
              <a:rPr lang="en-US" sz="3000" b="1" dirty="0" err="1" smtClean="0"/>
              <a:t>Mohatra</a:t>
            </a:r>
            <a:r>
              <a:rPr lang="en-US" sz="3000" b="1" dirty="0" smtClean="0"/>
              <a:t>) </a:t>
            </a:r>
            <a:r>
              <a:rPr lang="ar-SA" sz="3000" b="1" dirty="0" smtClean="0"/>
              <a:t>المأخوذة من كلمة (مخاطرة ) العربية ، وهي التحايل على تفادي الفائدة عن طريق البيع المزدوج وكلمة شيك( </a:t>
            </a:r>
            <a:r>
              <a:rPr lang="en-US" sz="3000" b="1" dirty="0" err="1" smtClean="0"/>
              <a:t>Cheque</a:t>
            </a:r>
            <a:r>
              <a:rPr lang="en-US" sz="3000" b="1" dirty="0" smtClean="0"/>
              <a:t>) </a:t>
            </a:r>
            <a:r>
              <a:rPr lang="ar-SA" sz="3000" b="1" dirty="0" smtClean="0"/>
              <a:t>من كلمة (صك) بالعربية وغير ذلك . </a:t>
            </a:r>
            <a:br>
              <a:rPr lang="ar-SA" sz="3000" b="1" dirty="0" smtClean="0"/>
            </a:br>
            <a:endParaRPr lang="ar-SA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ومما </a:t>
            </a:r>
            <a:r>
              <a:rPr lang="ar-SA" b="1" dirty="0" err="1" smtClean="0"/>
              <a:t>يجدر</a:t>
            </a:r>
            <a:r>
              <a:rPr lang="ar-SA" b="1" dirty="0" smtClean="0"/>
              <a:t> ملاحظته هنا أن المسحيين الأندلسيين الذين عرفوا بالمستعربين أخذوا يستعملون في وثائقهم وعقودهم الصيغ المتبعة في الوثائق الإسلامية . واحتفظوا بهذه الطريقة في مدينة </a:t>
            </a:r>
            <a:r>
              <a:rPr lang="ar-SA" b="1" dirty="0" err="1" smtClean="0"/>
              <a:t>طليطلة</a:t>
            </a:r>
            <a:r>
              <a:rPr lang="ar-SA" b="1" dirty="0" smtClean="0"/>
              <a:t> لمدة تقارب القرنين بعد سقوطها في أيدي الأسبان سنة 478/ 1085 </a:t>
            </a:r>
            <a:r>
              <a:rPr lang="ar-SA" b="1" dirty="0" err="1" smtClean="0"/>
              <a:t>م</a:t>
            </a:r>
            <a:r>
              <a:rPr lang="ar-SA" b="1" dirty="0" smtClean="0"/>
              <a:t> . </a:t>
            </a:r>
            <a:br>
              <a:rPr lang="ar-SA" b="1" dirty="0" smtClean="0"/>
            </a:br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524000"/>
            <a:ext cx="9410700" cy="4343400"/>
          </a:xfrm>
        </p:spPr>
        <p:txBody>
          <a:bodyPr/>
          <a:lstStyle/>
          <a:p>
            <a:pPr rtl="1"/>
            <a:r>
              <a:rPr lang="ar-SA" sz="3100" b="1" u="sng" dirty="0" smtClean="0"/>
              <a:t>الحياة الاجتماعية :- </a:t>
            </a:r>
            <a:r>
              <a:rPr lang="ar-SA" sz="3100" b="1" dirty="0" smtClean="0"/>
              <a:t>تأثر الأوروبيون في بعض جوانب حياتهم الاجتماعية بالمظاهر الاجتماعية الوافدة عليهم من المشرق الإسلامي ، وأبرز هذه المؤشرات يمكن حصرها في العناصر الآتية: -</a:t>
            </a:r>
            <a:br>
              <a:rPr lang="ar-SA" sz="3100" b="1" dirty="0" smtClean="0"/>
            </a:br>
            <a:r>
              <a:rPr lang="ar-SA" sz="3100" b="1" dirty="0" smtClean="0"/>
              <a:t>- الأدب الاجتماعي : تقول المستشرقة الألمانية </a:t>
            </a:r>
            <a:r>
              <a:rPr lang="ar-SA" sz="3100" b="1" dirty="0" err="1" smtClean="0"/>
              <a:t>زيغريد</a:t>
            </a:r>
            <a:r>
              <a:rPr lang="ar-SA" sz="3100" b="1" dirty="0" smtClean="0"/>
              <a:t> </a:t>
            </a:r>
            <a:r>
              <a:rPr lang="ar-SA" sz="3100" b="1" dirty="0" err="1" smtClean="0"/>
              <a:t>هوتكه</a:t>
            </a:r>
            <a:r>
              <a:rPr lang="ar-SA" sz="3100" b="1" dirty="0" smtClean="0"/>
              <a:t> " إن عادة إهداء الزوج لزوجته قطعة من الحلي هي عادة استوردت من الشرق ، ويمارسها الناس كل يوم ولا يعرفون لها مصدراً . كذلك لو أنك كتبت لسيد أو سيدة خطاباً وأنهيته بالمخلص فلان أو خادمك المطيع فأنت تعترف بسيادة العرب لأنك أخذت عنهم هذه الكلمات ، ولم يكن أجدادك في الغرب يعرفون شيئاً منها. .</a:t>
            </a:r>
          </a:p>
          <a:p>
            <a:pPr rtl="1"/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كل ذلك من عادات العرب المسلمين الذين استطاعوا بما حملوه من تشريعات إسلامية عظيمة ، ومن حس حضاري مرهف ، القضاء على شعور العداء للمرآة ، وجعلوا من منهجهم مثالاً يحتذي </a:t>
            </a:r>
            <a:r>
              <a:rPr lang="ar-SA" b="1" dirty="0" err="1" smtClean="0"/>
              <a:t>به</a:t>
            </a:r>
            <a:r>
              <a:rPr lang="ar-SA" b="1" dirty="0" smtClean="0"/>
              <a:t> الغرب ولا يملك الآن أن يتبرأ منه. و أصبح الاستمتاع بالجمال والغزل جزء من حياة الأوروبيين شاءوا أم أبوا...</a:t>
            </a:r>
            <a:br>
              <a:rPr lang="ar-SA" b="1" dirty="0" smtClean="0"/>
            </a:br>
            <a:r>
              <a:rPr lang="ar-SA" b="1" dirty="0" smtClean="0"/>
              <a:t>أما الفروسية بما تمثله من أخلاقيات المروءة والنجدة والأثرة ، فهي سلوك عربي هذبه الإسلام وتعلمه الأوروبيون بعد ذلك.</a:t>
            </a:r>
            <a:br>
              <a:rPr lang="ar-SA" b="1" dirty="0" smtClean="0"/>
            </a:br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- النظافة والعناية بالمظهر مثل الاغتسال كسلوك اجتماعي ، والعناية بالمظهر في اللبس من حيث تناسق الألوان ، واستخدام أدوات الزينة للنساء ، كل ذلك مظاهر تعلمها الأوروبيون من المسلمين . </a:t>
            </a:r>
            <a:br>
              <a:rPr lang="ar-SA" b="1" dirty="0" smtClean="0"/>
            </a:br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u="sng" dirty="0" smtClean="0"/>
              <a:t>النشاط الاقتصادي : </a:t>
            </a:r>
            <a:r>
              <a:rPr lang="ar-SA" b="1" dirty="0" smtClean="0"/>
              <a:t>إن مظاهر الثراء الذي </a:t>
            </a:r>
            <a:r>
              <a:rPr lang="ar-SA" b="1" dirty="0" err="1" smtClean="0"/>
              <a:t>شهدته</a:t>
            </a:r>
            <a:r>
              <a:rPr lang="ar-SA" b="1" dirty="0" smtClean="0"/>
              <a:t> بعض المدن الأوروبية وبخاصة تلك المطلة على البحر الأبيض المتوسط أو الملاصقة للحدود الإسلامية البيزنطية أو القريبة منها ، كلها تدين بثرائها للعلاقات الاقتصادية التي كانت تربطها بالعالم الإسلامي، ويظهر الأثر الاقتصادي للعالم الإسلامي في المجالات التالية : </a:t>
            </a:r>
            <a:br>
              <a:rPr lang="ar-SA" b="1" dirty="0" smtClean="0"/>
            </a:br>
            <a:r>
              <a:rPr lang="ar-SA" b="1" dirty="0" smtClean="0"/>
              <a:t>- التجارة: ارتبط العالم الإسلامي بالغرب المسيحي من خلال مجالين تجاريين رئيسي يتخلصان في : -</a:t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rtl="1"/>
            <a:r>
              <a:rPr lang="ar-SA" b="1" dirty="0" smtClean="0"/>
              <a:t>الأول هو : بيزنطة حيث فرض الموقع الجغرافي للعالم الإسلامي على بيزنطة علاقاتها التجارية لأنه كان يطوقها من الشرق والجنوب ، وكل سلع آسيا أو إفريقيا كانت إما منتجاً في هذا العالم أو أنها تمر عن طريقه .</a:t>
            </a:r>
          </a:p>
          <a:p>
            <a:pPr rtl="1"/>
            <a:r>
              <a:rPr lang="ar-SA" b="1" dirty="0" smtClean="0"/>
              <a:t>وقد أسهم هذا الوضع في أن تقوم الإمبراطورية البيزنطية بدور الوسيط بين الشرق والغرب ، وأضحت مدنها القريبة من الحدود الإسلامية أو عاصمتها القسطنطينية ، مناطق عبور للتجارة الدولية، وكان في العاصمة القسطنطينية ، جالية عربية من التجار السوريين الذين كان لهم فيها مسجد خاص بهم .</a:t>
            </a:r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كانت هذه التجارة منتظمة بحيث تكفل للتجار المسلمين تصريف كامل بضائعهم مما كانت كميتها ونوعيتها . فإذا تخلت نقابات التجار البيزنطيين المشترين عن جزء من البضائع المعروضة من قبل التجار المسلمين ، فإنه كان على حاكم المدينة أن ينقلها إلى السوق </a:t>
            </a:r>
            <a:r>
              <a:rPr lang="ar-SA" b="1" dirty="0" err="1" smtClean="0"/>
              <a:t>و</a:t>
            </a:r>
            <a:r>
              <a:rPr lang="ar-SA" b="1" dirty="0" smtClean="0"/>
              <a:t> أن يبحث لها عن تسويق مناسب .</a:t>
            </a:r>
            <a:br>
              <a:rPr lang="ar-SA" b="1" dirty="0" smtClean="0"/>
            </a:br>
            <a:endParaRPr lang="ar-S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الأمر الثاني : كان يتكون من أقوام أوروبية كان مستواها الاقتصادي لا يزال متخلفاً ، وكذلك أنماطها الحضارية كواقع أشمل ، يبد أن وجود الحواضر الإسلامية الكبرى في صقلية والأندلس ، واحتكاك الأوروبيين </a:t>
            </a:r>
            <a:r>
              <a:rPr lang="ar-SA" b="1" dirty="0" err="1" smtClean="0"/>
              <a:t>بها</a:t>
            </a:r>
            <a:r>
              <a:rPr lang="ar-SA" b="1" dirty="0" smtClean="0"/>
              <a:t> وبالمشرق الإسلامي خلال الحروب الصليبية ، رفع من المستوى الحضاري لتلك الشعوب فتزايد إقبالها تبعا لذلك على المنتجات المتنوعة القادمة من العالم الإسلامي. </a:t>
            </a:r>
            <a:endParaRPr lang="ar-S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ومن ابرز المنتجات التي كانت تصدر من العالم الإسلامي إلى الغرب الأقمشة المصنوعة بإتقان كبير جداً من الحرير والأقطان والصوف بالإضافة إلى المعاجين الطبيعية, وأدوات الزينة ، والملابس ، والأواني بأنواعها المختلفة من الخزف والزجاج ،والمعادن، والورق بأنواعه ،والعطور بأنواعها ،بالإضافة إلى الآلات وأدوات الجراحة والإسطرلابات بالإضافة إلى الصناعات مثل السكر وغيره من المنتجات الصناعية .</a:t>
            </a:r>
            <a:br>
              <a:rPr lang="ar-SA" b="1" dirty="0" smtClean="0"/>
            </a:br>
            <a:endParaRPr lang="ar-S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524001"/>
            <a:ext cx="9182100" cy="4419599"/>
          </a:xfrm>
        </p:spPr>
        <p:txBody>
          <a:bodyPr/>
          <a:lstStyle/>
          <a:p>
            <a:pPr rtl="1"/>
            <a:r>
              <a:rPr lang="ar-SA" sz="3000" b="1" dirty="0" smtClean="0"/>
              <a:t>وكان العالم الإسلامي يستورد الأحجار الكريمة واللؤلؤ والعاج ، كما كان العالم الإسلامي يستورد من الغرب الأصواف والمعادن والأخشاب والرقيق .</a:t>
            </a:r>
            <a:br>
              <a:rPr lang="ar-SA" sz="3000" b="1" dirty="0" smtClean="0"/>
            </a:br>
            <a:r>
              <a:rPr lang="ar-SA" sz="3000" b="1" dirty="0" smtClean="0"/>
              <a:t>هذه المبادلات الواسعة النطاق أسهمت في نمو الخبرات التجارية في الغرب ، وما ارتبط بذلك من نمو مدن وأساطيل تجارية كبرى ، وأسهمت في تزايد الثراء لدى الغرب وما تربت عنه من نهضة اقتصادية وحضارية وأبرز الأدلة على ذلك أنه عثر في جزيرة </a:t>
            </a:r>
            <a:r>
              <a:rPr lang="ar-SA" sz="3000" b="1" dirty="0" err="1" smtClean="0"/>
              <a:t>جوتلاند</a:t>
            </a:r>
            <a:r>
              <a:rPr lang="ar-SA" sz="3000" b="1" dirty="0" smtClean="0"/>
              <a:t> السويدية وحدها أكثر من ثلاثين ألف قطعة نقدية من العملات الإسلامية ،علاوة على ما وجد في غيرها من البلاد الأوروبية .</a:t>
            </a:r>
            <a:br>
              <a:rPr lang="ar-SA" sz="3000" b="1" dirty="0" smtClean="0"/>
            </a:br>
            <a:r>
              <a:rPr lang="ar-SA" sz="3000" b="1" dirty="0" smtClean="0"/>
              <a:t/>
            </a:r>
            <a:br>
              <a:rPr lang="ar-SA" sz="3000" b="1" dirty="0" smtClean="0"/>
            </a:br>
            <a:endParaRPr lang="ar-SA" sz="3000" b="1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525963"/>
          </a:xfrm>
        </p:spPr>
        <p:txBody>
          <a:bodyPr/>
          <a:lstStyle/>
          <a:p>
            <a:pPr rtl="1"/>
            <a:r>
              <a:rPr lang="ar-SA" sz="3100" b="1" u="sng" dirty="0" smtClean="0"/>
              <a:t>الزراعة </a:t>
            </a:r>
            <a:r>
              <a:rPr lang="ar-SA" sz="3100" b="1" dirty="0" smtClean="0"/>
              <a:t>: نقل العالم الإسلامي الكثير من خبراته في الزراعة إلى الغرب ، ويمكن حصر أهم هذه الخبرات في الجانبين التاليين : </a:t>
            </a:r>
          </a:p>
          <a:p>
            <a:pPr rtl="1"/>
            <a:r>
              <a:rPr lang="ar-SA" sz="3100" b="1" dirty="0" smtClean="0"/>
              <a:t>- الأساليب الزراعية : مثل بناء المصاطب الزراعية على سفوح الجبال وهو أسلوب نقله المسلمون إلى بلاد الأندلس قبل أن ينتشر في أوروبا ، ومن الأساليب الزراعية التي عرفها الأوربيون عن طريق المسلمين في الأندلس استخدام القنوات الأرضية في نقل الماء .</a:t>
            </a:r>
            <a:br>
              <a:rPr lang="ar-SA" sz="3100" b="1" dirty="0" smtClean="0"/>
            </a:br>
            <a:r>
              <a:rPr lang="ar-SA" sz="3100" b="1" dirty="0" smtClean="0"/>
              <a:t>· أدخل المسلمون إلى جنوب أوروبا زراعة الأرز والقطن وقصب السكر والبرتقال والليمون وأنواع مختلفة من الخضار والحبوب .</a:t>
            </a:r>
            <a:br>
              <a:rPr lang="ar-SA" sz="3100" b="1" dirty="0" smtClean="0"/>
            </a:br>
            <a:endParaRPr lang="ar-SA" sz="3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u="sng" dirty="0" smtClean="0"/>
              <a:t>الصناعة :-</a:t>
            </a:r>
            <a:r>
              <a:rPr lang="ar-SA" b="1" dirty="0" smtClean="0"/>
              <a:t> تأثرت الصناعات الأوروبية في عصر النهضة بالصناعات الإسلامية . فصناعة </a:t>
            </a:r>
            <a:r>
              <a:rPr lang="ar-SA" b="1" dirty="0" err="1" smtClean="0"/>
              <a:t>الرعادات</a:t>
            </a:r>
            <a:r>
              <a:rPr lang="ar-SA" b="1" dirty="0" smtClean="0"/>
              <a:t> (الصورايخ) </a:t>
            </a:r>
            <a:r>
              <a:rPr lang="ar-SA" b="1" dirty="0" err="1" smtClean="0"/>
              <a:t>و</a:t>
            </a:r>
            <a:r>
              <a:rPr lang="ar-SA" b="1" dirty="0" smtClean="0"/>
              <a:t> القنابل والمدافع والبنادق هي صناعة إسلامية ، صنعها المسلمون لمواجهة الحملات الصليبية المتتابعة على المشرق الإسلامي ، وقد كتب أحد الأوربيين المرافقون لإحدى الحملات الصليبية يقول :" إنه كلما انطلقت قذيفة في الفضاء ، كان يبلغ التأثير بملك فرنسا مبلغاً كبيراً فيصيح بأعلى صوته " سيدي الحبيب احمني وشعبي من الكارثة "</a:t>
            </a:r>
            <a:br>
              <a:rPr lang="ar-SA" b="1" dirty="0" smtClean="0"/>
            </a:br>
            <a:endParaRPr lang="ar-S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وعن طريق ترجمات لاتينية وصلت أولى المعلومات عن أنواع المواد المتفجرة وعن الألعاب النارية إلى أوروبا فتلقفها الدارسين العسكريين في أوروبا.</a:t>
            </a:r>
            <a:br>
              <a:rPr lang="ar-SA" b="1" dirty="0" smtClean="0"/>
            </a:br>
            <a:r>
              <a:rPr lang="ar-SA" b="1" dirty="0" smtClean="0"/>
              <a:t>أما المدافع والصواريخ والقنابل ، فلقد عرفتها أوروبا عن طريق عرب الأندلس ، الذين استخدموا هذه الأسلحة بفعالية كبيرة في حروبهم قبل أن يقتبس الأوروبيون هذه الخبرات المعرفية ، ويأخذوا في تطويرها. </a:t>
            </a:r>
            <a:br>
              <a:rPr lang="ar-SA" b="1" dirty="0" smtClean="0"/>
            </a:br>
            <a:endParaRPr lang="ar-SA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ومن الصناعات التي نقلها الأوروبيون عن العرب صناعة الورق، حيث كان التجار والحجاج الأوروبيون يذهبون إلى الأندلس أو إلى المشرق الإسلامي ويعودون محملين برزم من الورق الناعم ، وظل الأمر على هذه الحال في أوروبا حتى بدأت إيطاليا في صناعة الورق سنة 1340م ثم تبعتها ألمانيا في سنة 1389 </a:t>
            </a:r>
            <a:r>
              <a:rPr lang="ar-SA" b="1" dirty="0" err="1" smtClean="0"/>
              <a:t>م</a:t>
            </a:r>
            <a:r>
              <a:rPr lang="ar-SA" b="1" dirty="0" smtClean="0"/>
              <a:t> وقد استعان الأوروبيون بصناع عرب ومسلمين لبناء مطاحن الورق الأولى بل إنهم تعلموا من العرب جميع أنواع الطواحين </a:t>
            </a:r>
            <a:br>
              <a:rPr lang="ar-SA" b="1" dirty="0" smtClean="0"/>
            </a:br>
            <a:r>
              <a:rPr lang="ar-SA" b="1" dirty="0" smtClean="0"/>
              <a:t>مثل الطواحين المائية والهوائية . </a:t>
            </a:r>
            <a:endParaRPr lang="ar-SA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9105900" cy="4495800"/>
          </a:xfrm>
        </p:spPr>
        <p:txBody>
          <a:bodyPr/>
          <a:lstStyle/>
          <a:p>
            <a:pPr rtl="1"/>
            <a:r>
              <a:rPr lang="ar-SA" b="1" dirty="0" smtClean="0"/>
              <a:t>لقد بدأت صناعة الورق والخشب وغير ذلك في أوروبا في شكل صناعات مقلدة للصناعات الإسلامية قبل أن تتجه إلى تبني أساليبها الخاصة في الصناعة فمنذ القرن 6-7 هـ / 12-13 </a:t>
            </a:r>
            <a:r>
              <a:rPr lang="ar-SA" b="1" dirty="0" err="1" smtClean="0"/>
              <a:t>م</a:t>
            </a:r>
            <a:r>
              <a:rPr lang="ar-SA" b="1" dirty="0" smtClean="0"/>
              <a:t> بدأ النساجون الأوروبيون يجتهدون في محاولاتهم لتقليد النسيج المصنوع في العالم الإسلامي. فكانت بولندا من المراكز المهمة لصناعة النسيج المقلد للنسيج الإسلامي. </a:t>
            </a:r>
          </a:p>
          <a:p>
            <a:pPr rtl="1"/>
            <a:r>
              <a:rPr lang="ar-SA" b="1" dirty="0" smtClean="0"/>
              <a:t/>
            </a:r>
            <a:br>
              <a:rPr lang="ar-SA" b="1" dirty="0" smtClean="0"/>
            </a:br>
            <a:endParaRPr lang="ar-SA" b="1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أما صناعة المعادن </a:t>
            </a:r>
            <a:r>
              <a:rPr lang="ar-SA" b="1" dirty="0" err="1" smtClean="0"/>
              <a:t>فى</a:t>
            </a:r>
            <a:r>
              <a:rPr lang="ar-SA" b="1" dirty="0" smtClean="0"/>
              <a:t> بولندا بدأت أيضا منذ القرن 6هـ كما تظهر في الأواني الرومانية الطراز التي صنعت على هيئة حيوانات كمثيلاتها الإسلامية وطوت النحاس المطعم بالميناء ، وكانت تصنع في ليموج بفرنسا وتعرف بالتوائم ، ويظهر تأثرها الواضح بمثيلاتها المصنوعة في العالم الإسلامي . وغيرها من الصناعات الأخرى في النسيج والمعادن.</a:t>
            </a:r>
            <a:endParaRPr lang="ar-SA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و كان لانتشار التطعيم على المعادن في العالم الإسلامي أثر الكبير على أوروبا وخاصة منذ القرن 9هـ /15 </a:t>
            </a:r>
            <a:r>
              <a:rPr lang="ar-SA" b="1" dirty="0" err="1" smtClean="0"/>
              <a:t>م</a:t>
            </a:r>
            <a:r>
              <a:rPr lang="ar-SA" b="1" dirty="0" smtClean="0"/>
              <a:t> حيث شاع هذا الأسلوب في صناعة المعادن في أوروبا ، وظهر على عدد كبير الأواني والأطباق الكبيرة والأباريق والشمعدانات المصنوعة في البندقية وربما في مدن أوروبية أخرى ، وعلى الوتيرة نفسها سار الأمر في الصناعات الأوروبية الأخرى الخزفية والزجاجية والخشبية </a:t>
            </a:r>
            <a:r>
              <a:rPr lang="ar-SA" b="1" dirty="0" smtClean="0"/>
              <a:t>.</a:t>
            </a:r>
          </a:p>
          <a:p>
            <a:pPr rtl="1"/>
            <a:endParaRPr lang="ar-SA" b="1" dirty="0" smtClean="0"/>
          </a:p>
          <a:p>
            <a:pPr rtl="1"/>
            <a:r>
              <a:rPr lang="ar-SA" b="1" smtClean="0"/>
              <a:t>                                        .........</a:t>
            </a:r>
            <a:r>
              <a:rPr lang="ar-SA" b="1" dirty="0" smtClean="0"/>
              <a:t/>
            </a:r>
            <a:br>
              <a:rPr lang="ar-SA" b="1" dirty="0" smtClean="0"/>
            </a:br>
            <a:endParaRPr lang="ar-SA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1884</TotalTime>
  <Words>1090</Words>
  <Application>Microsoft Office PowerPoint</Application>
  <PresentationFormat>A4 Paper (210x297 mm)‎</PresentationFormat>
  <Paragraphs>39</Paragraphs>
  <Slides>22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3" baseType="lpstr">
      <vt:lpstr>Office Theme</vt:lpstr>
      <vt:lpstr>الشريحة 1</vt:lpstr>
      <vt:lpstr>المحاضرة الحادية عشر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192</cp:revision>
  <dcterms:created xsi:type="dcterms:W3CDTF">2009-10-14T19:14:34Z</dcterms:created>
  <dcterms:modified xsi:type="dcterms:W3CDTF">2011-11-27T20:44:39Z</dcterms:modified>
</cp:coreProperties>
</file>